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charts/colors7.xml" ContentType="application/vnd.ms-office.chartcolorstyle+xml"/>
  <Override PartName="/ppt/charts/style7.xml" ContentType="application/vnd.ms-office.chartstyle+xml"/>
  <Override PartName="/ppt/diagrams/colors1.xml" ContentType="application/vnd.openxmlformats-officedocument.drawingml.diagramColors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charts/chart7.xml" ContentType="application/vnd.openxmlformats-officedocument.drawingml.chart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olors5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40"/>
  </p:notesMasterIdLst>
  <p:sldIdLst>
    <p:sldId id="258" r:id="rId5"/>
    <p:sldId id="263" r:id="rId6"/>
    <p:sldId id="265" r:id="rId7"/>
    <p:sldId id="292" r:id="rId8"/>
    <p:sldId id="275" r:id="rId9"/>
    <p:sldId id="264" r:id="rId10"/>
    <p:sldId id="272" r:id="rId11"/>
    <p:sldId id="259" r:id="rId12"/>
    <p:sldId id="267" r:id="rId13"/>
    <p:sldId id="266" r:id="rId14"/>
    <p:sldId id="260" r:id="rId15"/>
    <p:sldId id="269" r:id="rId16"/>
    <p:sldId id="270" r:id="rId17"/>
    <p:sldId id="261" r:id="rId18"/>
    <p:sldId id="262" r:id="rId19"/>
    <p:sldId id="271" r:id="rId20"/>
    <p:sldId id="257" r:id="rId21"/>
    <p:sldId id="268" r:id="rId22"/>
    <p:sldId id="295" r:id="rId23"/>
    <p:sldId id="276" r:id="rId24"/>
    <p:sldId id="277" r:id="rId25"/>
    <p:sldId id="278" r:id="rId26"/>
    <p:sldId id="291" r:id="rId27"/>
    <p:sldId id="289" r:id="rId28"/>
    <p:sldId id="280" r:id="rId29"/>
    <p:sldId id="293" r:id="rId30"/>
    <p:sldId id="282" r:id="rId31"/>
    <p:sldId id="294" r:id="rId32"/>
    <p:sldId id="284" r:id="rId33"/>
    <p:sldId id="286" r:id="rId34"/>
    <p:sldId id="297" r:id="rId35"/>
    <p:sldId id="296" r:id="rId36"/>
    <p:sldId id="281" r:id="rId37"/>
    <p:sldId id="299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82AD"/>
    <a:srgbClr val="717095"/>
    <a:srgbClr val="FB7070"/>
    <a:srgbClr val="FF0208"/>
    <a:srgbClr val="4B9E9A"/>
    <a:srgbClr val="969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9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ustomXml" Target="../customXml/item2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AB-CC49-B1A0-704D9944C6D3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AB-CC49-B1A0-704D9944C6D3}"/>
              </c:ext>
            </c:extLst>
          </c:dPt>
          <c:dPt>
            <c:idx val="2"/>
            <c:bubble3D val="0"/>
            <c:spPr>
              <a:solidFill>
                <a:srgbClr val="FB70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AB-CC49-B1A0-704D9944C6D3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AB-CC49-B1A0-704D9944C6D3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AAB-CC49-B1A0-704D9944C6D3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AAB-CC49-B1A0-704D9944C6D3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AAB-CC49-B1A0-704D9944C6D3}"/>
              </c:ext>
            </c:extLst>
          </c:dPt>
          <c:cat>
            <c:strRef>
              <c:f>Sheet1!$A$2:$A$8</c:f>
              <c:strCache>
                <c:ptCount val="7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Asian</c:v>
                </c:pt>
                <c:pt idx="4">
                  <c:v>Multiracial</c:v>
                </c:pt>
                <c:pt idx="5">
                  <c:v>Amer Indian/Native Alaskan</c:v>
                </c:pt>
                <c:pt idx="6">
                  <c:v>Nat Hawaiian/Pac Islander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60.1</c:v>
                </c:pt>
                <c:pt idx="1">
                  <c:v>18.5</c:v>
                </c:pt>
                <c:pt idx="2">
                  <c:v>13.4</c:v>
                </c:pt>
                <c:pt idx="3">
                  <c:v>5.9</c:v>
                </c:pt>
                <c:pt idx="4">
                  <c:v>2.8</c:v>
                </c:pt>
                <c:pt idx="5">
                  <c:v>1.3</c:v>
                </c:pt>
                <c:pt idx="6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94-7449-B359-4716F60BA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569084315472922E-2"/>
          <c:y val="0.20050890484115355"/>
          <c:w val="0.31588715812697332"/>
          <c:h val="0.38369623320459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1A4-F141-94FB-CBAAEC4EF83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1A4-F141-94FB-CBAAEC4EF83F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D1A4-F141-94FB-CBAAEC4EF83F}"/>
              </c:ext>
            </c:extLst>
          </c:dPt>
          <c:dPt>
            <c:idx val="3"/>
            <c:bubble3D val="0"/>
            <c:spPr>
              <a:solidFill>
                <a:srgbClr val="FB70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1A4-F141-94FB-CBAAEC4EF83F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1A4-F141-94FB-CBAAEC4EF83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A4-F141-94FB-CBAAEC4EF83F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1A4-F141-94FB-CBAAEC4EF83F}"/>
              </c:ext>
            </c:extLst>
          </c:dPt>
          <c:cat>
            <c:strRef>
              <c:f>Sheet1!$A$2:$A$8</c:f>
              <c:strCache>
                <c:ptCount val="7"/>
                <c:pt idx="0">
                  <c:v>White</c:v>
                </c:pt>
                <c:pt idx="1">
                  <c:v>Asian</c:v>
                </c:pt>
                <c:pt idx="2">
                  <c:v>Hispanic</c:v>
                </c:pt>
                <c:pt idx="3">
                  <c:v>Black</c:v>
                </c:pt>
                <c:pt idx="4">
                  <c:v>Declined</c:v>
                </c:pt>
                <c:pt idx="5">
                  <c:v>Am Ind/Nat AL</c:v>
                </c:pt>
                <c:pt idx="6">
                  <c:v>Nat Haw/Pac Isl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5168</c:v>
                </c:pt>
                <c:pt idx="1">
                  <c:v>1514</c:v>
                </c:pt>
                <c:pt idx="2">
                  <c:v>1099</c:v>
                </c:pt>
                <c:pt idx="3">
                  <c:v>222</c:v>
                </c:pt>
                <c:pt idx="4">
                  <c:v>31</c:v>
                </c:pt>
                <c:pt idx="5">
                  <c:v>16</c:v>
                </c:pt>
                <c:pt idx="6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A4-F141-94FB-CBAAEC4EF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977767022689214"/>
          <c:y val="0.11297528328637675"/>
          <c:w val="0.22565524064723777"/>
          <c:h val="0.50264982144132497"/>
        </c:manualLayout>
      </c:layout>
      <c:overlay val="0"/>
      <c:spPr>
        <a:noFill/>
        <a:ln>
          <a:solidFill>
            <a:schemeClr val="tx1">
              <a:lumMod val="75000"/>
              <a:lumOff val="2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A5D-9C47-BE22-675F7801D2CD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5D-9C47-BE22-675F7801D2CD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A5D-9C47-BE22-675F7801D2C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A5D-9C47-BE22-675F7801D2CD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A5D-9C47-BE22-675F7801D2CD}"/>
              </c:ext>
            </c:extLst>
          </c:dPt>
          <c:dPt>
            <c:idx val="5"/>
            <c:bubble3D val="0"/>
            <c:spPr>
              <a:solidFill>
                <a:srgbClr val="FB70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A5D-9C47-BE22-675F7801D2CD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A5D-9C47-BE22-675F7801D2C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629-034A-870F-85B153D20B92}"/>
              </c:ext>
            </c:extLst>
          </c:dPt>
          <c:cat>
            <c:strRef>
              <c:f>Sheet1!$A$2:$A$9</c:f>
              <c:strCache>
                <c:ptCount val="8"/>
                <c:pt idx="0">
                  <c:v>Declined</c:v>
                </c:pt>
                <c:pt idx="1">
                  <c:v>Hispanic</c:v>
                </c:pt>
                <c:pt idx="2">
                  <c:v>Asian</c:v>
                </c:pt>
                <c:pt idx="3">
                  <c:v>White</c:v>
                </c:pt>
                <c:pt idx="4">
                  <c:v>Other</c:v>
                </c:pt>
                <c:pt idx="5">
                  <c:v>Black</c:v>
                </c:pt>
                <c:pt idx="6">
                  <c:v>Am Ind/Nat AL</c:v>
                </c:pt>
                <c:pt idx="7">
                  <c:v>More than 1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65557</c:v>
                </c:pt>
                <c:pt idx="1">
                  <c:v>4813</c:v>
                </c:pt>
                <c:pt idx="2">
                  <c:v>5873</c:v>
                </c:pt>
                <c:pt idx="3">
                  <c:v>3011</c:v>
                </c:pt>
                <c:pt idx="4">
                  <c:v>826</c:v>
                </c:pt>
                <c:pt idx="5">
                  <c:v>174</c:v>
                </c:pt>
                <c:pt idx="6">
                  <c:v>20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5D-9C47-BE22-675F7801D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Antenatal Steroids before Early Preterm Birth</a:t>
            </a:r>
          </a:p>
        </c:rich>
      </c:tx>
      <c:layout>
        <c:manualLayout>
          <c:xMode val="edge"/>
          <c:yMode val="edge"/>
          <c:x val="0.18512303650786394"/>
          <c:y val="1.0949826300836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00B0F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28</c:v>
                </c:pt>
                <c:pt idx="6">
                  <c:v>29</c:v>
                </c:pt>
                <c:pt idx="7">
                  <c:v>30</c:v>
                </c:pt>
                <c:pt idx="8">
                  <c:v>31</c:v>
                </c:pt>
                <c:pt idx="9">
                  <c:v>32</c:v>
                </c:pt>
                <c:pt idx="10">
                  <c:v>33</c:v>
                </c:pt>
              </c:numCache>
            </c:numRef>
          </c:cat>
          <c:val>
            <c:numRef>
              <c:f>Sheet1!$B$2:$B$12</c:f>
              <c:numCache>
                <c:formatCode>0%</c:formatCode>
                <c:ptCount val="11"/>
                <c:pt idx="0">
                  <c:v>0.40500000000000003</c:v>
                </c:pt>
                <c:pt idx="1">
                  <c:v>0.45500000000000002</c:v>
                </c:pt>
                <c:pt idx="2">
                  <c:v>0.46300000000000002</c:v>
                </c:pt>
                <c:pt idx="3">
                  <c:v>0.45200000000000001</c:v>
                </c:pt>
                <c:pt idx="4">
                  <c:v>0.46</c:v>
                </c:pt>
                <c:pt idx="5">
                  <c:v>0.46200000000000002</c:v>
                </c:pt>
                <c:pt idx="6">
                  <c:v>0.46200000000000002</c:v>
                </c:pt>
                <c:pt idx="7">
                  <c:v>0.44800000000000001</c:v>
                </c:pt>
                <c:pt idx="8">
                  <c:v>0.45800000000000002</c:v>
                </c:pt>
                <c:pt idx="9">
                  <c:v>0.45600000000000002</c:v>
                </c:pt>
                <c:pt idx="10">
                  <c:v>0.42399999999999999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F3C-5241-BB8A-B9535C7B3E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Black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28</c:v>
                </c:pt>
                <c:pt idx="6">
                  <c:v>29</c:v>
                </c:pt>
                <c:pt idx="7">
                  <c:v>30</c:v>
                </c:pt>
                <c:pt idx="8">
                  <c:v>31</c:v>
                </c:pt>
                <c:pt idx="9">
                  <c:v>32</c:v>
                </c:pt>
                <c:pt idx="10">
                  <c:v>33</c:v>
                </c:pt>
              </c:numCache>
            </c:numRef>
          </c:cat>
          <c:val>
            <c:numRef>
              <c:f>Sheet1!$C$2:$C$12</c:f>
              <c:numCache>
                <c:formatCode>0%</c:formatCode>
                <c:ptCount val="11"/>
                <c:pt idx="0">
                  <c:v>0.37</c:v>
                </c:pt>
                <c:pt idx="1">
                  <c:v>0.38</c:v>
                </c:pt>
                <c:pt idx="2">
                  <c:v>0.41</c:v>
                </c:pt>
                <c:pt idx="3">
                  <c:v>0.38200000000000001</c:v>
                </c:pt>
                <c:pt idx="4">
                  <c:v>0.40799999999999997</c:v>
                </c:pt>
                <c:pt idx="5">
                  <c:v>0.38100000000000001</c:v>
                </c:pt>
                <c:pt idx="6">
                  <c:v>0.39600000000000002</c:v>
                </c:pt>
                <c:pt idx="7">
                  <c:v>0.36</c:v>
                </c:pt>
                <c:pt idx="8">
                  <c:v>0.38</c:v>
                </c:pt>
                <c:pt idx="9">
                  <c:v>0.37</c:v>
                </c:pt>
                <c:pt idx="10">
                  <c:v>0.36399999999999999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F3C-5241-BB8A-B9535C7B3E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accent6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28</c:v>
                </c:pt>
                <c:pt idx="6">
                  <c:v>29</c:v>
                </c:pt>
                <c:pt idx="7">
                  <c:v>30</c:v>
                </c:pt>
                <c:pt idx="8">
                  <c:v>31</c:v>
                </c:pt>
                <c:pt idx="9">
                  <c:v>32</c:v>
                </c:pt>
                <c:pt idx="10">
                  <c:v>33</c:v>
                </c:pt>
              </c:numCache>
            </c:numRef>
          </c:cat>
          <c:val>
            <c:numRef>
              <c:f>Sheet1!$D$2:$D$12</c:f>
              <c:numCache>
                <c:formatCode>0%</c:formatCode>
                <c:ptCount val="11"/>
                <c:pt idx="0">
                  <c:v>0.318</c:v>
                </c:pt>
                <c:pt idx="1">
                  <c:v>0.38</c:v>
                </c:pt>
                <c:pt idx="2">
                  <c:v>0.40500000000000003</c:v>
                </c:pt>
                <c:pt idx="3">
                  <c:v>0.39600000000000002</c:v>
                </c:pt>
                <c:pt idx="4">
                  <c:v>0.36399999999999999</c:v>
                </c:pt>
                <c:pt idx="5">
                  <c:v>0.375</c:v>
                </c:pt>
                <c:pt idx="6">
                  <c:v>0.39200000000000002</c:v>
                </c:pt>
                <c:pt idx="7">
                  <c:v>0.372</c:v>
                </c:pt>
                <c:pt idx="8">
                  <c:v>0.39300000000000002</c:v>
                </c:pt>
                <c:pt idx="9">
                  <c:v>0.37</c:v>
                </c:pt>
                <c:pt idx="10">
                  <c:v>0.33800000000000002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F3C-5241-BB8A-B9535C7B3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690952"/>
        <c:axId val="286691736"/>
      </c:lineChart>
      <c:catAx>
        <c:axId val="286690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Gestational Age, weeks</a:t>
                </a:r>
              </a:p>
            </c:rich>
          </c:tx>
          <c:layout>
            <c:manualLayout>
              <c:xMode val="edge"/>
              <c:yMode val="edge"/>
              <c:x val="0.37858305491304722"/>
              <c:y val="0.947344915001973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691736"/>
        <c:crosses val="autoZero"/>
        <c:auto val="1"/>
        <c:lblAlgn val="ctr"/>
        <c:lblOffset val="100"/>
        <c:noMultiLvlLbl val="0"/>
      </c:catAx>
      <c:valAx>
        <c:axId val="286691736"/>
        <c:scaling>
          <c:orientation val="minMax"/>
          <c:max val="0.5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690952"/>
        <c:crosses val="autoZero"/>
        <c:crossBetween val="between"/>
        <c:majorUnit val="5.000000000000001E-2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Maternal Deaths per 100,000 </a:t>
            </a:r>
            <a:r>
              <a:rPr lang="en-US" sz="2400" b="1"/>
              <a:t>live births</a:t>
            </a:r>
            <a:endParaRPr lang="en-US" sz="2400" b="1" dirty="0"/>
          </a:p>
        </c:rich>
      </c:tx>
      <c:layout>
        <c:manualLayout>
          <c:xMode val="edge"/>
          <c:yMode val="edge"/>
          <c:x val="0.26467469324821002"/>
          <c:y val="4.939218444519548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224683496428644E-2"/>
          <c:y val="0.10111202419672558"/>
          <c:w val="0.91679338530739785"/>
          <c:h val="0.675000982009966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 w="444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2">
                  <c:v>2007-08</c:v>
                </c:pt>
                <c:pt idx="3">
                  <c:v>2009-10</c:v>
                </c:pt>
                <c:pt idx="4">
                  <c:v>2011-12</c:v>
                </c:pt>
                <c:pt idx="5">
                  <c:v>2013-14</c:v>
                </c:pt>
                <c:pt idx="6">
                  <c:v>2015-16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2">
                  <c:v>15</c:v>
                </c:pt>
                <c:pt idx="3">
                  <c:v>17.3</c:v>
                </c:pt>
                <c:pt idx="4">
                  <c:v>16.8</c:v>
                </c:pt>
                <c:pt idx="5">
                  <c:v>17.600000000000001</c:v>
                </c:pt>
                <c:pt idx="6">
                  <c:v>17</c:v>
                </c:pt>
                <c:pt idx="7">
                  <c:v>17.399999999999999</c:v>
                </c:pt>
                <c:pt idx="8">
                  <c:v>20.100000000000001</c:v>
                </c:pt>
                <c:pt idx="9">
                  <c:v>23.8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15E-704E-B2EF-3164097C7E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9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2">
                  <c:v>2007-08</c:v>
                </c:pt>
                <c:pt idx="3">
                  <c:v>2009-10</c:v>
                </c:pt>
                <c:pt idx="4">
                  <c:v>2011-12</c:v>
                </c:pt>
                <c:pt idx="5">
                  <c:v>2013-14</c:v>
                </c:pt>
                <c:pt idx="6">
                  <c:v>2015-16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2">
                  <c:v>11.5</c:v>
                </c:pt>
                <c:pt idx="3">
                  <c:v>12.8</c:v>
                </c:pt>
                <c:pt idx="4">
                  <c:v>12.4</c:v>
                </c:pt>
                <c:pt idx="5">
                  <c:v>13.5</c:v>
                </c:pt>
                <c:pt idx="6">
                  <c:v>13.2</c:v>
                </c:pt>
                <c:pt idx="7">
                  <c:v>14.9</c:v>
                </c:pt>
                <c:pt idx="8">
                  <c:v>17.899999999999999</c:v>
                </c:pt>
                <c:pt idx="9">
                  <c:v>19.100000000000001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15E-704E-B2EF-3164097C7E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2">
                  <c:v>2007-08</c:v>
                </c:pt>
                <c:pt idx="3">
                  <c:v>2009-10</c:v>
                </c:pt>
                <c:pt idx="4">
                  <c:v>2011-12</c:v>
                </c:pt>
                <c:pt idx="5">
                  <c:v>2013-14</c:v>
                </c:pt>
                <c:pt idx="6">
                  <c:v>2015-16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2">
                  <c:v>35.6</c:v>
                </c:pt>
                <c:pt idx="3">
                  <c:v>41.6</c:v>
                </c:pt>
                <c:pt idx="4">
                  <c:v>44.3</c:v>
                </c:pt>
                <c:pt idx="5">
                  <c:v>42.1</c:v>
                </c:pt>
                <c:pt idx="6">
                  <c:v>40.799999999999997</c:v>
                </c:pt>
                <c:pt idx="7">
                  <c:v>37.299999999999997</c:v>
                </c:pt>
                <c:pt idx="8">
                  <c:v>44</c:v>
                </c:pt>
                <c:pt idx="9">
                  <c:v>55.3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15E-704E-B2EF-3164097C7EA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square"/>
            <c:size val="9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2">
                  <c:v>2007-08</c:v>
                </c:pt>
                <c:pt idx="3">
                  <c:v>2009-10</c:v>
                </c:pt>
                <c:pt idx="4">
                  <c:v>2011-12</c:v>
                </c:pt>
                <c:pt idx="5">
                  <c:v>2013-14</c:v>
                </c:pt>
                <c:pt idx="6">
                  <c:v>2015-16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2">
                  <c:v>10.8</c:v>
                </c:pt>
                <c:pt idx="3">
                  <c:v>12.8</c:v>
                </c:pt>
                <c:pt idx="4">
                  <c:v>10.4</c:v>
                </c:pt>
                <c:pt idx="5">
                  <c:v>12</c:v>
                </c:pt>
                <c:pt idx="6">
                  <c:v>11.6</c:v>
                </c:pt>
                <c:pt idx="7">
                  <c:v>11.8</c:v>
                </c:pt>
                <c:pt idx="8">
                  <c:v>12.6</c:v>
                </c:pt>
                <c:pt idx="9">
                  <c:v>18.2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15E-704E-B2EF-3164097C7EA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Asian/Pac Isl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9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2">
                  <c:v>2007-08</c:v>
                </c:pt>
                <c:pt idx="3">
                  <c:v>2009-10</c:v>
                </c:pt>
                <c:pt idx="4">
                  <c:v>2011-12</c:v>
                </c:pt>
                <c:pt idx="5">
                  <c:v>2013-14</c:v>
                </c:pt>
                <c:pt idx="6">
                  <c:v>2015-16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2">
                  <c:v>11.4</c:v>
                </c:pt>
                <c:pt idx="3">
                  <c:v>13.6</c:v>
                </c:pt>
                <c:pt idx="4">
                  <c:v>11.6</c:v>
                </c:pt>
                <c:pt idx="5">
                  <c:v>15.8</c:v>
                </c:pt>
                <c:pt idx="6">
                  <c:v>14.7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69D-E642-AC59-3C49145BD5B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Am Ind/Nat 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2">
                  <c:v>2007-08</c:v>
                </c:pt>
                <c:pt idx="3">
                  <c:v>2009-10</c:v>
                </c:pt>
                <c:pt idx="4">
                  <c:v>2011-12</c:v>
                </c:pt>
                <c:pt idx="5">
                  <c:v>2013-14</c:v>
                </c:pt>
                <c:pt idx="6">
                  <c:v>2015-16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Sheet1!$G$2:$G$11</c:f>
              <c:numCache>
                <c:formatCode>General</c:formatCode>
                <c:ptCount val="10"/>
                <c:pt idx="2">
                  <c:v>26.9</c:v>
                </c:pt>
                <c:pt idx="3">
                  <c:v>30.7</c:v>
                </c:pt>
                <c:pt idx="4">
                  <c:v>38.4</c:v>
                </c:pt>
                <c:pt idx="5">
                  <c:v>30.3</c:v>
                </c:pt>
                <c:pt idx="6">
                  <c:v>21.9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69D-E642-AC59-3C49145BD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693696"/>
        <c:axId val="286689776"/>
      </c:lineChart>
      <c:catAx>
        <c:axId val="28669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689776"/>
        <c:crosses val="autoZero"/>
        <c:auto val="1"/>
        <c:lblAlgn val="ctr"/>
        <c:lblOffset val="100"/>
        <c:noMultiLvlLbl val="0"/>
      </c:catAx>
      <c:valAx>
        <c:axId val="28668977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693696"/>
        <c:crosses val="autoZero"/>
        <c:crossBetween val="between"/>
        <c:majorUnit val="20"/>
        <c:minorUnit val="1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7.2961826580207695E-2"/>
          <c:y val="0.18728135693942691"/>
          <c:w val="0.19078572093739846"/>
          <c:h val="0.4425064638681435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0.88</c:v>
                </c:pt>
                <c:pt idx="1">
                  <c:v>0.71</c:v>
                </c:pt>
                <c:pt idx="2">
                  <c:v>0.79</c:v>
                </c:pt>
                <c:pt idx="3">
                  <c:v>0.79</c:v>
                </c:pt>
                <c:pt idx="4">
                  <c:v>0.67</c:v>
                </c:pt>
                <c:pt idx="5">
                  <c:v>0.76</c:v>
                </c:pt>
                <c:pt idx="6">
                  <c:v>0.9</c:v>
                </c:pt>
                <c:pt idx="7">
                  <c:v>0.86</c:v>
                </c:pt>
                <c:pt idx="8">
                  <c:v>0.79</c:v>
                </c:pt>
                <c:pt idx="9">
                  <c:v>0.73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DE7-564A-A712-634C92A139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0.24</c:v>
                </c:pt>
                <c:pt idx="1">
                  <c:v>0.27</c:v>
                </c:pt>
                <c:pt idx="2">
                  <c:v>0.25</c:v>
                </c:pt>
                <c:pt idx="3">
                  <c:v>0.75</c:v>
                </c:pt>
                <c:pt idx="4">
                  <c:v>0.3</c:v>
                </c:pt>
                <c:pt idx="5">
                  <c:v>0.39</c:v>
                </c:pt>
                <c:pt idx="6">
                  <c:v>0.43</c:v>
                </c:pt>
                <c:pt idx="7">
                  <c:v>0.28999999999999998</c:v>
                </c:pt>
                <c:pt idx="8">
                  <c:v>0.56000000000000005</c:v>
                </c:pt>
                <c:pt idx="9">
                  <c:v>0.54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DE7-564A-A712-634C92A139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Sheet1!$D$2:$D$13</c:f>
              <c:numCache>
                <c:formatCode>0%</c:formatCode>
                <c:ptCount val="12"/>
                <c:pt idx="0">
                  <c:v>0.46</c:v>
                </c:pt>
                <c:pt idx="1">
                  <c:v>0.52</c:v>
                </c:pt>
                <c:pt idx="2">
                  <c:v>0.37</c:v>
                </c:pt>
                <c:pt idx="3">
                  <c:v>0.35</c:v>
                </c:pt>
                <c:pt idx="4">
                  <c:v>0.38</c:v>
                </c:pt>
                <c:pt idx="5">
                  <c:v>0.42</c:v>
                </c:pt>
                <c:pt idx="6">
                  <c:v>0.4</c:v>
                </c:pt>
                <c:pt idx="7">
                  <c:v>0.4</c:v>
                </c:pt>
                <c:pt idx="8">
                  <c:v>0.37</c:v>
                </c:pt>
                <c:pt idx="9">
                  <c:v>0.37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DE7-564A-A712-634C92A1396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Sheet1!$E$2:$E$13</c:f>
              <c:numCache>
                <c:formatCode>0%</c:formatCode>
                <c:ptCount val="12"/>
                <c:pt idx="0">
                  <c:v>0.32</c:v>
                </c:pt>
                <c:pt idx="1">
                  <c:v>0.46</c:v>
                </c:pt>
                <c:pt idx="2">
                  <c:v>0.43</c:v>
                </c:pt>
                <c:pt idx="3">
                  <c:v>0.33</c:v>
                </c:pt>
                <c:pt idx="4">
                  <c:v>0.22</c:v>
                </c:pt>
                <c:pt idx="5">
                  <c:v>0.35</c:v>
                </c:pt>
                <c:pt idx="6">
                  <c:v>0.23</c:v>
                </c:pt>
                <c:pt idx="7">
                  <c:v>0.31</c:v>
                </c:pt>
                <c:pt idx="8">
                  <c:v>0.35</c:v>
                </c:pt>
                <c:pt idx="9">
                  <c:v>0.27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DE7-564A-A712-634C92A13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6923912"/>
        <c:axId val="516924304"/>
      </c:lineChart>
      <c:catAx>
        <c:axId val="51692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924304"/>
        <c:crosses val="autoZero"/>
        <c:auto val="1"/>
        <c:lblAlgn val="ctr"/>
        <c:lblOffset val="100"/>
        <c:noMultiLvlLbl val="0"/>
      </c:catAx>
      <c:valAx>
        <c:axId val="51692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923912"/>
        <c:crosses val="autoZero"/>
        <c:crossBetween val="between"/>
        <c:majorUnit val="0.2"/>
        <c:min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English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Asian</c:v>
                </c:pt>
                <c:pt idx="3">
                  <c:v>Hispanic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</c:v>
                </c:pt>
                <c:pt idx="1">
                  <c:v>67</c:v>
                </c:pt>
                <c:pt idx="2">
                  <c:v>73</c:v>
                </c:pt>
                <c:pt idx="3">
                  <c:v>76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Asian</c:v>
                </c:pt>
                <c:pt idx="3">
                  <c:v>Hispanic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47</c:v>
                </c:pt>
                <c:pt idx="2">
                  <c:v>50</c:v>
                </c:pt>
                <c:pt idx="3">
                  <c:v>67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Asian</c:v>
                </c:pt>
                <c:pt idx="3">
                  <c:v>Hispanic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7713160"/>
        <c:axId val="517711592"/>
      </c:barChart>
      <c:catAx>
        <c:axId val="51771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711592"/>
        <c:crosses val="autoZero"/>
        <c:auto val="1"/>
        <c:lblAlgn val="ctr"/>
        <c:lblOffset val="100"/>
        <c:noMultiLvlLbl val="0"/>
      </c:catAx>
      <c:valAx>
        <c:axId val="51771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71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91500-43E9-4AE6-888B-760CCEE9DD70}" type="doc">
      <dgm:prSet loTypeId="urn:microsoft.com/office/officeart/2005/8/layout/pList2" loCatId="list" qsTypeId="urn:microsoft.com/office/officeart/2005/8/quickstyle/simple1" qsCatId="simple" csTypeId="urn:microsoft.com/office/officeart/2005/8/colors/accent0_2" csCatId="mainScheme" phldr="1"/>
      <dgm:spPr/>
    </dgm:pt>
    <dgm:pt modelId="{F8F2A893-E15F-434F-87B8-7F545DA523B8}">
      <dgm:prSet phldrT="[Text]"/>
      <dgm:spPr>
        <a:solidFill>
          <a:srgbClr val="8382AD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+mn-lt"/>
            </a:rPr>
            <a:t>A </a:t>
          </a:r>
          <a:r>
            <a:rPr lang="en-US" b="1" dirty="0">
              <a:solidFill>
                <a:srgbClr val="002060"/>
              </a:solidFill>
              <a:latin typeface="+mn-lt"/>
            </a:rPr>
            <a:t>Black woman </a:t>
          </a:r>
          <a:r>
            <a:rPr lang="en-US" dirty="0">
              <a:solidFill>
                <a:schemeClr val="bg1"/>
              </a:solidFill>
              <a:latin typeface="+mn-lt"/>
            </a:rPr>
            <a:t>is 22% more likely to die from heart disease, 71% more likely to perish from cervical cancer, but </a:t>
          </a:r>
          <a:r>
            <a:rPr lang="en-US" b="1" dirty="0">
              <a:solidFill>
                <a:srgbClr val="002060"/>
              </a:solidFill>
              <a:latin typeface="+mn-lt"/>
            </a:rPr>
            <a:t>243% more likely to die from pregnancy- or childbirth-related causes.</a:t>
          </a:r>
        </a:p>
      </dgm:t>
    </dgm:pt>
    <dgm:pt modelId="{ECAF3D14-36C1-46F1-B011-D5C0C35B0379}" type="parTrans" cxnId="{5901A114-505A-4AA0-9D7C-0D972681C64D}">
      <dgm:prSet/>
      <dgm:spPr/>
      <dgm:t>
        <a:bodyPr/>
        <a:lstStyle/>
        <a:p>
          <a:endParaRPr lang="en-US"/>
        </a:p>
      </dgm:t>
    </dgm:pt>
    <dgm:pt modelId="{BE7C32BD-8B31-4E25-B790-44D7D4722129}" type="sibTrans" cxnId="{5901A114-505A-4AA0-9D7C-0D972681C64D}">
      <dgm:prSet/>
      <dgm:spPr/>
      <dgm:t>
        <a:bodyPr/>
        <a:lstStyle/>
        <a:p>
          <a:endParaRPr lang="en-US"/>
        </a:p>
      </dgm:t>
    </dgm:pt>
    <dgm:pt modelId="{AA5BBCA2-2CB0-4796-9B08-FD6284ED5C4D}">
      <dgm:prSet phldrT="[Text]"/>
      <dgm:spPr>
        <a:solidFill>
          <a:srgbClr val="8382AD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+mn-lt"/>
            </a:rPr>
            <a:t>In a national study of five medical complications that are common causes of maternal death and injury, </a:t>
          </a:r>
          <a:r>
            <a:rPr lang="en-US" b="1" dirty="0">
              <a:solidFill>
                <a:srgbClr val="002060"/>
              </a:solidFill>
              <a:latin typeface="+mn-lt"/>
            </a:rPr>
            <a:t>Black women were two to three times more likely to die</a:t>
          </a:r>
          <a:r>
            <a:rPr lang="en-US" b="1" dirty="0">
              <a:latin typeface="+mn-lt"/>
            </a:rPr>
            <a:t> </a:t>
          </a:r>
          <a:r>
            <a:rPr lang="en-US" dirty="0">
              <a:solidFill>
                <a:schemeClr val="bg1"/>
              </a:solidFill>
              <a:latin typeface="+mn-lt"/>
            </a:rPr>
            <a:t>than  women of all races who had the same condition.</a:t>
          </a:r>
        </a:p>
      </dgm:t>
    </dgm:pt>
    <dgm:pt modelId="{E7A41F5E-C4F5-4A01-8CFD-0516A32ACED4}" type="parTrans" cxnId="{5ACA6E8F-03A0-4093-8061-DF3B6EFA08BA}">
      <dgm:prSet/>
      <dgm:spPr/>
      <dgm:t>
        <a:bodyPr/>
        <a:lstStyle/>
        <a:p>
          <a:endParaRPr lang="en-US"/>
        </a:p>
      </dgm:t>
    </dgm:pt>
    <dgm:pt modelId="{769FD188-1910-4188-94DB-BEC8CA508E7D}" type="sibTrans" cxnId="{5ACA6E8F-03A0-4093-8061-DF3B6EFA08BA}">
      <dgm:prSet/>
      <dgm:spPr/>
      <dgm:t>
        <a:bodyPr/>
        <a:lstStyle/>
        <a:p>
          <a:endParaRPr lang="en-US"/>
        </a:p>
      </dgm:t>
    </dgm:pt>
    <dgm:pt modelId="{A28B89C3-ECA5-4053-A3B4-9FA341F442ED}">
      <dgm:prSet phldrT="[Text]"/>
      <dgm:spPr>
        <a:solidFill>
          <a:srgbClr val="8382AD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+mn-lt"/>
            </a:rPr>
            <a:t>A 2016 analysis of five years of data found that </a:t>
          </a:r>
          <a:r>
            <a:rPr lang="en-US" b="1" dirty="0">
              <a:solidFill>
                <a:srgbClr val="002060"/>
              </a:solidFill>
              <a:latin typeface="+mn-lt"/>
            </a:rPr>
            <a:t>Black college-educated mothers</a:t>
          </a:r>
          <a:r>
            <a:rPr lang="en-US" dirty="0">
              <a:latin typeface="+mn-lt"/>
            </a:rPr>
            <a:t> </a:t>
          </a:r>
          <a:r>
            <a:rPr lang="en-US" dirty="0">
              <a:solidFill>
                <a:schemeClr val="bg1"/>
              </a:solidFill>
              <a:latin typeface="+mn-lt"/>
            </a:rPr>
            <a:t>(in New York City) who gave birth in local hospitals were </a:t>
          </a:r>
          <a:r>
            <a:rPr lang="en-US" b="1" dirty="0">
              <a:solidFill>
                <a:srgbClr val="002060"/>
              </a:solidFill>
              <a:latin typeface="+mn-lt"/>
            </a:rPr>
            <a:t>more likely to suffer severe complications </a:t>
          </a:r>
          <a:r>
            <a:rPr lang="en-US" dirty="0">
              <a:solidFill>
                <a:schemeClr val="bg1"/>
              </a:solidFill>
              <a:latin typeface="+mn-lt"/>
            </a:rPr>
            <a:t>of pregnancy or childbirth </a:t>
          </a:r>
          <a:r>
            <a:rPr lang="en-US" b="1" dirty="0">
              <a:solidFill>
                <a:srgbClr val="002060"/>
              </a:solidFill>
              <a:latin typeface="+mn-lt"/>
            </a:rPr>
            <a:t>than white women who never graduated from high school.</a:t>
          </a:r>
        </a:p>
      </dgm:t>
    </dgm:pt>
    <dgm:pt modelId="{03C99337-C277-4978-9155-239F9CAFDD80}" type="parTrans" cxnId="{2FA491B3-9FE3-40D9-8EA0-97E5D5515514}">
      <dgm:prSet/>
      <dgm:spPr/>
      <dgm:t>
        <a:bodyPr/>
        <a:lstStyle/>
        <a:p>
          <a:endParaRPr lang="en-US"/>
        </a:p>
      </dgm:t>
    </dgm:pt>
    <dgm:pt modelId="{95B4BA9C-161A-44C6-AE99-39D9F7782030}" type="sibTrans" cxnId="{2FA491B3-9FE3-40D9-8EA0-97E5D5515514}">
      <dgm:prSet/>
      <dgm:spPr/>
      <dgm:t>
        <a:bodyPr/>
        <a:lstStyle/>
        <a:p>
          <a:endParaRPr lang="en-US"/>
        </a:p>
      </dgm:t>
    </dgm:pt>
    <dgm:pt modelId="{39ED3BD8-9EA5-4E1B-9498-E94A5E35AED0}">
      <dgm:prSet/>
      <dgm:spPr>
        <a:solidFill>
          <a:srgbClr val="8382AD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+mn-lt"/>
            </a:rPr>
            <a:t> In New York City, </a:t>
          </a:r>
          <a:r>
            <a:rPr lang="en-US" b="1" dirty="0">
              <a:solidFill>
                <a:srgbClr val="002060"/>
              </a:solidFill>
              <a:latin typeface="+mn-lt"/>
            </a:rPr>
            <a:t>Black mothers are</a:t>
          </a:r>
          <a:r>
            <a:rPr lang="en-US" dirty="0">
              <a:latin typeface="+mn-lt"/>
            </a:rPr>
            <a:t> </a:t>
          </a:r>
          <a:r>
            <a:rPr lang="en-US" b="1" dirty="0">
              <a:solidFill>
                <a:srgbClr val="002060"/>
              </a:solidFill>
              <a:latin typeface="+mn-lt"/>
            </a:rPr>
            <a:t>12 times more likely to die </a:t>
          </a:r>
          <a:r>
            <a:rPr lang="en-US" dirty="0">
              <a:solidFill>
                <a:schemeClr val="bg1"/>
              </a:solidFill>
              <a:latin typeface="+mn-lt"/>
            </a:rPr>
            <a:t>than white mothers</a:t>
          </a:r>
        </a:p>
      </dgm:t>
    </dgm:pt>
    <dgm:pt modelId="{ABB47C51-7FF0-4FB7-978D-F1102AAF1BED}" type="parTrans" cxnId="{C7F91DF2-E163-4C01-B5B2-628ADEA9C469}">
      <dgm:prSet/>
      <dgm:spPr/>
      <dgm:t>
        <a:bodyPr/>
        <a:lstStyle/>
        <a:p>
          <a:endParaRPr lang="en-US"/>
        </a:p>
      </dgm:t>
    </dgm:pt>
    <dgm:pt modelId="{E11DFD07-7A62-4028-98E1-D6CA13899352}" type="sibTrans" cxnId="{C7F91DF2-E163-4C01-B5B2-628ADEA9C469}">
      <dgm:prSet/>
      <dgm:spPr/>
      <dgm:t>
        <a:bodyPr/>
        <a:lstStyle/>
        <a:p>
          <a:endParaRPr lang="en-US"/>
        </a:p>
      </dgm:t>
    </dgm:pt>
    <dgm:pt modelId="{253E6F36-8232-455B-98AD-DEC8E6DC4BAC}" type="pres">
      <dgm:prSet presAssocID="{4AC91500-43E9-4AE6-888B-760CCEE9DD70}" presName="Name0" presStyleCnt="0">
        <dgm:presLayoutVars>
          <dgm:dir/>
          <dgm:resizeHandles val="exact"/>
        </dgm:presLayoutVars>
      </dgm:prSet>
      <dgm:spPr/>
    </dgm:pt>
    <dgm:pt modelId="{CAADBAA1-2D10-4DE3-9ACF-951ED17B33CD}" type="pres">
      <dgm:prSet presAssocID="{4AC91500-43E9-4AE6-888B-760CCEE9DD70}" presName="bkgdShp" presStyleLbl="alignAccFollowNode1" presStyleIdx="0" presStyleCnt="1" custLinFactNeighborX="166" custLinFactNeighborY="408"/>
      <dgm:spPr/>
    </dgm:pt>
    <dgm:pt modelId="{A38880DE-687B-4EE4-81CA-012E3F91B141}" type="pres">
      <dgm:prSet presAssocID="{4AC91500-43E9-4AE6-888B-760CCEE9DD70}" presName="linComp" presStyleCnt="0"/>
      <dgm:spPr/>
    </dgm:pt>
    <dgm:pt modelId="{CD9EBAD3-EF14-4165-B260-BAAFA407FE64}" type="pres">
      <dgm:prSet presAssocID="{F8F2A893-E15F-434F-87B8-7F545DA523B8}" presName="compNode" presStyleCnt="0"/>
      <dgm:spPr/>
    </dgm:pt>
    <dgm:pt modelId="{6477F784-1059-4930-A849-D635D6D50F3E}" type="pres">
      <dgm:prSet presAssocID="{F8F2A893-E15F-434F-87B8-7F545DA523B8}" presName="node" presStyleLbl="node1" presStyleIdx="0" presStyleCnt="4" custLinFactNeighborY="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DE47B-F7CA-481A-98C5-542A1D722DD0}" type="pres">
      <dgm:prSet presAssocID="{F8F2A893-E15F-434F-87B8-7F545DA523B8}" presName="invisiNode" presStyleLbl="node1" presStyleIdx="0" presStyleCnt="4"/>
      <dgm:spPr/>
    </dgm:pt>
    <dgm:pt modelId="{8EB56945-1BC3-4D04-8DBD-A1A6BAA2FD6E}" type="pres">
      <dgm:prSet presAssocID="{F8F2A893-E15F-434F-87B8-7F545DA523B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76BB1868-C726-4DA5-B3A2-89853F962A82}" type="pres">
      <dgm:prSet presAssocID="{BE7C32BD-8B31-4E25-B790-44D7D472212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FD7417-9C6C-4B00-86D5-AE26FB8FB387}" type="pres">
      <dgm:prSet presAssocID="{AA5BBCA2-2CB0-4796-9B08-FD6284ED5C4D}" presName="compNode" presStyleCnt="0"/>
      <dgm:spPr/>
    </dgm:pt>
    <dgm:pt modelId="{E4AC4216-EF37-4803-B60E-DE1110A5A92E}" type="pres">
      <dgm:prSet presAssocID="{AA5BBCA2-2CB0-4796-9B08-FD6284ED5C4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E608E-21D1-4BF8-8CC3-FA98FD8B003E}" type="pres">
      <dgm:prSet presAssocID="{AA5BBCA2-2CB0-4796-9B08-FD6284ED5C4D}" presName="invisiNode" presStyleLbl="node1" presStyleIdx="1" presStyleCnt="4"/>
      <dgm:spPr/>
    </dgm:pt>
    <dgm:pt modelId="{6823BBD9-5EA2-4665-A7AB-E153D26A6414}" type="pres">
      <dgm:prSet presAssocID="{AA5BBCA2-2CB0-4796-9B08-FD6284ED5C4D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31B11CE-6051-45A1-867D-FF9E47A606FF}" type="pres">
      <dgm:prSet presAssocID="{769FD188-1910-4188-94DB-BEC8CA508E7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0DD8AE-6EB2-4561-83B7-5C79D53773AA}" type="pres">
      <dgm:prSet presAssocID="{A28B89C3-ECA5-4053-A3B4-9FA341F442ED}" presName="compNode" presStyleCnt="0"/>
      <dgm:spPr/>
    </dgm:pt>
    <dgm:pt modelId="{848DE903-E79F-4323-A125-D902178562D4}" type="pres">
      <dgm:prSet presAssocID="{A28B89C3-ECA5-4053-A3B4-9FA341F442E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99F45-7D9F-480C-9E42-09FF344DDFBD}" type="pres">
      <dgm:prSet presAssocID="{A28B89C3-ECA5-4053-A3B4-9FA341F442ED}" presName="invisiNode" presStyleLbl="node1" presStyleIdx="2" presStyleCnt="4"/>
      <dgm:spPr/>
    </dgm:pt>
    <dgm:pt modelId="{3524F39D-FA5F-46B6-BFF2-898F74D3FE5B}" type="pres">
      <dgm:prSet presAssocID="{A28B89C3-ECA5-4053-A3B4-9FA341F442ED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17036716-3DB1-48B5-828B-CE6A3B3B5A38}" type="pres">
      <dgm:prSet presAssocID="{95B4BA9C-161A-44C6-AE99-39D9F778203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28B363-D429-44C0-9327-5A767424BF70}" type="pres">
      <dgm:prSet presAssocID="{39ED3BD8-9EA5-4E1B-9498-E94A5E35AED0}" presName="compNode" presStyleCnt="0"/>
      <dgm:spPr/>
    </dgm:pt>
    <dgm:pt modelId="{8AF599A4-EEDF-43BA-9819-2B1677633D93}" type="pres">
      <dgm:prSet presAssocID="{39ED3BD8-9EA5-4E1B-9498-E94A5E35AE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60C00-A2F8-4AEF-875E-33EB23E2404E}" type="pres">
      <dgm:prSet presAssocID="{39ED3BD8-9EA5-4E1B-9498-E94A5E35AED0}" presName="invisiNode" presStyleLbl="node1" presStyleIdx="3" presStyleCnt="4"/>
      <dgm:spPr/>
    </dgm:pt>
    <dgm:pt modelId="{F9423760-0018-4C55-84E7-50D705A1173E}" type="pres">
      <dgm:prSet presAssocID="{39ED3BD8-9EA5-4E1B-9498-E94A5E35AED0}" presName="imagNode" presStyleLbl="fgImgPlace1" presStyleIdx="3" presStyleCnt="4" custLinFactNeighborY="-32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</dgm:ptLst>
  <dgm:cxnLst>
    <dgm:cxn modelId="{BF1B15DA-A24F-4D10-B385-D04BAC66EA9E}" type="presOf" srcId="{BE7C32BD-8B31-4E25-B790-44D7D4722129}" destId="{76BB1868-C726-4DA5-B3A2-89853F962A82}" srcOrd="0" destOrd="0" presId="urn:microsoft.com/office/officeart/2005/8/layout/pList2"/>
    <dgm:cxn modelId="{0EBFA5F5-CB0C-4FA5-BBED-3669289E3885}" type="presOf" srcId="{769FD188-1910-4188-94DB-BEC8CA508E7D}" destId="{131B11CE-6051-45A1-867D-FF9E47A606FF}" srcOrd="0" destOrd="0" presId="urn:microsoft.com/office/officeart/2005/8/layout/pList2"/>
    <dgm:cxn modelId="{5ACA6E8F-03A0-4093-8061-DF3B6EFA08BA}" srcId="{4AC91500-43E9-4AE6-888B-760CCEE9DD70}" destId="{AA5BBCA2-2CB0-4796-9B08-FD6284ED5C4D}" srcOrd="1" destOrd="0" parTransId="{E7A41F5E-C4F5-4A01-8CFD-0516A32ACED4}" sibTransId="{769FD188-1910-4188-94DB-BEC8CA508E7D}"/>
    <dgm:cxn modelId="{C7F91DF2-E163-4C01-B5B2-628ADEA9C469}" srcId="{4AC91500-43E9-4AE6-888B-760CCEE9DD70}" destId="{39ED3BD8-9EA5-4E1B-9498-E94A5E35AED0}" srcOrd="3" destOrd="0" parTransId="{ABB47C51-7FF0-4FB7-978D-F1102AAF1BED}" sibTransId="{E11DFD07-7A62-4028-98E1-D6CA13899352}"/>
    <dgm:cxn modelId="{5901A114-505A-4AA0-9D7C-0D972681C64D}" srcId="{4AC91500-43E9-4AE6-888B-760CCEE9DD70}" destId="{F8F2A893-E15F-434F-87B8-7F545DA523B8}" srcOrd="0" destOrd="0" parTransId="{ECAF3D14-36C1-46F1-B011-D5C0C35B0379}" sibTransId="{BE7C32BD-8B31-4E25-B790-44D7D4722129}"/>
    <dgm:cxn modelId="{C3410938-B29D-4B0A-9950-5B424979D94D}" type="presOf" srcId="{95B4BA9C-161A-44C6-AE99-39D9F7782030}" destId="{17036716-3DB1-48B5-828B-CE6A3B3B5A38}" srcOrd="0" destOrd="0" presId="urn:microsoft.com/office/officeart/2005/8/layout/pList2"/>
    <dgm:cxn modelId="{9D8E6A70-E29D-4A1C-815A-F4621B746FDE}" type="presOf" srcId="{A28B89C3-ECA5-4053-A3B4-9FA341F442ED}" destId="{848DE903-E79F-4323-A125-D902178562D4}" srcOrd="0" destOrd="0" presId="urn:microsoft.com/office/officeart/2005/8/layout/pList2"/>
    <dgm:cxn modelId="{B0C67C22-FD2E-4FC0-A4FC-2E39CC81E721}" type="presOf" srcId="{4AC91500-43E9-4AE6-888B-760CCEE9DD70}" destId="{253E6F36-8232-455B-98AD-DEC8E6DC4BAC}" srcOrd="0" destOrd="0" presId="urn:microsoft.com/office/officeart/2005/8/layout/pList2"/>
    <dgm:cxn modelId="{44D8BD2E-5089-483A-BD03-CD22FE160780}" type="presOf" srcId="{39ED3BD8-9EA5-4E1B-9498-E94A5E35AED0}" destId="{8AF599A4-EEDF-43BA-9819-2B1677633D93}" srcOrd="0" destOrd="0" presId="urn:microsoft.com/office/officeart/2005/8/layout/pList2"/>
    <dgm:cxn modelId="{F13871F2-DDE0-40F3-83DF-E02C12F32631}" type="presOf" srcId="{F8F2A893-E15F-434F-87B8-7F545DA523B8}" destId="{6477F784-1059-4930-A849-D635D6D50F3E}" srcOrd="0" destOrd="0" presId="urn:microsoft.com/office/officeart/2005/8/layout/pList2"/>
    <dgm:cxn modelId="{FA6A1E23-CECE-4C10-80A4-B9407CCE94D7}" type="presOf" srcId="{AA5BBCA2-2CB0-4796-9B08-FD6284ED5C4D}" destId="{E4AC4216-EF37-4803-B60E-DE1110A5A92E}" srcOrd="0" destOrd="0" presId="urn:microsoft.com/office/officeart/2005/8/layout/pList2"/>
    <dgm:cxn modelId="{2FA491B3-9FE3-40D9-8EA0-97E5D5515514}" srcId="{4AC91500-43E9-4AE6-888B-760CCEE9DD70}" destId="{A28B89C3-ECA5-4053-A3B4-9FA341F442ED}" srcOrd="2" destOrd="0" parTransId="{03C99337-C277-4978-9155-239F9CAFDD80}" sibTransId="{95B4BA9C-161A-44C6-AE99-39D9F7782030}"/>
    <dgm:cxn modelId="{4A6AADC7-2088-4DDA-932C-47E91CEDBE30}" type="presParOf" srcId="{253E6F36-8232-455B-98AD-DEC8E6DC4BAC}" destId="{CAADBAA1-2D10-4DE3-9ACF-951ED17B33CD}" srcOrd="0" destOrd="0" presId="urn:microsoft.com/office/officeart/2005/8/layout/pList2"/>
    <dgm:cxn modelId="{3A266244-D69E-4CC1-8E80-CE181B998E87}" type="presParOf" srcId="{253E6F36-8232-455B-98AD-DEC8E6DC4BAC}" destId="{A38880DE-687B-4EE4-81CA-012E3F91B141}" srcOrd="1" destOrd="0" presId="urn:microsoft.com/office/officeart/2005/8/layout/pList2"/>
    <dgm:cxn modelId="{0792DA0A-04A7-43DF-B119-4A64590EED32}" type="presParOf" srcId="{A38880DE-687B-4EE4-81CA-012E3F91B141}" destId="{CD9EBAD3-EF14-4165-B260-BAAFA407FE64}" srcOrd="0" destOrd="0" presId="urn:microsoft.com/office/officeart/2005/8/layout/pList2"/>
    <dgm:cxn modelId="{97B35256-FA57-45B1-A254-E5D04A1C3C20}" type="presParOf" srcId="{CD9EBAD3-EF14-4165-B260-BAAFA407FE64}" destId="{6477F784-1059-4930-A849-D635D6D50F3E}" srcOrd="0" destOrd="0" presId="urn:microsoft.com/office/officeart/2005/8/layout/pList2"/>
    <dgm:cxn modelId="{4D862F4B-91A5-461E-A796-4C0CCEB7032C}" type="presParOf" srcId="{CD9EBAD3-EF14-4165-B260-BAAFA407FE64}" destId="{0F3DE47B-F7CA-481A-98C5-542A1D722DD0}" srcOrd="1" destOrd="0" presId="urn:microsoft.com/office/officeart/2005/8/layout/pList2"/>
    <dgm:cxn modelId="{51BB61DD-2DF3-4DDA-8A0D-63E5EFE2BAD8}" type="presParOf" srcId="{CD9EBAD3-EF14-4165-B260-BAAFA407FE64}" destId="{8EB56945-1BC3-4D04-8DBD-A1A6BAA2FD6E}" srcOrd="2" destOrd="0" presId="urn:microsoft.com/office/officeart/2005/8/layout/pList2"/>
    <dgm:cxn modelId="{753AF844-0D9C-49DC-BB02-CC27A04A5E98}" type="presParOf" srcId="{A38880DE-687B-4EE4-81CA-012E3F91B141}" destId="{76BB1868-C726-4DA5-B3A2-89853F962A82}" srcOrd="1" destOrd="0" presId="urn:microsoft.com/office/officeart/2005/8/layout/pList2"/>
    <dgm:cxn modelId="{C2759426-DBC7-4055-BC95-878028C824DF}" type="presParOf" srcId="{A38880DE-687B-4EE4-81CA-012E3F91B141}" destId="{9FFD7417-9C6C-4B00-86D5-AE26FB8FB387}" srcOrd="2" destOrd="0" presId="urn:microsoft.com/office/officeart/2005/8/layout/pList2"/>
    <dgm:cxn modelId="{0708F88D-1D07-440B-8F75-F768FA8B75AB}" type="presParOf" srcId="{9FFD7417-9C6C-4B00-86D5-AE26FB8FB387}" destId="{E4AC4216-EF37-4803-B60E-DE1110A5A92E}" srcOrd="0" destOrd="0" presId="urn:microsoft.com/office/officeart/2005/8/layout/pList2"/>
    <dgm:cxn modelId="{DF21989E-9E20-41DA-B59B-2ABD0C96F413}" type="presParOf" srcId="{9FFD7417-9C6C-4B00-86D5-AE26FB8FB387}" destId="{87BE608E-21D1-4BF8-8CC3-FA98FD8B003E}" srcOrd="1" destOrd="0" presId="urn:microsoft.com/office/officeart/2005/8/layout/pList2"/>
    <dgm:cxn modelId="{97D4CE9D-7208-48B1-B3D2-E4B932E4F38B}" type="presParOf" srcId="{9FFD7417-9C6C-4B00-86D5-AE26FB8FB387}" destId="{6823BBD9-5EA2-4665-A7AB-E153D26A6414}" srcOrd="2" destOrd="0" presId="urn:microsoft.com/office/officeart/2005/8/layout/pList2"/>
    <dgm:cxn modelId="{03340419-6AE4-439B-9CEC-D63FD88CF7E8}" type="presParOf" srcId="{A38880DE-687B-4EE4-81CA-012E3F91B141}" destId="{131B11CE-6051-45A1-867D-FF9E47A606FF}" srcOrd="3" destOrd="0" presId="urn:microsoft.com/office/officeart/2005/8/layout/pList2"/>
    <dgm:cxn modelId="{ADF6115F-95B6-42E4-8002-FA279BB84A16}" type="presParOf" srcId="{A38880DE-687B-4EE4-81CA-012E3F91B141}" destId="{970DD8AE-6EB2-4561-83B7-5C79D53773AA}" srcOrd="4" destOrd="0" presId="urn:microsoft.com/office/officeart/2005/8/layout/pList2"/>
    <dgm:cxn modelId="{A0EE79F0-95A6-40F7-A1E2-1DCB0562B7D3}" type="presParOf" srcId="{970DD8AE-6EB2-4561-83B7-5C79D53773AA}" destId="{848DE903-E79F-4323-A125-D902178562D4}" srcOrd="0" destOrd="0" presId="urn:microsoft.com/office/officeart/2005/8/layout/pList2"/>
    <dgm:cxn modelId="{92E2C208-6542-4BC0-AC64-56E6CACF73DF}" type="presParOf" srcId="{970DD8AE-6EB2-4561-83B7-5C79D53773AA}" destId="{C3799F45-7D9F-480C-9E42-09FF344DDFBD}" srcOrd="1" destOrd="0" presId="urn:microsoft.com/office/officeart/2005/8/layout/pList2"/>
    <dgm:cxn modelId="{967E79C4-559A-437D-A4E0-2F4B49ED1260}" type="presParOf" srcId="{970DD8AE-6EB2-4561-83B7-5C79D53773AA}" destId="{3524F39D-FA5F-46B6-BFF2-898F74D3FE5B}" srcOrd="2" destOrd="0" presId="urn:microsoft.com/office/officeart/2005/8/layout/pList2"/>
    <dgm:cxn modelId="{6651CCA4-4228-497D-9E78-CF96448BD179}" type="presParOf" srcId="{A38880DE-687B-4EE4-81CA-012E3F91B141}" destId="{17036716-3DB1-48B5-828B-CE6A3B3B5A38}" srcOrd="5" destOrd="0" presId="urn:microsoft.com/office/officeart/2005/8/layout/pList2"/>
    <dgm:cxn modelId="{2DFEC2D6-D747-4943-A19C-AC9AD7F84F64}" type="presParOf" srcId="{A38880DE-687B-4EE4-81CA-012E3F91B141}" destId="{DB28B363-D429-44C0-9327-5A767424BF70}" srcOrd="6" destOrd="0" presId="urn:microsoft.com/office/officeart/2005/8/layout/pList2"/>
    <dgm:cxn modelId="{085C9B58-4C0D-42FB-AE73-093892FB4FA2}" type="presParOf" srcId="{DB28B363-D429-44C0-9327-5A767424BF70}" destId="{8AF599A4-EEDF-43BA-9819-2B1677633D93}" srcOrd="0" destOrd="0" presId="urn:microsoft.com/office/officeart/2005/8/layout/pList2"/>
    <dgm:cxn modelId="{E00BDD3D-B859-49CA-BD22-2BA326C2FE29}" type="presParOf" srcId="{DB28B363-D429-44C0-9327-5A767424BF70}" destId="{61960C00-A2F8-4AEF-875E-33EB23E2404E}" srcOrd="1" destOrd="0" presId="urn:microsoft.com/office/officeart/2005/8/layout/pList2"/>
    <dgm:cxn modelId="{E1BD08A4-3D16-45C5-BF3A-D9077C59FB20}" type="presParOf" srcId="{DB28B363-D429-44C0-9327-5A767424BF70}" destId="{F9423760-0018-4C55-84E7-50D705A1173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0CD6-48CC-4326-96DA-FC6D12A6890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AEEB6-28DA-4F85-AA72-6508DC024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46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11E10-D20F-4379-92AD-51E9155E8A1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4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11E10-D20F-4379-92AD-51E9155E8A1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11E10-D20F-4379-92AD-51E9155E8A1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1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Rose – consider using this one instead of the bicycle one – I will explain on phone 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AEEB6-28DA-4F85-AA72-6508DC024B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9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olidFill>
                  <a:srgbClr val="FF0000"/>
                </a:solidFill>
              </a:rPr>
              <a:t>Should this be “exclusive breast-milk feeding rates”?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71D85-6837-440C-904B-66CF51F7568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8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ADDING this after slide 29 – will discuss on 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AEEB6-28DA-4F85-AA72-6508DC024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11E10-D20F-4379-92AD-51E9155E8A1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15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11E10-D20F-4379-92AD-51E9155E8A1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11E10-D20F-4379-92AD-51E9155E8A1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4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CDC53F-3ED0-B948-820E-C9AF4678F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7EDEEB4-784A-A142-9915-147D11F5F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091F22-CEB5-064A-AFC1-44D4D94F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C4E61A-E852-1B49-920F-3DF684BB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151EF3-2929-464D-A1DD-027564DA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1BCCBC-A0EA-D640-8AD6-FA08A604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A9A5B1-38A4-BC4D-932F-84EC474A6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E38E3E-B8EF-EE47-BF85-4A667ECE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8195E0-023F-3142-8C58-9BB431A2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A1A600-0664-C24C-AEC1-149B94AA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3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08DBEEE-DF4B-4A40-A761-FC89C6046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D59C03-DCEC-444E-9AAC-74969AF3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ACEE5C-3C54-BF4E-A004-E1A27591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1BC1C9-2406-6345-B00D-DF5AD8F7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FE0F69-9417-A149-9862-42C98202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67" y="5906954"/>
            <a:ext cx="1192821" cy="7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08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75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67" y="5906954"/>
            <a:ext cx="1192821" cy="7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32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2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5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6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67" y="5906954"/>
            <a:ext cx="1192821" cy="7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29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51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42F83F-C1C4-064D-B745-6E4D6C5E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AC2BDE-5C4B-0F47-AA60-AE4DF182A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339A98-E6A5-DB4C-9FE7-A2044D77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1F0488-A435-174A-BF1C-A6EA9B87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0FE29C-3616-1146-95FA-1B521FE8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58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B1582FCC-9F30-4C36-B907-A66643F7EFEF}" type="datetimeFigureOut">
              <a:rPr lang="en-US" smtClean="0">
                <a:solidFill>
                  <a:prstClr val="white"/>
                </a:solidFill>
              </a:rPr>
              <a:pPr/>
              <a:t>4/27/2022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4A777250-291F-4A97-9288-4A9656774C4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3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29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9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600" y="1587500"/>
            <a:ext cx="10972800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41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163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234" y="2345788"/>
            <a:ext cx="8915400" cy="1362075"/>
          </a:xfrm>
        </p:spPr>
        <p:txBody>
          <a:bodyPr anchor="t"/>
          <a:lstStyle>
            <a:lvl1pPr algn="ctr">
              <a:defRPr sz="6600" b="1" cap="all">
                <a:solidFill>
                  <a:srgbClr val="F4EB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771FD9F-03C5-44F3-9B9E-4247F2C88C8A}"/>
              </a:ext>
            </a:extLst>
          </p:cNvPr>
          <p:cNvSpPr/>
          <p:nvPr userDrawn="1"/>
        </p:nvSpPr>
        <p:spPr>
          <a:xfrm>
            <a:off x="10936458" y="4876800"/>
            <a:ext cx="2286000" cy="1981200"/>
          </a:xfrm>
          <a:prstGeom prst="ellipse">
            <a:avLst/>
          </a:prstGeom>
          <a:solidFill>
            <a:srgbClr val="FF0F39"/>
          </a:solidFill>
          <a:ln>
            <a:solidFill>
              <a:srgbClr val="FF0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E7E05AC-48DC-4758-9D98-B00C674F08C4}"/>
              </a:ext>
            </a:extLst>
          </p:cNvPr>
          <p:cNvSpPr/>
          <p:nvPr userDrawn="1"/>
        </p:nvSpPr>
        <p:spPr>
          <a:xfrm>
            <a:off x="6135858" y="-990600"/>
            <a:ext cx="2286000" cy="1981200"/>
          </a:xfrm>
          <a:prstGeom prst="ellipse">
            <a:avLst/>
          </a:prstGeom>
          <a:solidFill>
            <a:srgbClr val="FF0F39"/>
          </a:solidFill>
          <a:ln>
            <a:solidFill>
              <a:srgbClr val="FF0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F32EA2F-375B-4224-B63A-0178F57197FC}"/>
              </a:ext>
            </a:extLst>
          </p:cNvPr>
          <p:cNvSpPr/>
          <p:nvPr userDrawn="1"/>
        </p:nvSpPr>
        <p:spPr>
          <a:xfrm>
            <a:off x="420858" y="5370945"/>
            <a:ext cx="1905000" cy="1676400"/>
          </a:xfrm>
          <a:prstGeom prst="ellipse">
            <a:avLst/>
          </a:prstGeom>
          <a:solidFill>
            <a:srgbClr val="FF0F39"/>
          </a:solidFill>
          <a:ln>
            <a:solidFill>
              <a:srgbClr val="FF0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A98C71-5C10-47A6-B03C-C3B017D76733}"/>
              </a:ext>
            </a:extLst>
          </p:cNvPr>
          <p:cNvSpPr/>
          <p:nvPr userDrawn="1"/>
        </p:nvSpPr>
        <p:spPr>
          <a:xfrm>
            <a:off x="-645942" y="-457200"/>
            <a:ext cx="2286000" cy="1981200"/>
          </a:xfrm>
          <a:prstGeom prst="ellipse">
            <a:avLst/>
          </a:prstGeom>
          <a:solidFill>
            <a:srgbClr val="F4EBCC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9583BE7F-6BDC-46EE-A55F-AC96C866F8E9}"/>
              </a:ext>
            </a:extLst>
          </p:cNvPr>
          <p:cNvSpPr/>
          <p:nvPr userDrawn="1"/>
        </p:nvSpPr>
        <p:spPr>
          <a:xfrm>
            <a:off x="6173958" y="6043869"/>
            <a:ext cx="914400" cy="802586"/>
          </a:xfrm>
          <a:prstGeom prst="ellipse">
            <a:avLst/>
          </a:prstGeom>
          <a:solidFill>
            <a:srgbClr val="F4EBCC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FEA17DC-F83F-4DC8-8703-EFE4651D132A}"/>
              </a:ext>
            </a:extLst>
          </p:cNvPr>
          <p:cNvSpPr/>
          <p:nvPr userDrawn="1"/>
        </p:nvSpPr>
        <p:spPr>
          <a:xfrm>
            <a:off x="9260058" y="-269186"/>
            <a:ext cx="914400" cy="802586"/>
          </a:xfrm>
          <a:prstGeom prst="ellipse">
            <a:avLst/>
          </a:prstGeom>
          <a:solidFill>
            <a:srgbClr val="F4EBCC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C4BEAAD-6BA3-4EDC-BFED-E36A3AC18F19}"/>
              </a:ext>
            </a:extLst>
          </p:cNvPr>
          <p:cNvSpPr/>
          <p:nvPr userDrawn="1"/>
        </p:nvSpPr>
        <p:spPr>
          <a:xfrm>
            <a:off x="-615924" y="6261277"/>
            <a:ext cx="914400" cy="802586"/>
          </a:xfrm>
          <a:prstGeom prst="ellipse">
            <a:avLst/>
          </a:prstGeom>
          <a:solidFill>
            <a:srgbClr val="F4EBCC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F4E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1058" y="2345788"/>
            <a:ext cx="8915400" cy="1362075"/>
          </a:xfrm>
        </p:spPr>
        <p:txBody>
          <a:bodyPr anchor="t"/>
          <a:lstStyle>
            <a:lvl1pPr algn="ctr">
              <a:defRPr sz="6600" b="1" cap="all">
                <a:solidFill>
                  <a:srgbClr val="163E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771FD9F-03C5-44F3-9B9E-4247F2C88C8A}"/>
              </a:ext>
            </a:extLst>
          </p:cNvPr>
          <p:cNvSpPr/>
          <p:nvPr userDrawn="1"/>
        </p:nvSpPr>
        <p:spPr>
          <a:xfrm>
            <a:off x="10936458" y="4876800"/>
            <a:ext cx="2286000" cy="1981200"/>
          </a:xfrm>
          <a:prstGeom prst="ellipse">
            <a:avLst/>
          </a:prstGeom>
          <a:solidFill>
            <a:srgbClr val="FF0F39"/>
          </a:solidFill>
          <a:ln>
            <a:solidFill>
              <a:srgbClr val="FF0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E7E05AC-48DC-4758-9D98-B00C674F08C4}"/>
              </a:ext>
            </a:extLst>
          </p:cNvPr>
          <p:cNvSpPr/>
          <p:nvPr userDrawn="1"/>
        </p:nvSpPr>
        <p:spPr>
          <a:xfrm>
            <a:off x="6135858" y="-990600"/>
            <a:ext cx="2286000" cy="1981200"/>
          </a:xfrm>
          <a:prstGeom prst="ellipse">
            <a:avLst/>
          </a:prstGeom>
          <a:solidFill>
            <a:srgbClr val="FF0F39"/>
          </a:solidFill>
          <a:ln>
            <a:solidFill>
              <a:srgbClr val="FF0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F32EA2F-375B-4224-B63A-0178F57197FC}"/>
              </a:ext>
            </a:extLst>
          </p:cNvPr>
          <p:cNvSpPr/>
          <p:nvPr userDrawn="1"/>
        </p:nvSpPr>
        <p:spPr>
          <a:xfrm>
            <a:off x="382758" y="5370945"/>
            <a:ext cx="1905000" cy="1676400"/>
          </a:xfrm>
          <a:prstGeom prst="ellipse">
            <a:avLst/>
          </a:prstGeom>
          <a:solidFill>
            <a:srgbClr val="FF0F39"/>
          </a:solidFill>
          <a:ln>
            <a:solidFill>
              <a:srgbClr val="FF0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A98C71-5C10-47A6-B03C-C3B017D76733}"/>
              </a:ext>
            </a:extLst>
          </p:cNvPr>
          <p:cNvSpPr/>
          <p:nvPr userDrawn="1"/>
        </p:nvSpPr>
        <p:spPr>
          <a:xfrm>
            <a:off x="-684042" y="-457200"/>
            <a:ext cx="2286000" cy="1981200"/>
          </a:xfrm>
          <a:prstGeom prst="ellipse">
            <a:avLst/>
          </a:prstGeom>
          <a:solidFill>
            <a:srgbClr val="163E67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9583BE7F-6BDC-46EE-A55F-AC96C866F8E9}"/>
              </a:ext>
            </a:extLst>
          </p:cNvPr>
          <p:cNvSpPr/>
          <p:nvPr userDrawn="1"/>
        </p:nvSpPr>
        <p:spPr>
          <a:xfrm>
            <a:off x="6173958" y="6043869"/>
            <a:ext cx="914400" cy="802586"/>
          </a:xfrm>
          <a:prstGeom prst="ellipse">
            <a:avLst/>
          </a:prstGeom>
          <a:solidFill>
            <a:srgbClr val="163E67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FEA17DC-F83F-4DC8-8703-EFE4651D132A}"/>
              </a:ext>
            </a:extLst>
          </p:cNvPr>
          <p:cNvSpPr/>
          <p:nvPr userDrawn="1"/>
        </p:nvSpPr>
        <p:spPr>
          <a:xfrm>
            <a:off x="9260058" y="-269186"/>
            <a:ext cx="914400" cy="802586"/>
          </a:xfrm>
          <a:prstGeom prst="ellipse">
            <a:avLst/>
          </a:prstGeom>
          <a:solidFill>
            <a:srgbClr val="163E67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C4BEAAD-6BA3-4EDC-BFED-E36A3AC18F19}"/>
              </a:ext>
            </a:extLst>
          </p:cNvPr>
          <p:cNvSpPr/>
          <p:nvPr userDrawn="1"/>
        </p:nvSpPr>
        <p:spPr>
          <a:xfrm>
            <a:off x="-654024" y="6261277"/>
            <a:ext cx="914400" cy="802586"/>
          </a:xfrm>
          <a:prstGeom prst="ellipse">
            <a:avLst/>
          </a:prstGeom>
          <a:solidFill>
            <a:srgbClr val="163E67"/>
          </a:solidFill>
          <a:ln>
            <a:solidFill>
              <a:srgbClr val="F4E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36C173-EED0-4E42-9BAA-BFC1645DBEEB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163E67"/>
          </a:solidFill>
          <a:ln>
            <a:solidFill>
              <a:srgbClr val="163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05994"/>
            <a:ext cx="12192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4EB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1" name="Group 5">
            <a:extLst>
              <a:ext uri="{FF2B5EF4-FFF2-40B4-BE49-F238E27FC236}">
                <a16:creationId xmlns="" xmlns:a16="http://schemas.microsoft.com/office/drawing/2014/main" id="{6E544D23-FCF4-4051-8536-0891D71421DA}"/>
              </a:ext>
            </a:extLst>
          </p:cNvPr>
          <p:cNvGrpSpPr/>
          <p:nvPr userDrawn="1"/>
        </p:nvGrpSpPr>
        <p:grpSpPr>
          <a:xfrm>
            <a:off x="2809397" y="990600"/>
            <a:ext cx="6573206" cy="2747029"/>
            <a:chOff x="0" y="171449"/>
            <a:chExt cx="8764275" cy="3662706"/>
          </a:xfrm>
        </p:grpSpPr>
        <p:sp>
          <p:nvSpPr>
            <p:cNvPr id="12" name="TextBox 6">
              <a:extLst>
                <a:ext uri="{FF2B5EF4-FFF2-40B4-BE49-F238E27FC236}">
                  <a16:creationId xmlns="" xmlns:a16="http://schemas.microsoft.com/office/drawing/2014/main" id="{60B4DBDE-2F68-4EC8-B43D-244AE396ABFF}"/>
                </a:ext>
              </a:extLst>
            </p:cNvPr>
            <p:cNvSpPr txBox="1"/>
            <p:nvPr/>
          </p:nvSpPr>
          <p:spPr>
            <a:xfrm>
              <a:off x="0" y="171449"/>
              <a:ext cx="8764275" cy="26171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45"/>
                </a:lnSpc>
              </a:pPr>
              <a:r>
                <a:rPr lang="en-US" sz="7676" dirty="0">
                  <a:solidFill>
                    <a:srgbClr val="163E67"/>
                  </a:solidFill>
                  <a:latin typeface="Playfair Display Bold"/>
                </a:rPr>
                <a:t>Antonia &amp; </a:t>
              </a:r>
            </a:p>
            <a:p>
              <a:pPr algn="ctr">
                <a:lnSpc>
                  <a:spcPts val="7445"/>
                </a:lnSpc>
              </a:pPr>
              <a:r>
                <a:rPr lang="en-US" sz="7676" dirty="0">
                  <a:solidFill>
                    <a:srgbClr val="163E67"/>
                  </a:solidFill>
                  <a:latin typeface="Playfair Display Bold"/>
                </a:rPr>
                <a:t>Grace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="" xmlns:a16="http://schemas.microsoft.com/office/drawing/2014/main" id="{134F3A1C-EEA1-4D8B-8340-63A63DE0BB56}"/>
                </a:ext>
              </a:extLst>
            </p:cNvPr>
            <p:cNvSpPr txBox="1"/>
            <p:nvPr/>
          </p:nvSpPr>
          <p:spPr>
            <a:xfrm>
              <a:off x="99571" y="3419255"/>
              <a:ext cx="8576020" cy="41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18"/>
                </a:lnSpc>
              </a:pPr>
              <a:r>
                <a:rPr lang="en-US" sz="2287" spc="457" dirty="0">
                  <a:solidFill>
                    <a:srgbClr val="FF0F39"/>
                  </a:solidFill>
                  <a:latin typeface="Corben"/>
                </a:rPr>
                <a:t>MOTHERHOOD CONCIERGE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9764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618" y="304800"/>
            <a:ext cx="974898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46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8438"/>
            <a:ext cx="9906000" cy="1143000"/>
          </a:xfrm>
        </p:spPr>
        <p:txBody>
          <a:bodyPr/>
          <a:lstStyle>
            <a:lvl1pPr algn="l">
              <a:defRPr>
                <a:latin typeface="Playfair Display Bold" panose="020B060402020202020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9906000" cy="4525963"/>
          </a:xfrm>
        </p:spPr>
        <p:txBody>
          <a:bodyPr/>
          <a:lstStyle>
            <a:lvl1pPr>
              <a:defRPr>
                <a:latin typeface="Corben" panose="020B0604020202020204" charset="0"/>
              </a:defRPr>
            </a:lvl1pPr>
            <a:lvl2pPr>
              <a:defRPr>
                <a:latin typeface="Corben" panose="020B0604020202020204" charset="0"/>
              </a:defRPr>
            </a:lvl2pPr>
            <a:lvl3pPr>
              <a:defRPr>
                <a:latin typeface="Corben" panose="020B0604020202020204" charset="0"/>
              </a:defRPr>
            </a:lvl3pPr>
            <a:lvl4pPr>
              <a:defRPr>
                <a:latin typeface="Corben" panose="020B0604020202020204" charset="0"/>
              </a:defRPr>
            </a:lvl4pPr>
            <a:lvl5pPr>
              <a:defRPr>
                <a:latin typeface="Corben" panose="020B060402020202020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79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7807"/>
            <a:ext cx="9448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9" y="1524000"/>
            <a:ext cx="4419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533236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3B6DDBAF-C4C5-429E-AA65-A23CC635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3245889" y="3161478"/>
            <a:ext cx="6858003" cy="53504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E4293E08-852A-4088-B764-DFBD68010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560089" y="3161479"/>
            <a:ext cx="6858003" cy="5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0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780659-AE3F-F848-9C68-07D1C949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A5D33D-6E81-FD40-A8AD-9AC05AD4B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139F5D-7E05-F142-9839-995CB9E8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7B1B71-22DB-664A-9810-9127230F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C4AF4F-8B65-D244-86DF-56AEBAA1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6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F4E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14CB63D-2792-485B-9223-FD0DA851E21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6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7807"/>
            <a:ext cx="9448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9" y="1524000"/>
            <a:ext cx="4419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533236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20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7807"/>
            <a:ext cx="1028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9" y="1662546"/>
            <a:ext cx="3352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099" y="1676400"/>
            <a:ext cx="3352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8CED7D52-4730-461E-88F7-CD597AB4265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58200" y="1676400"/>
            <a:ext cx="3352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261C8DB-9EE2-457B-8C73-A3809E24D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3245890" y="3161477"/>
            <a:ext cx="6858003" cy="53504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215B612C-A123-4F31-908E-8C86F484D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560090" y="3161478"/>
            <a:ext cx="6858003" cy="5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3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0494"/>
            <a:ext cx="9753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524397"/>
            <a:ext cx="4495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164159"/>
            <a:ext cx="4495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7000" y="1524397"/>
            <a:ext cx="4800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7000" y="2164159"/>
            <a:ext cx="4800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F960542-EDBC-480B-8D66-63DDA1FE9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3245890" y="3161477"/>
            <a:ext cx="6858003" cy="53504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F74D2B33-290D-406B-ABDB-2B00CAFD0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560090" y="3161478"/>
            <a:ext cx="6858003" cy="5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381000"/>
            <a:ext cx="385662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770" y="381000"/>
            <a:ext cx="58144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150" y="1543050"/>
            <a:ext cx="385662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88087DF5-4AC9-49F7-8FFB-8BC73E95B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3245890" y="3161477"/>
            <a:ext cx="6858003" cy="53504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2B4CE095-2C0B-45CD-87A0-FCF156AFD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560090" y="3161478"/>
            <a:ext cx="6858003" cy="5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6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40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EDC650E-6DEB-4A96-AC34-645D2CE2102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6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26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7BBCAE-9612-4394-8D1E-D8C5EA61DD6B}"/>
              </a:ext>
            </a:extLst>
          </p:cNvPr>
          <p:cNvSpPr/>
          <p:nvPr userDrawn="1"/>
        </p:nvSpPr>
        <p:spPr>
          <a:xfrm>
            <a:off x="0" y="4038600"/>
            <a:ext cx="12192000" cy="2819400"/>
          </a:xfrm>
          <a:prstGeom prst="rect">
            <a:avLst/>
          </a:prstGeom>
          <a:solidFill>
            <a:srgbClr val="163E67"/>
          </a:solidFill>
          <a:ln>
            <a:solidFill>
              <a:srgbClr val="163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534AB1-5CC1-4BD8-8322-6CCDC7EABD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7729" y="4164037"/>
            <a:ext cx="9829800" cy="2427263"/>
          </a:xfrm>
        </p:spPr>
        <p:txBody>
          <a:bodyPr/>
          <a:lstStyle>
            <a:lvl1pPr algn="ctr">
              <a:defRPr sz="2400">
                <a:solidFill>
                  <a:srgbClr val="F4EBCC"/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85E5E4BA-E688-42E9-98E5-CBE6066F3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7728" y="4164037"/>
            <a:ext cx="9829799" cy="41703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4EBCC"/>
                </a:solidFill>
                <a:latin typeface="Playfair Display Bold" panose="020B0604020202020204" charset="0"/>
              </a:defRPr>
            </a:lvl1pPr>
            <a:lvl2pPr marL="457200" indent="0" algn="ctr">
              <a:buNone/>
              <a:defRPr sz="2000">
                <a:solidFill>
                  <a:srgbClr val="F4EBCC"/>
                </a:solidFill>
              </a:defRPr>
            </a:lvl2pPr>
            <a:lvl3pPr algn="ctr">
              <a:defRPr>
                <a:solidFill>
                  <a:srgbClr val="F4EBCC"/>
                </a:solidFill>
              </a:defRPr>
            </a:lvl3pPr>
            <a:lvl4pPr algn="ctr">
              <a:defRPr>
                <a:solidFill>
                  <a:srgbClr val="F4EBCC"/>
                </a:solidFill>
              </a:defRPr>
            </a:lvl4pPr>
            <a:lvl5pPr algn="ctr">
              <a:defRPr>
                <a:solidFill>
                  <a:srgbClr val="F4EB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78898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90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6ED224-AEA5-154A-B1B3-3EE6898F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6E209E-A5B0-074C-B8DE-A287D8B5D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012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1D2A4BF-A3FC-2845-B23E-CEA40853B55B}"/>
              </a:ext>
            </a:extLst>
          </p:cNvPr>
          <p:cNvSpPr/>
          <p:nvPr userDrawn="1"/>
        </p:nvSpPr>
        <p:spPr>
          <a:xfrm>
            <a:off x="0" y="1019331"/>
            <a:ext cx="12192000" cy="5838669"/>
          </a:xfrm>
          <a:prstGeom prst="rect">
            <a:avLst/>
          </a:prstGeom>
          <a:solidFill>
            <a:srgbClr val="7A7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2A5DDD-63A9-2E46-8808-024C5B63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E9E57F-0834-C84A-BD7B-04FB6DBCB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54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7BA474-BD20-994B-9412-B9F3BF1D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46B128-C9AD-194D-B72F-50C5E65D3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040C10-F602-834B-90D4-7F71E8AA8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BDB4C2-3743-9141-966B-15675C9D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C0C234-6E87-C247-AA46-0D977C48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F9F677A-AD1F-BF44-8532-B8D9F9CF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4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9FA5F-75DA-7E43-A221-8F1B1726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6C9A69-7C31-FC48-86AE-133013A0D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44785"/>
            <a:ext cx="5181600" cy="3495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92CDF9E-9E5B-DE40-B32B-F87FD2352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4785"/>
            <a:ext cx="5181600" cy="3495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9585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A0D811-D3AD-664F-821F-0431BEBC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451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2F0527-4ECF-AF4D-A05E-7E7387086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61055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633EAD-FB2D-E144-AB3C-FA8DFE22D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465"/>
            <a:ext cx="5157787" cy="2958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CBB90-5AB4-E543-99AA-2CDE09CB0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61055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42AB6D0-D01B-854B-900A-60AE7B6DC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465"/>
            <a:ext cx="5183188" cy="2958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77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D72D6F-B067-084C-BCA5-6ED4EE92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633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095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8C17E4-94E2-774C-9ED1-D52A83FD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659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194F14-B9C4-5E4D-B0A2-22D0FBB52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16816"/>
            <a:ext cx="6172200" cy="44090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EA7260-4EAD-C746-94DD-99D9ACF3D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86790"/>
            <a:ext cx="3932237" cy="33390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080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0EB0E3-EECE-F446-885F-12AC82C1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664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3B567F-2AEF-EF47-9046-4BF7AEF92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26874"/>
            <a:ext cx="6172200" cy="43715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6C7CD3-712B-C142-8E42-EEE8377BA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96849"/>
            <a:ext cx="3932237" cy="33015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66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E1186A-E083-D248-94C2-0A057D8F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073F6E-C5D9-204F-BBD6-8B341C93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CD1562-30AA-2D4B-B069-63D91F2E3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E9BD8AE-86D2-BE49-B32C-0DFDDC2D1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652D602-5BD7-854A-84B1-385B16B5D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5A419E-5C65-5A4B-B2FE-EFE8B24A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C39A220-7007-9442-A0BA-31464EF6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8747891-2E99-E546-9C28-120D4517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9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CFA070-2F66-D14D-AC20-999637AE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B66D8E-D6D9-B842-A746-622769F9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5011B84-6B8B-EF41-B7EA-20AC0EA3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8A4F62-348B-2A4E-973D-A0CDDE5E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7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B3FF-1F2E-FB49-9ED3-C10F79ED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F9475E6-E4AE-9044-A01B-283C6918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3ABE8CD-C0B0-F34D-AF70-4047037A8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22261-988E-324A-9606-ADE24963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DE88D4-63C7-D646-B48B-7385CE6F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9BB63D-75D2-A14B-9802-405DFA562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93440C-8107-2E4B-97D8-B088FC2D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9BC7D2-EC3D-DA43-9935-9C927975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F72EBF-D0B3-5C4A-B33A-F3D93A2A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3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6147CB-B242-7949-BC52-46A916DC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A1F1208-3559-BF4F-A814-245AA0421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7E58A0-4D28-DE48-8818-D9112AC71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BBC404-0D1A-CB45-A505-82D9B197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5A626D-2B4B-2C40-96A3-FE27C0C5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21827D-D1B2-9A49-A701-24B126D5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2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FC91A1-7BCF-B243-BC68-DF93DC3D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0A2F8A-31F8-024C-927D-7A9329870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DA5EDD-AD29-EF49-BDC2-8252E31B5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08E9B-3F7A-FA4B-9DD0-8D2153BA2915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6D60F4-81EB-E547-9204-EA851CE5C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0F9D0E-8ACC-AD44-8BC1-708171307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F3869-BF74-EB41-B9BD-45FEB3235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67" y="5906954"/>
            <a:ext cx="1192821" cy="7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05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82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00200"/>
            <a:ext cx="9829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163E67"/>
          </a:solidFill>
          <a:latin typeface="Playfair Display Bold" panose="020B060402020202020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63E67"/>
          </a:solidFill>
          <a:latin typeface="Corben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63E67"/>
          </a:solidFill>
          <a:latin typeface="Corben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63E67"/>
          </a:solidFill>
          <a:latin typeface="Corben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63E67"/>
          </a:solidFill>
          <a:latin typeface="Corben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63E67"/>
          </a:solidFill>
          <a:latin typeface="Corben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F02B588-9AAE-6544-8245-80281EC24136}"/>
              </a:ext>
            </a:extLst>
          </p:cNvPr>
          <p:cNvSpPr/>
          <p:nvPr userDrawn="1"/>
        </p:nvSpPr>
        <p:spPr>
          <a:xfrm>
            <a:off x="1349406" y="0"/>
            <a:ext cx="10842594" cy="1020932"/>
          </a:xfrm>
          <a:prstGeom prst="rect">
            <a:avLst/>
          </a:prstGeom>
          <a:solidFill>
            <a:srgbClr val="969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00E58C-095B-C64C-92F9-C69E949A6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92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AFAAE6-5F15-564E-82C9-067B927D5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79722"/>
            <a:ext cx="10515600" cy="3429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A87F70-3D0C-0C47-86A7-7FF9907C8F33}"/>
              </a:ext>
            </a:extLst>
          </p:cNvPr>
          <p:cNvSpPr txBox="1"/>
          <p:nvPr userDrawn="1"/>
        </p:nvSpPr>
        <p:spPr>
          <a:xfrm>
            <a:off x="1500326" y="94967"/>
            <a:ext cx="985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Using Quality Improvement and Safety Science to Eliminate Pregnancy-Related Racial and Ethnic Health Inequities</a:t>
            </a:r>
            <a:endParaRPr lang="en-US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87BE47F-169A-6444-973C-EAF51462E34B}"/>
              </a:ext>
            </a:extLst>
          </p:cNvPr>
          <p:cNvSpPr/>
          <p:nvPr userDrawn="1"/>
        </p:nvSpPr>
        <p:spPr>
          <a:xfrm>
            <a:off x="0" y="0"/>
            <a:ext cx="1349406" cy="1020932"/>
          </a:xfrm>
          <a:prstGeom prst="rect">
            <a:avLst/>
          </a:prstGeom>
          <a:solidFill>
            <a:srgbClr val="59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C1D852B-2888-A048-AF5D-D03BE02CAAC6}"/>
              </a:ext>
            </a:extLst>
          </p:cNvPr>
          <p:cNvSpPr txBox="1"/>
          <p:nvPr userDrawn="1"/>
        </p:nvSpPr>
        <p:spPr>
          <a:xfrm>
            <a:off x="1" y="159783"/>
            <a:ext cx="134940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  <a:defRPr/>
            </a:pPr>
            <a:r>
              <a:rPr lang="en-US" sz="1700" dirty="0">
                <a:solidFill>
                  <a:prstClr val="white"/>
                </a:solidFill>
                <a:latin typeface="Century Gothic" panose="020B0502020202020204" pitchFamily="34" charset="0"/>
              </a:rPr>
              <a:t>PATIENT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850" dirty="0">
                <a:solidFill>
                  <a:prstClr val="white"/>
                </a:solidFill>
                <a:latin typeface="Century Gothic" panose="020B0502020202020204" pitchFamily="34" charset="0"/>
              </a:rPr>
              <a:t>SAFETY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D01D76-3ACB-5348-A873-D6AED577D6C8}"/>
              </a:ext>
            </a:extLst>
          </p:cNvPr>
          <p:cNvSpPr txBox="1"/>
          <p:nvPr userDrawn="1"/>
        </p:nvSpPr>
        <p:spPr>
          <a:xfrm>
            <a:off x="0" y="622213"/>
            <a:ext cx="13494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prstClr val="white"/>
                </a:solidFill>
                <a:latin typeface="Century Gothic" panose="020B0502020202020204" pitchFamily="34" charset="0"/>
              </a:rPr>
              <a:t>TOOLBOX</a:t>
            </a:r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8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A7C8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propublica.org/article/nothing-protects-black-women-from-dying-in-pregnancy-and-childbirth?utm_source=Global+Health+NOW+Main+List&amp;utm_campaign=74c54fa1a6-EMAIL_CAMPAIGN_2017_12_08&amp;utm_medium=email&amp;utm_term=0_8d0d062dbd-74c54fa1a6-884823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dewithangus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1F2FF6-DC3E-F049-B7CA-63295B37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38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382AD"/>
                </a:solidFill>
              </a:rPr>
              <a:t>How to Collect, Stratify, and Display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8B5DE9-1E56-C042-9DD3-5E22B50E0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03" y="2616949"/>
            <a:ext cx="10515600" cy="34268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4B9E9A"/>
                </a:solidFill>
              </a:rPr>
              <a:t>C Andrew Combs MD, PhD</a:t>
            </a:r>
          </a:p>
          <a:p>
            <a:pPr marL="0" indent="0" algn="ctr">
              <a:buNone/>
            </a:pPr>
            <a:r>
              <a:rPr lang="en-US" sz="2400" dirty="0" err="1">
                <a:solidFill>
                  <a:srgbClr val="4B9E9A"/>
                </a:solidFill>
              </a:rPr>
              <a:t>Obstetrix</a:t>
            </a:r>
            <a:r>
              <a:rPr lang="en-US" sz="2400" dirty="0">
                <a:solidFill>
                  <a:srgbClr val="4B9E9A"/>
                </a:solidFill>
              </a:rPr>
              <a:t>, San Jose, California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9E9A"/>
                </a:solidFill>
              </a:rPr>
              <a:t>SMFM</a:t>
            </a:r>
          </a:p>
          <a:p>
            <a:pPr marL="0" indent="0" algn="ctr">
              <a:buNone/>
            </a:pPr>
            <a:endParaRPr lang="en-US" dirty="0">
              <a:solidFill>
                <a:srgbClr val="4B9E9A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4B9E9A"/>
                </a:solidFill>
              </a:rPr>
              <a:t>Rose Horton MSM, RN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9E9A"/>
                </a:solidFill>
              </a:rPr>
              <a:t>Emory Decatur Hospital, Decatur, Georgia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B9E9A"/>
                </a:solidFill>
              </a:rPr>
              <a:t>AWHONN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A20B99D-39AD-3340-B2A5-3D4F5372E787}"/>
              </a:ext>
            </a:extLst>
          </p:cNvPr>
          <p:cNvGrpSpPr/>
          <p:nvPr/>
        </p:nvGrpSpPr>
        <p:grpSpPr>
          <a:xfrm>
            <a:off x="0" y="0"/>
            <a:ext cx="12192000" cy="1020932"/>
            <a:chOff x="0" y="0"/>
            <a:chExt cx="12192000" cy="102093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B146F893-A6DE-6240-8E56-4519CE00AAED}"/>
                </a:ext>
              </a:extLst>
            </p:cNvPr>
            <p:cNvSpPr/>
            <p:nvPr userDrawn="1"/>
          </p:nvSpPr>
          <p:spPr>
            <a:xfrm>
              <a:off x="1349406" y="0"/>
              <a:ext cx="10842594" cy="1020932"/>
            </a:xfrm>
            <a:prstGeom prst="rect">
              <a:avLst/>
            </a:prstGeom>
            <a:solidFill>
              <a:srgbClr val="969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CA0E52A-816B-3E48-93D1-7AE7E8F98111}"/>
                </a:ext>
              </a:extLst>
            </p:cNvPr>
            <p:cNvSpPr txBox="1"/>
            <p:nvPr userDrawn="1"/>
          </p:nvSpPr>
          <p:spPr>
            <a:xfrm>
              <a:off x="1500326" y="94967"/>
              <a:ext cx="98534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120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+mn-ea"/>
                  <a:cs typeface="+mn-cs"/>
                </a:rPr>
                <a:t>Using Quality Improvement and Safety Science to Eliminate Pregnancy-Related Racial and Ethnic Health Inequities</a:t>
              </a:r>
              <a:endParaRPr lang="en-US" sz="2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415FBAA-CB75-BA4F-867A-C91B40A96443}"/>
                </a:ext>
              </a:extLst>
            </p:cNvPr>
            <p:cNvSpPr/>
            <p:nvPr userDrawn="1"/>
          </p:nvSpPr>
          <p:spPr>
            <a:xfrm>
              <a:off x="0" y="0"/>
              <a:ext cx="1349406" cy="1020932"/>
            </a:xfrm>
            <a:prstGeom prst="rect">
              <a:avLst/>
            </a:prstGeom>
            <a:solidFill>
              <a:srgbClr val="59B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67F19A1-0091-1E40-B426-362F8B30F206}"/>
                </a:ext>
              </a:extLst>
            </p:cNvPr>
            <p:cNvSpPr txBox="1"/>
            <p:nvPr userDrawn="1"/>
          </p:nvSpPr>
          <p:spPr>
            <a:xfrm>
              <a:off x="1" y="159783"/>
              <a:ext cx="1349406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b="0" i="0" kern="1200" baseline="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+mn-ea"/>
                  <a:cs typeface="+mn-cs"/>
                </a:rPr>
                <a:t>PATIENT</a:t>
              </a:r>
              <a:r>
                <a:rPr lang="en-US" sz="2000" b="0" i="0" kern="1200" baseline="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lang="en-US" sz="1850" b="0" i="0" kern="1200" baseline="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+mn-ea"/>
                  <a:cs typeface="+mn-cs"/>
                </a:rPr>
                <a:t>SAFETY</a:t>
              </a:r>
              <a:endParaRPr lang="en-US" baseline="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C4E9672-1A36-1448-A3D4-BA27EAECEBC5}"/>
                </a:ext>
              </a:extLst>
            </p:cNvPr>
            <p:cNvSpPr txBox="1"/>
            <p:nvPr userDrawn="1"/>
          </p:nvSpPr>
          <p:spPr>
            <a:xfrm>
              <a:off x="0" y="622213"/>
              <a:ext cx="13494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0" i="0" kern="1200" baseline="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+mn-ea"/>
                  <a:cs typeface="+mn-cs"/>
                </a:rPr>
                <a:t>TOOLBOX</a:t>
              </a:r>
              <a:endParaRPr lang="en-US" sz="1300" dirty="0"/>
            </a:p>
          </p:txBody>
        </p:sp>
      </p:grp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7DF6AAA0-916B-9C41-841D-C77EF84C7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3" y="2885552"/>
            <a:ext cx="2890019" cy="2205898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3411975B-8790-6B43-AC92-5DE36B630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82" y="3013189"/>
            <a:ext cx="3139400" cy="20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4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93039-D417-BB46-AB0B-1094A9E1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Reporting Race – US Preventive Services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F1F6C4-78D3-9540-ABDD-139C181C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9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Race and ethnicity are self-reported</a:t>
            </a:r>
          </a:p>
          <a:p>
            <a:pPr marL="0" indent="0">
              <a:buNone/>
            </a:pPr>
            <a:r>
              <a:rPr lang="en-US" dirty="0"/>
              <a:t>Avoid using race names as nouns (e.g., Blacks have higher MMR)</a:t>
            </a:r>
          </a:p>
          <a:p>
            <a:pPr lvl="1"/>
            <a:r>
              <a:rPr lang="en-US" sz="2800" dirty="0"/>
              <a:t>Use them as adjectives (e.g., Black people have higher MMR)</a:t>
            </a:r>
          </a:p>
          <a:p>
            <a:pPr marL="0" indent="0">
              <a:buNone/>
            </a:pPr>
            <a:r>
              <a:rPr lang="en-US" dirty="0"/>
              <a:t>Avoid non-parallel comparisons (e.g. White vs African American)</a:t>
            </a:r>
          </a:p>
          <a:p>
            <a:pPr lvl="1"/>
            <a:r>
              <a:rPr lang="en-US" sz="2800" dirty="0"/>
              <a:t>Use parallel comparisons instead (e.g. White vs Black)</a:t>
            </a:r>
          </a:p>
          <a:p>
            <a:pPr marL="0" indent="0">
              <a:buNone/>
            </a:pPr>
            <a:r>
              <a:rPr lang="en-US" dirty="0"/>
              <a:t>Use Latino, Latina, or Latinx in preference to Hispanic (controversial)</a:t>
            </a:r>
          </a:p>
          <a:p>
            <a:pPr marL="0" indent="0">
              <a:buNone/>
            </a:pPr>
            <a:r>
              <a:rPr lang="en-US" dirty="0"/>
              <a:t>Use White in preference to Caucasian</a:t>
            </a:r>
          </a:p>
          <a:p>
            <a:pPr marL="0" indent="0">
              <a:buNone/>
            </a:pPr>
            <a:r>
              <a:rPr lang="en-US" sz="2800" dirty="0"/>
              <a:t>Use Am Psychol Assn terminology for Asian people (Asian American) and native people (e.g. Alaska Native)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C12341-7DD4-0B4C-A344-18DC04595CE5}"/>
              </a:ext>
            </a:extLst>
          </p:cNvPr>
          <p:cNvSpPr txBox="1"/>
          <p:nvPr/>
        </p:nvSpPr>
        <p:spPr>
          <a:xfrm>
            <a:off x="7630088" y="5846544"/>
            <a:ext cx="372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USPSTF JAMA  326: 2405-2411, 2021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 et al JAMA 326: 2412-2420, 2021</a:t>
            </a:r>
          </a:p>
        </p:txBody>
      </p:sp>
    </p:spTree>
    <p:extLst>
      <p:ext uri="{BB962C8B-B14F-4D97-AF65-F5344CB8AC3E}">
        <p14:creationId xmlns:p14="http://schemas.microsoft.com/office/powerpoint/2010/main" val="357085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E47CCF43-A079-EF47-A42A-5A819F953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496772"/>
              </p:ext>
            </p:extLst>
          </p:nvPr>
        </p:nvGraphicFramePr>
        <p:xfrm>
          <a:off x="-1201306" y="1277655"/>
          <a:ext cx="8369324" cy="4498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05F460-F0AC-C54E-BB9D-F869029FB481}"/>
              </a:ext>
            </a:extLst>
          </p:cNvPr>
          <p:cNvSpPr txBox="1"/>
          <p:nvPr/>
        </p:nvSpPr>
        <p:spPr>
          <a:xfrm>
            <a:off x="2415896" y="5580345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Hospital</a:t>
            </a:r>
          </a:p>
          <a:p>
            <a:pPr algn="ctr"/>
            <a:r>
              <a:rPr lang="en-US" b="1" dirty="0"/>
              <a:t>N = 8,066</a:t>
            </a:r>
          </a:p>
          <a:p>
            <a:pPr algn="ctr"/>
            <a:r>
              <a:rPr lang="en-US" b="1" dirty="0"/>
              <a:t>1 month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="" xmlns:a16="http://schemas.microsoft.com/office/drawing/2014/main" id="{CDC3BB63-E54A-7542-AE3F-45A122C45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945545"/>
              </p:ext>
            </p:extLst>
          </p:nvPr>
        </p:nvGraphicFramePr>
        <p:xfrm>
          <a:off x="6955075" y="1277655"/>
          <a:ext cx="5063348" cy="412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3E240E-A473-8142-B6AF-537D30D56952}"/>
              </a:ext>
            </a:extLst>
          </p:cNvPr>
          <p:cNvSpPr txBox="1"/>
          <p:nvPr/>
        </p:nvSpPr>
        <p:spPr>
          <a:xfrm>
            <a:off x="8885462" y="5520372"/>
            <a:ext cx="1202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Office</a:t>
            </a:r>
          </a:p>
          <a:p>
            <a:pPr algn="ctr"/>
            <a:r>
              <a:rPr lang="en-US" b="1" dirty="0"/>
              <a:t>N = 77,568</a:t>
            </a:r>
          </a:p>
          <a:p>
            <a:pPr algn="ctr"/>
            <a:r>
              <a:rPr lang="en-US" b="1" dirty="0"/>
              <a:t>5 years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C073D12-CE77-B840-91C8-B9D9BA0C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Self-Report ?</a:t>
            </a:r>
          </a:p>
        </p:txBody>
      </p:sp>
    </p:spTree>
    <p:extLst>
      <p:ext uri="{BB962C8B-B14F-4D97-AF65-F5344CB8AC3E}">
        <p14:creationId xmlns:p14="http://schemas.microsoft.com/office/powerpoint/2010/main" val="2970834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D237151-A1E0-8E4D-9181-43ADEFC6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Adjustment vs Stratification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589D49-AED7-D14D-8DD3-AFA4059B491C}"/>
              </a:ext>
            </a:extLst>
          </p:cNvPr>
          <p:cNvSpPr txBox="1"/>
          <p:nvPr/>
        </p:nvSpPr>
        <p:spPr>
          <a:xfrm>
            <a:off x="6416505" y="6068723"/>
            <a:ext cx="5032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and figure from:</a:t>
            </a:r>
          </a:p>
          <a:p>
            <a:pPr algn="ct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Grunebaum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al, Am J Ob/Gyn  223: 933-934,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C4586F-32B3-074A-95CA-20E612966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6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Antenatal Steroids Before PTB</a:t>
            </a:r>
          </a:p>
          <a:p>
            <a:r>
              <a:rPr lang="en-US" sz="2400" dirty="0"/>
              <a:t>NH-White	(referent)</a:t>
            </a:r>
          </a:p>
          <a:p>
            <a:r>
              <a:rPr lang="en-US" sz="2400" dirty="0"/>
              <a:t>NH-Black	</a:t>
            </a:r>
            <a:r>
              <a:rPr lang="en-US" sz="2400" dirty="0" err="1"/>
              <a:t>aOR</a:t>
            </a:r>
            <a:r>
              <a:rPr lang="en-US" sz="2400" dirty="0"/>
              <a:t> 0.83 (0.81-0.85)</a:t>
            </a:r>
          </a:p>
          <a:p>
            <a:r>
              <a:rPr lang="en-US" sz="2400" dirty="0"/>
              <a:t>Hispanic	</a:t>
            </a:r>
            <a:r>
              <a:rPr lang="en-US" sz="2400" dirty="0" err="1"/>
              <a:t>aOR</a:t>
            </a:r>
            <a:r>
              <a:rPr lang="en-US" sz="2400" dirty="0"/>
              <a:t> 0.80 (0.78-0.83)</a:t>
            </a:r>
          </a:p>
          <a:p>
            <a:pPr marL="0" indent="0">
              <a:buNone/>
            </a:pPr>
            <a:r>
              <a:rPr lang="en-US" sz="2000" dirty="0"/>
              <a:t>Adjusted for maternal age, nulliparity, marital status, education, insurance, prenatal care, diabetes, hx of PTB, tobacco, infertility, cesarean delivery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="" xmlns:a16="http://schemas.microsoft.com/office/drawing/2014/main" id="{6470EDB6-F4F3-B04B-BBB7-B159F00B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0" y="1373731"/>
            <a:ext cx="6325727" cy="41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88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D237151-A1E0-8E4D-9181-43ADEFC6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382AD"/>
                </a:solidFill>
              </a:rPr>
              <a:t>Stratification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589D49-AED7-D14D-8DD3-AFA4059B491C}"/>
              </a:ext>
            </a:extLst>
          </p:cNvPr>
          <p:cNvSpPr txBox="1"/>
          <p:nvPr/>
        </p:nvSpPr>
        <p:spPr>
          <a:xfrm>
            <a:off x="6321460" y="6308209"/>
            <a:ext cx="503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Grunebaum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al, Am J Ob/Gyn  223: 933-934, 2020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="" xmlns:a16="http://schemas.microsoft.com/office/drawing/2014/main" id="{6470EDB6-F4F3-B04B-BBB7-B159F00B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7" y="1546965"/>
            <a:ext cx="5866373" cy="3812044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B86B84F7-CE33-D14F-A695-E087B6CCA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843668"/>
              </p:ext>
            </p:extLst>
          </p:nvPr>
        </p:nvGraphicFramePr>
        <p:xfrm>
          <a:off x="6212910" y="719666"/>
          <a:ext cx="5427945" cy="463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5479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9FD94D-D5F5-B143-A7AF-B1C236D7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Stratification, Temporal Trends</a:t>
            </a:r>
            <a:br>
              <a:rPr lang="en-US" sz="3600" b="1" dirty="0">
                <a:solidFill>
                  <a:srgbClr val="8382AD"/>
                </a:solidFill>
              </a:rPr>
            </a:br>
            <a:endParaRPr lang="en-US" sz="3600" b="1" dirty="0">
              <a:solidFill>
                <a:srgbClr val="8382AD"/>
              </a:solidFill>
            </a:endParaRP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="" xmlns:a16="http://schemas.microsoft.com/office/drawing/2014/main" id="{8DFA22A0-68C3-AC41-9487-C5FA5437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89" y="986341"/>
            <a:ext cx="8135274" cy="5287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D4D3918-9CD5-6B4E-9EAA-78FC287B1E4F}"/>
              </a:ext>
            </a:extLst>
          </p:cNvPr>
          <p:cNvSpPr txBox="1"/>
          <p:nvPr/>
        </p:nvSpPr>
        <p:spPr>
          <a:xfrm>
            <a:off x="838200" y="6315760"/>
            <a:ext cx="952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www.cdc.gov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nchs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/data/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hestat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/maternal-mortality/2020/E-stat-Maternal-Mortality-Rates-2022.pdf</a:t>
            </a:r>
          </a:p>
        </p:txBody>
      </p:sp>
    </p:spTree>
    <p:extLst>
      <p:ext uri="{BB962C8B-B14F-4D97-AF65-F5344CB8AC3E}">
        <p14:creationId xmlns:p14="http://schemas.microsoft.com/office/powerpoint/2010/main" val="239008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47AD2761-8894-3B41-84E0-DF0CF5C92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763745"/>
              </p:ext>
            </p:extLst>
          </p:nvPr>
        </p:nvGraphicFramePr>
        <p:xfrm>
          <a:off x="1102290" y="832401"/>
          <a:ext cx="9782828" cy="5142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="" xmlns:a16="http://schemas.microsoft.com/office/drawing/2014/main" id="{03E912F5-1615-954A-92BE-A09A9FBE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72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Run Chart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BF8305-E151-8A48-BBAA-1678B8F76F89}"/>
              </a:ext>
            </a:extLst>
          </p:cNvPr>
          <p:cNvSpPr txBox="1"/>
          <p:nvPr/>
        </p:nvSpPr>
        <p:spPr>
          <a:xfrm>
            <a:off x="1573510" y="5820858"/>
            <a:ext cx="95756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Plotted from data in: Peterson et al, MMWR 68: 762-765, 2019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</a:p>
          <a:p>
            <a:pPr algn="ct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www.cdc.gov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nchs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/data/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hestat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/maternal-mortality/2020/E-stat-Maternal-Mortality-Rates-2022.pdf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39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03E912F5-1615-954A-92BE-A09A9FBE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72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Control 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F30A08-8144-BF4E-B9C9-194B47040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889" y="914225"/>
            <a:ext cx="8534401" cy="56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0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60042-C7DE-7C4A-B352-DE9E42D1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62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382AD"/>
                </a:solidFill>
              </a:rPr>
              <a:t>Cumulative Frequency Chart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="" xmlns:a16="http://schemas.microsoft.com/office/drawing/2014/main" id="{01490C7D-E2BA-2B42-9E30-5AB29AD13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29" y="1002854"/>
            <a:ext cx="11205742" cy="5072269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D71D45-3617-2E44-A1AC-5C0EC66D6A95}"/>
              </a:ext>
            </a:extLst>
          </p:cNvPr>
          <p:cNvSpPr txBox="1"/>
          <p:nvPr/>
        </p:nvSpPr>
        <p:spPr>
          <a:xfrm>
            <a:off x="5379845" y="6187858"/>
            <a:ext cx="628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covid.cdc.gov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/covid-data-tracker/#vaccinations-pregnant-women</a:t>
            </a:r>
          </a:p>
        </p:txBody>
      </p:sp>
    </p:spTree>
    <p:extLst>
      <p:ext uri="{BB962C8B-B14F-4D97-AF65-F5344CB8AC3E}">
        <p14:creationId xmlns:p14="http://schemas.microsoft.com/office/powerpoint/2010/main" val="153269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="" xmlns:a16="http://schemas.microsoft.com/office/drawing/2014/main" id="{2BC50D8A-E574-E64E-AE36-AB4508AD6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536" y="1064712"/>
            <a:ext cx="7099479" cy="5086194"/>
          </a:xfr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D237151-A1E0-8E4D-9181-43ADEFC6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Sub-Stratification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589D49-AED7-D14D-8DD3-AFA4059B491C}"/>
              </a:ext>
            </a:extLst>
          </p:cNvPr>
          <p:cNvSpPr txBox="1"/>
          <p:nvPr/>
        </p:nvSpPr>
        <p:spPr>
          <a:xfrm>
            <a:off x="5763362" y="6308209"/>
            <a:ext cx="597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Sperling, data presented at Pacific Coast Ob Gyn Society, 2021</a:t>
            </a:r>
          </a:p>
        </p:txBody>
      </p:sp>
    </p:spTree>
    <p:extLst>
      <p:ext uri="{BB962C8B-B14F-4D97-AF65-F5344CB8AC3E}">
        <p14:creationId xmlns:p14="http://schemas.microsoft.com/office/powerpoint/2010/main" val="137755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D237151-A1E0-8E4D-9181-43ADEFC6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494"/>
            <a:ext cx="10515600" cy="6995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Stratification by Maternal and Paternal Race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589D49-AED7-D14D-8DD3-AFA4059B491C}"/>
              </a:ext>
            </a:extLst>
          </p:cNvPr>
          <p:cNvSpPr txBox="1"/>
          <p:nvPr/>
        </p:nvSpPr>
        <p:spPr>
          <a:xfrm>
            <a:off x="6890705" y="6205368"/>
            <a:ext cx="390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et al, AJOG MFM 3:100353, 2021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E9760F9A-559A-00C6-7799-933E16BA2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3219"/>
              </p:ext>
            </p:extLst>
          </p:nvPr>
        </p:nvGraphicFramePr>
        <p:xfrm>
          <a:off x="1869162" y="1847007"/>
          <a:ext cx="8164187" cy="3100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646">
                  <a:extLst>
                    <a:ext uri="{9D8B030D-6E8A-4147-A177-3AD203B41FA5}">
                      <a16:colId xmlns="" xmlns:a16="http://schemas.microsoft.com/office/drawing/2014/main" val="3290002446"/>
                    </a:ext>
                  </a:extLst>
                </a:gridCol>
                <a:gridCol w="1954060">
                  <a:extLst>
                    <a:ext uri="{9D8B030D-6E8A-4147-A177-3AD203B41FA5}">
                      <a16:colId xmlns="" xmlns:a16="http://schemas.microsoft.com/office/drawing/2014/main" val="2383059935"/>
                    </a:ext>
                  </a:extLst>
                </a:gridCol>
                <a:gridCol w="4321481">
                  <a:extLst>
                    <a:ext uri="{9D8B030D-6E8A-4147-A177-3AD203B41FA5}">
                      <a16:colId xmlns="" xmlns:a16="http://schemas.microsoft.com/office/drawing/2014/main" val="4235172803"/>
                    </a:ext>
                  </a:extLst>
                </a:gridCol>
              </a:tblGrid>
              <a:tr h="9623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Preterm Birth &lt;28 </a:t>
                      </a:r>
                      <a:r>
                        <a:rPr lang="en-US" sz="2400" dirty="0" err="1"/>
                        <a:t>wks</a:t>
                      </a:r>
                      <a:endParaRPr lang="en-US" sz="2400" dirty="0"/>
                    </a:p>
                    <a:p>
                      <a:pPr algn="ctr"/>
                      <a:r>
                        <a:rPr lang="en-US" sz="2400"/>
                        <a:t>Adjusted Odds Ratio </a:t>
                      </a:r>
                      <a:r>
                        <a:rPr lang="en-US" sz="2400" dirty="0"/>
                        <a:t>[95% CI]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10838893"/>
                  </a:ext>
                </a:extLst>
              </a:tr>
              <a:tr h="534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 (referent)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044333480"/>
                  </a:ext>
                </a:extLst>
              </a:tr>
              <a:tr h="534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1.66 [1.45-1.92]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25349411"/>
                  </a:ext>
                </a:extLst>
              </a:tr>
              <a:tr h="534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3.41 [2.93-3.97]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2594861"/>
                  </a:ext>
                </a:extLst>
              </a:tr>
              <a:tr h="534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4.22 [4.04-4.41]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293544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4A047A-495B-E33C-7F61-542A5FE4D810}"/>
              </a:ext>
            </a:extLst>
          </p:cNvPr>
          <p:cNvSpPr txBox="1"/>
          <p:nvPr/>
        </p:nvSpPr>
        <p:spPr>
          <a:xfrm>
            <a:off x="1869162" y="5133374"/>
            <a:ext cx="466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Adjusted for prior PTB, CHTN, smoking, fetal sex</a:t>
            </a:r>
          </a:p>
        </p:txBody>
      </p:sp>
    </p:spTree>
    <p:extLst>
      <p:ext uri="{BB962C8B-B14F-4D97-AF65-F5344CB8AC3E}">
        <p14:creationId xmlns:p14="http://schemas.microsoft.com/office/powerpoint/2010/main" val="790691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EA30C2-1A16-A242-9B6B-E548C5D3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347" y="1179999"/>
            <a:ext cx="8525305" cy="980205"/>
          </a:xfrm>
        </p:spPr>
        <p:txBody>
          <a:bodyPr>
            <a:noAutofit/>
          </a:bodyPr>
          <a:lstStyle/>
          <a:p>
            <a:r>
              <a:rPr lang="en-US" sz="2400" dirty="0"/>
              <a:t>Based on standards set by Office of Management &amp; Budget, 1977 (OMB Directive 15) </a:t>
            </a:r>
          </a:p>
          <a:p>
            <a:r>
              <a:rPr lang="en-US" sz="2400" dirty="0"/>
              <a:t>Revised 1997</a:t>
            </a:r>
          </a:p>
          <a:p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829A153-581A-B640-87B4-965ED6605B4B}"/>
              </a:ext>
            </a:extLst>
          </p:cNvPr>
          <p:cNvSpPr txBox="1">
            <a:spLocks/>
          </p:cNvSpPr>
          <p:nvPr/>
        </p:nvSpPr>
        <p:spPr>
          <a:xfrm>
            <a:off x="838200" y="1206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8382AD"/>
                </a:solidFill>
              </a:rPr>
              <a:t>Race and Ethnicity, US Census Bureau, in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D9979B-C021-244A-990C-6D8279798A8E}"/>
              </a:ext>
            </a:extLst>
          </p:cNvPr>
          <p:cNvSpPr txBox="1"/>
          <p:nvPr/>
        </p:nvSpPr>
        <p:spPr>
          <a:xfrm>
            <a:off x="7741085" y="6218208"/>
            <a:ext cx="379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Federal Register 62 (210): 58782, 1997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32575AA5-41F2-654F-A1C4-D148C9E23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37622"/>
              </p:ext>
            </p:extLst>
          </p:nvPr>
        </p:nvGraphicFramePr>
        <p:xfrm>
          <a:off x="1621257" y="2532453"/>
          <a:ext cx="8949486" cy="354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162">
                  <a:extLst>
                    <a:ext uri="{9D8B030D-6E8A-4147-A177-3AD203B41FA5}">
                      <a16:colId xmlns="" xmlns:a16="http://schemas.microsoft.com/office/drawing/2014/main" val="324366338"/>
                    </a:ext>
                  </a:extLst>
                </a:gridCol>
                <a:gridCol w="2983162">
                  <a:extLst>
                    <a:ext uri="{9D8B030D-6E8A-4147-A177-3AD203B41FA5}">
                      <a16:colId xmlns="" xmlns:a16="http://schemas.microsoft.com/office/drawing/2014/main" val="1940759207"/>
                    </a:ext>
                  </a:extLst>
                </a:gridCol>
                <a:gridCol w="2983162">
                  <a:extLst>
                    <a:ext uri="{9D8B030D-6E8A-4147-A177-3AD203B41FA5}">
                      <a16:colId xmlns="" xmlns:a16="http://schemas.microsoft.com/office/drawing/2014/main" val="4257832985"/>
                    </a:ext>
                  </a:extLst>
                </a:gridCol>
              </a:tblGrid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Hispanic or Latino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7934818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564858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 or African American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1075520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Asian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Asian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6756335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 Indian or Alaska 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AI/AN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AI/AN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8684439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Hawaiian or </a:t>
                      </a:r>
                    </a:p>
                    <a:p>
                      <a:pPr algn="ctr"/>
                      <a:r>
                        <a:rPr lang="en-US" dirty="0"/>
                        <a:t>Other Pacific Islander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NH/PI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NH/PI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6993520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Some other 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57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55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93039-D417-BB46-AB0B-1094A9E17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Race &amp; Ethnicity – AMA Manual of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F1F6C4-78D3-9540-ABDD-139C181C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947"/>
            <a:ext cx="10515600" cy="4351338"/>
          </a:xfrm>
        </p:spPr>
        <p:txBody>
          <a:bodyPr/>
          <a:lstStyle/>
          <a:p>
            <a:r>
              <a:rPr lang="en-US" dirty="0"/>
              <a:t>Although race and ethnicity have no biological meaning, the terms have important, albeit contested, social meanings. </a:t>
            </a:r>
          </a:p>
          <a:p>
            <a:r>
              <a:rPr lang="en-US" dirty="0"/>
              <a:t>Neglecting to report race and ethnicity in health and medical research disregards the reality of social stratification, injustices, and inequities and implications for population health.</a:t>
            </a:r>
          </a:p>
          <a:p>
            <a:r>
              <a:rPr lang="en-US" dirty="0"/>
              <a:t>Removing race and ethnicity from research may conceal health disparities. </a:t>
            </a:r>
          </a:p>
          <a:p>
            <a:r>
              <a:rPr lang="en-US" dirty="0"/>
              <a:t>Thus, inclusion of race and ethnicity in reports of medical research to address and further elucidate health disparities and inequities remains important at this time.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C12341-7DD4-0B4C-A344-18DC04595CE5}"/>
              </a:ext>
            </a:extLst>
          </p:cNvPr>
          <p:cNvSpPr txBox="1"/>
          <p:nvPr/>
        </p:nvSpPr>
        <p:spPr>
          <a:xfrm>
            <a:off x="7630088" y="5846544"/>
            <a:ext cx="3267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AMA Manual of Style Committee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JAMA 326: 620-627, 2021</a:t>
            </a:r>
          </a:p>
          <a:p>
            <a:pPr algn="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97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Who</a:t>
            </a:r>
            <a:r>
              <a:rPr lang="en-US" dirty="0"/>
              <a:t> </a:t>
            </a:r>
            <a:r>
              <a:rPr lang="en-US" sz="3600" b="1" dirty="0" smtClean="0">
                <a:solidFill>
                  <a:srgbClr val="8382AD"/>
                </a:solidFill>
              </a:rPr>
              <a:t>We Are</a:t>
            </a:r>
            <a:endParaRPr lang="en-US" sz="3600" b="1" dirty="0">
              <a:solidFill>
                <a:srgbClr val="8382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628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Emory Decatur Hospital </a:t>
            </a:r>
          </a:p>
          <a:p>
            <a:r>
              <a:rPr lang="en-US" dirty="0"/>
              <a:t> ~3500 births/year</a:t>
            </a:r>
          </a:p>
          <a:p>
            <a:r>
              <a:rPr lang="en-US" dirty="0"/>
              <a:t>Level III NICU</a:t>
            </a:r>
          </a:p>
          <a:p>
            <a:r>
              <a:rPr lang="en-US" dirty="0"/>
              <a:t>Baby Friendly Designated Facility (since 2014)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83" y="2156822"/>
            <a:ext cx="47529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8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1669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Our </a:t>
            </a:r>
            <a:r>
              <a:rPr lang="en-US" sz="3600" b="1" dirty="0" smtClean="0">
                <a:solidFill>
                  <a:srgbClr val="8382AD"/>
                </a:solidFill>
              </a:rPr>
              <a:t>Patients</a:t>
            </a:r>
            <a:endParaRPr lang="en-US" sz="3600" b="1" dirty="0">
              <a:solidFill>
                <a:srgbClr val="8382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07" y="1792936"/>
            <a:ext cx="8047704" cy="49925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5433" y="4296747"/>
            <a:ext cx="19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Patient Population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51563" y="1715301"/>
            <a:ext cx="7996334" cy="4917232"/>
            <a:chOff x="4245429" y="1838131"/>
            <a:chExt cx="7996334" cy="49172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1115" t="1735" r="1943" b="1439"/>
            <a:stretch/>
          </p:blipFill>
          <p:spPr>
            <a:xfrm>
              <a:off x="4245429" y="1838131"/>
              <a:ext cx="7996334" cy="491723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75824" y="4158247"/>
              <a:ext cx="25750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Women &amp; Infant Services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Staff Population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5791589" y="297721"/>
            <a:ext cx="50166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8382AD"/>
                </a:solidFill>
              </a:rPr>
              <a:t>Our Staff</a:t>
            </a:r>
            <a:endParaRPr lang="en-US" sz="3600" b="1" dirty="0">
              <a:solidFill>
                <a:srgbClr val="8382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0371" y="1416193"/>
            <a:ext cx="735614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8382AD"/>
                </a:solidFill>
              </a:rPr>
              <a:t>“Women are not dying because of untreatable diseases.  They are dying because societies have yet to make the decision that their lives are worth saving:  We have not yet valued women’s lives and health highly enough</a:t>
            </a:r>
            <a:r>
              <a:rPr lang="en-US" sz="4000" b="1" dirty="0" smtClean="0">
                <a:solidFill>
                  <a:srgbClr val="8382AD"/>
                </a:solidFill>
              </a:rPr>
              <a:t>.”</a:t>
            </a:r>
          </a:p>
          <a:p>
            <a:pPr marL="0" indent="0">
              <a:buNone/>
            </a:pPr>
            <a:endParaRPr lang="en-US" sz="4000" b="1" dirty="0">
              <a:solidFill>
                <a:srgbClr val="8382AD"/>
              </a:solidFill>
            </a:endParaRPr>
          </a:p>
          <a:p>
            <a:pPr marL="0" indent="0">
              <a:buNone/>
            </a:pPr>
            <a:r>
              <a:rPr lang="en-US" sz="1600" i="1" dirty="0"/>
              <a:t>			</a:t>
            </a:r>
            <a:r>
              <a:rPr lang="en-US" sz="1800" i="1" dirty="0" smtClean="0"/>
              <a:t>Mahmoud </a:t>
            </a:r>
            <a:r>
              <a:rPr lang="en-US" sz="1800" i="1" dirty="0"/>
              <a:t>F. </a:t>
            </a:r>
            <a:r>
              <a:rPr lang="en-US" sz="1800" i="1" dirty="0" err="1"/>
              <a:t>Fathalla</a:t>
            </a:r>
            <a:r>
              <a:rPr lang="en-US" sz="1800" i="1" dirty="0"/>
              <a:t>, MD Secretary General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926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3C2C435-FC9B-1749-8573-C8F6A9AC0EA5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8974138" cy="150812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b="1" dirty="0">
                <a:solidFill>
                  <a:srgbClr val="8382AD"/>
                </a:solidFill>
              </a:rPr>
              <a:t>“Nothing Protects Black Women From Dying in Pregnancy and Childbirth</a:t>
            </a:r>
            <a:br>
              <a:rPr lang="en-US" sz="2400" b="1" dirty="0">
                <a:solidFill>
                  <a:srgbClr val="8382AD"/>
                </a:solidFill>
              </a:rPr>
            </a:br>
            <a:r>
              <a:rPr lang="en-US" sz="1800" dirty="0">
                <a:solidFill>
                  <a:srgbClr val="8382AD"/>
                </a:solidFill>
              </a:rPr>
              <a:t>Not education. Not income. Not even being an expert on racial disparities in health care”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8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31169396"/>
              </p:ext>
            </p:extLst>
          </p:nvPr>
        </p:nvGraphicFramePr>
        <p:xfrm>
          <a:off x="1126670" y="1412342"/>
          <a:ext cx="9862023" cy="537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3727" y="3503458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8382AD"/>
                </a:solidFill>
              </a:rPr>
              <a:t>Shalon</a:t>
            </a:r>
            <a:r>
              <a:rPr lang="en-US" sz="1400" b="1" dirty="0">
                <a:solidFill>
                  <a:srgbClr val="8382AD"/>
                </a:solidFill>
              </a:rPr>
              <a:t> Irving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5079" y="3515200"/>
            <a:ext cx="1611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382AD"/>
                </a:solidFill>
              </a:rPr>
              <a:t>Kira Dixon-Johnson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1293" y="351520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382AD"/>
                </a:solidFill>
              </a:rPr>
              <a:t>Darlene Dominguez-Hicks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9343" y="3503458"/>
            <a:ext cx="1086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382AD"/>
                </a:solidFill>
              </a:rPr>
              <a:t>Nicole Thea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81922" y="1043010"/>
            <a:ext cx="21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ProPublica</a:t>
            </a:r>
            <a:r>
              <a:rPr lang="en-US" dirty="0">
                <a:solidFill>
                  <a:prstClr val="white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12/7/2017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="" xmlns:a16="http://schemas.microsoft.com/office/drawing/2014/main" id="{F6B6497E-8FD9-491B-9B56-13EA6C81289E}"/>
              </a:ext>
            </a:extLst>
          </p:cNvPr>
          <p:cNvSpPr txBox="1">
            <a:spLocks/>
          </p:cNvSpPr>
          <p:nvPr/>
        </p:nvSpPr>
        <p:spPr>
          <a:xfrm>
            <a:off x="1063910" y="6103262"/>
            <a:ext cx="3594396" cy="99785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Font typeface="Wingdings" pitchFamily="2" charset="2"/>
              <a:buNone/>
            </a:pPr>
            <a:r>
              <a:rPr lang="en-US" sz="1600" dirty="0">
                <a:solidFill>
                  <a:srgbClr val="717095"/>
                </a:solidFill>
              </a:rPr>
              <a:t>-DR JOIA ADELE CREAR-PERRY, MD, FACOG</a:t>
            </a:r>
          </a:p>
          <a:p>
            <a:pPr marL="0" indent="0">
              <a:buClr>
                <a:prstClr val="white"/>
              </a:buClr>
              <a:buFont typeface="Wingdings" pitchFamily="2" charset="2"/>
              <a:buNone/>
            </a:pPr>
            <a:endParaRPr lang="en-US" sz="2000" dirty="0">
              <a:solidFill>
                <a:srgbClr val="7170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C4273AA-91FC-42FC-AA4D-9B1B36216A43}"/>
              </a:ext>
            </a:extLst>
          </p:cNvPr>
          <p:cNvSpPr txBox="1">
            <a:spLocks/>
          </p:cNvSpPr>
          <p:nvPr/>
        </p:nvSpPr>
        <p:spPr>
          <a:xfrm>
            <a:off x="1063910" y="1033661"/>
            <a:ext cx="3386613" cy="4906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5400" u="sng" dirty="0">
                <a:solidFill>
                  <a:srgbClr val="8382AD"/>
                </a:solidFill>
              </a:rPr>
              <a:t>Race</a:t>
            </a:r>
            <a:r>
              <a:rPr lang="en-US" sz="5400" dirty="0">
                <a:solidFill>
                  <a:srgbClr val="EBEBEB"/>
                </a:solidFill>
              </a:rPr>
              <a:t> </a:t>
            </a:r>
            <a:r>
              <a:rPr lang="en-US" sz="5400" dirty="0">
                <a:solidFill>
                  <a:srgbClr val="717095"/>
                </a:solidFill>
              </a:rPr>
              <a:t>is not a risk factor.</a:t>
            </a:r>
            <a:r>
              <a:rPr lang="en-US" sz="5400" dirty="0">
                <a:solidFill>
                  <a:srgbClr val="EBEBEB"/>
                </a:solidFill>
              </a:rPr>
              <a:t/>
            </a:r>
            <a:br>
              <a:rPr lang="en-US" sz="5400" dirty="0">
                <a:solidFill>
                  <a:srgbClr val="EBEBEB"/>
                </a:solidFill>
              </a:rPr>
            </a:br>
            <a:r>
              <a:rPr lang="en-US" sz="5400" dirty="0">
                <a:solidFill>
                  <a:srgbClr val="EBEBEB"/>
                </a:solidFill>
              </a:rPr>
              <a:t/>
            </a:r>
            <a:br>
              <a:rPr lang="en-US" sz="5400" dirty="0">
                <a:solidFill>
                  <a:srgbClr val="EBEBEB"/>
                </a:solidFill>
              </a:rPr>
            </a:br>
            <a:r>
              <a:rPr lang="en-US" sz="5400" b="1" dirty="0">
                <a:solidFill>
                  <a:srgbClr val="8382AD"/>
                </a:solidFill>
              </a:rPr>
              <a:t>Racism</a:t>
            </a:r>
            <a:r>
              <a:rPr lang="en-US" sz="5400" dirty="0">
                <a:solidFill>
                  <a:srgbClr val="EBEBEB"/>
                </a:solidFill>
              </a:rPr>
              <a:t> </a:t>
            </a:r>
            <a:r>
              <a:rPr lang="en-US" sz="5400" dirty="0">
                <a:solidFill>
                  <a:srgbClr val="717095"/>
                </a:solidFill>
              </a:rPr>
              <a:t>is.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06" y="573834"/>
            <a:ext cx="6412311" cy="54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5255EA-7FC5-373B-2EA7-8DAF746B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8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17095"/>
                </a:solidFill>
                <a:latin typeface="+mj-lt"/>
              </a:rPr>
              <a:t>Two Conceptualizations of Equality vs Equity</a:t>
            </a:r>
          </a:p>
        </p:txBody>
      </p:sp>
      <p:pic>
        <p:nvPicPr>
          <p:cNvPr id="1025" name="Picture 1" descr="page4image5182544">
            <a:extLst>
              <a:ext uri="{FF2B5EF4-FFF2-40B4-BE49-F238E27FC236}">
                <a16:creationId xmlns="" xmlns:a16="http://schemas.microsoft.com/office/drawing/2014/main" id="{1C531C25-1856-B99E-B6ED-4B8C0D6F7C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7" y="1114817"/>
            <a:ext cx="11178545" cy="50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EFA6A6-71DF-65D5-B7CB-122768092E42}"/>
              </a:ext>
            </a:extLst>
          </p:cNvPr>
          <p:cNvSpPr txBox="1"/>
          <p:nvPr/>
        </p:nvSpPr>
        <p:spPr>
          <a:xfrm>
            <a:off x="7505515" y="6312640"/>
            <a:ext cx="421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SMFM Special Statement, AJOG, April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B243D3-FA0A-C54B-6067-35A28F8CF8C5}"/>
              </a:ext>
            </a:extLst>
          </p:cNvPr>
          <p:cNvSpPr txBox="1"/>
          <p:nvPr/>
        </p:nvSpPr>
        <p:spPr>
          <a:xfrm>
            <a:off x="2879090" y="6321813"/>
            <a:ext cx="222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MadeWithAngus.com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1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17095"/>
                </a:solidFill>
              </a:rPr>
              <a:t>Exclusive Breastfeeding </a:t>
            </a:r>
            <a:r>
              <a:rPr lang="en-US" sz="3600" b="1" dirty="0" smtClean="0">
                <a:solidFill>
                  <a:srgbClr val="717095"/>
                </a:solidFill>
              </a:rPr>
              <a:t>Rates</a:t>
            </a:r>
            <a:endParaRPr lang="en-US" sz="3600" b="1" dirty="0">
              <a:solidFill>
                <a:srgbClr val="71709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415" y="1632684"/>
            <a:ext cx="6919171" cy="5019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415" y="1632684"/>
            <a:ext cx="6919171" cy="50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90725C-A8C6-8754-F16F-9D3C6993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17095"/>
                </a:solidFill>
              </a:rPr>
              <a:t>Exclusive Breastfeeding </a:t>
            </a:r>
            <a:r>
              <a:rPr lang="en-US" sz="3600" b="1" dirty="0" smtClean="0">
                <a:solidFill>
                  <a:srgbClr val="717095"/>
                </a:solidFill>
              </a:rPr>
              <a:t>Rates</a:t>
            </a:r>
            <a:endParaRPr lang="en-US" sz="3600" b="1" dirty="0">
              <a:solidFill>
                <a:srgbClr val="717095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72A5F8CC-F4C1-561C-D461-144910819F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732505"/>
              </p:ext>
            </p:extLst>
          </p:nvPr>
        </p:nvGraphicFramePr>
        <p:xfrm>
          <a:off x="2030959" y="1615858"/>
          <a:ext cx="8128000" cy="495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8182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5773" y="1073424"/>
            <a:ext cx="11664192" cy="4399723"/>
            <a:chOff x="329026" y="291547"/>
            <a:chExt cx="11412400" cy="4068418"/>
          </a:xfrm>
        </p:grpSpPr>
        <p:sp>
          <p:nvSpPr>
            <p:cNvPr id="3" name="Rectangle 2"/>
            <p:cNvSpPr/>
            <p:nvPr/>
          </p:nvSpPr>
          <p:spPr>
            <a:xfrm>
              <a:off x="10834080" y="1913405"/>
              <a:ext cx="907346" cy="24333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6512" t="9233" r="57855" b="77853"/>
            <a:stretch/>
          </p:blipFill>
          <p:spPr>
            <a:xfrm>
              <a:off x="329026" y="291547"/>
              <a:ext cx="3467670" cy="16257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3223" t="11085" r="40128" b="20882"/>
            <a:stretch/>
          </p:blipFill>
          <p:spPr>
            <a:xfrm rot="16200000">
              <a:off x="6974132" y="-2850010"/>
              <a:ext cx="1589858" cy="794473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9026" y="1926657"/>
              <a:ext cx="10505054" cy="2433308"/>
              <a:chOff x="531641" y="1676397"/>
              <a:chExt cx="8357375" cy="179567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26759" t="58933" r="47340" b="36074"/>
              <a:stretch/>
            </p:blipFill>
            <p:spPr>
              <a:xfrm>
                <a:off x="531641" y="2623929"/>
                <a:ext cx="8357375" cy="84814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l="26389" t="50196" r="47710" b="44226"/>
              <a:stretch/>
            </p:blipFill>
            <p:spPr>
              <a:xfrm>
                <a:off x="531641" y="1676397"/>
                <a:ext cx="8357375" cy="947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936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93039-D417-BB46-AB0B-1094A9E1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Race vs Ethnicity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F1F6C4-78D3-9540-ABDD-139C181C7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Race</a:t>
            </a:r>
          </a:p>
          <a:p>
            <a:pPr lvl="1"/>
            <a:r>
              <a:rPr lang="en-US" sz="2800" dirty="0"/>
              <a:t>Concept historically emerged from European colonialism with purpose to discriminate, oppress, exploit</a:t>
            </a:r>
          </a:p>
          <a:p>
            <a:pPr lvl="1"/>
            <a:r>
              <a:rPr lang="en-US" sz="2800" dirty="0"/>
              <a:t>Emphasis on observable physical differences </a:t>
            </a:r>
          </a:p>
          <a:p>
            <a:pPr lvl="1"/>
            <a:r>
              <a:rPr lang="en-US" sz="2800" dirty="0"/>
              <a:t>More properly a social construct</a:t>
            </a:r>
          </a:p>
          <a:p>
            <a:pPr marL="0" indent="0">
              <a:buNone/>
            </a:pPr>
            <a:r>
              <a:rPr lang="en-US" dirty="0"/>
              <a:t>Ethnicity</a:t>
            </a:r>
          </a:p>
          <a:p>
            <a:pPr lvl="1"/>
            <a:r>
              <a:rPr lang="en-US" sz="2800" dirty="0"/>
              <a:t>Group that shares racial, national, tribal, religious, linguistic, or cultural origin or background</a:t>
            </a:r>
          </a:p>
          <a:p>
            <a:pPr lvl="1"/>
            <a:r>
              <a:rPr lang="en-US" sz="2800" dirty="0"/>
              <a:t>Clearly a social construct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C12341-7DD4-0B4C-A344-18DC04595CE5}"/>
              </a:ext>
            </a:extLst>
          </p:cNvPr>
          <p:cNvSpPr txBox="1"/>
          <p:nvPr/>
        </p:nvSpPr>
        <p:spPr>
          <a:xfrm>
            <a:off x="6783439" y="5992297"/>
            <a:ext cx="444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USPSTF, Lin et al, JAMA 326: 2412-2420, 2021</a:t>
            </a:r>
          </a:p>
        </p:txBody>
      </p:sp>
    </p:spTree>
    <p:extLst>
      <p:ext uri="{BB962C8B-B14F-4D97-AF65-F5344CB8AC3E}">
        <p14:creationId xmlns:p14="http://schemas.microsoft.com/office/powerpoint/2010/main" val="1509250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84163"/>
            <a:ext cx="12192000" cy="150812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717095"/>
                </a:solidFill>
              </a:rPr>
              <a:t>Metric </a:t>
            </a:r>
            <a:r>
              <a:rPr lang="en-US" b="1" dirty="0" smtClean="0">
                <a:solidFill>
                  <a:srgbClr val="717095"/>
                </a:solidFill>
              </a:rPr>
              <a:t>Selection</a:t>
            </a:r>
            <a:endParaRPr lang="en-US" b="1" dirty="0">
              <a:solidFill>
                <a:srgbClr val="71709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3757" y="1516089"/>
            <a:ext cx="6104486" cy="5050558"/>
            <a:chOff x="3251827" y="1516089"/>
            <a:chExt cx="6104486" cy="5050558"/>
          </a:xfrm>
        </p:grpSpPr>
        <p:sp>
          <p:nvSpPr>
            <p:cNvPr id="9" name="Freeform 8"/>
            <p:cNvSpPr/>
            <p:nvPr/>
          </p:nvSpPr>
          <p:spPr>
            <a:xfrm>
              <a:off x="6420779" y="1516089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765" tIns="279676" rIns="248766" bIns="27967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Current &amp; Historical Availability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59323" y="1516089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855" tIns="237766" rIns="206856" bIns="237765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Ease of Collection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386101" y="3105248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765" tIns="279676" rIns="248766" bIns="27967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Sphere of Influence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47557" y="3105248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855" tIns="237766" rIns="206856" bIns="237765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Data Relevance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6420779" y="4694406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765" tIns="279676" rIns="248766" bIns="27967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Benchmark &amp; Comparable Data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359323" y="4694406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855" tIns="237766" rIns="206856" bIns="237765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Sample size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251827" y="3112568"/>
              <a:ext cx="1908756" cy="1872241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solidFill>
              <a:srgbClr val="8382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765" tIns="279676" rIns="248766" bIns="27967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Value to Stakeholders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683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560"/>
          <a:stretch/>
        </p:blipFill>
        <p:spPr>
          <a:xfrm>
            <a:off x="3507475" y="415809"/>
            <a:ext cx="5260645" cy="62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7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8382AD"/>
                </a:solidFill>
              </a:rPr>
              <a:t>Human Milk Feeding &amp; Language</a:t>
            </a:r>
            <a:endParaRPr lang="en-US" sz="3600" b="1" dirty="0">
              <a:solidFill>
                <a:srgbClr val="8382AD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716897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Race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English/Language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Other/Language </a:t>
                      </a:r>
                      <a:endParaRPr lang="en-US" dirty="0"/>
                    </a:p>
                  </a:txBody>
                  <a:tcPr marL="98280" marR="982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White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 marL="98280" marR="982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Black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67%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 marL="98280" marR="982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Asian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73%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 marL="98280" marR="982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Hispanic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 marL="98280" marR="982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 marL="98280" marR="98280"/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88488215"/>
              </p:ext>
            </p:extLst>
          </p:nvPr>
        </p:nvGraphicFramePr>
        <p:xfrm>
          <a:off x="1947042" y="4083989"/>
          <a:ext cx="8212958" cy="242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1140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3C2C435-FC9B-1749-8573-C8F6A9AC0EA5}" type="slidenum">
              <a:rPr lang="en-US" smtClean="0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62" y="2674375"/>
            <a:ext cx="5943516" cy="183476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/>
          <a:srcRect l="31876" t="21222" r="30694" b="2072"/>
          <a:stretch/>
        </p:blipFill>
        <p:spPr>
          <a:xfrm>
            <a:off x="7707856" y="619664"/>
            <a:ext cx="4011069" cy="5480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2426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4760" y="1813034"/>
            <a:ext cx="10329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“The </a:t>
            </a:r>
            <a:r>
              <a:rPr lang="en-US" sz="3200" b="1" dirty="0">
                <a:solidFill>
                  <a:srgbClr val="8382AD"/>
                </a:solidFill>
              </a:rPr>
              <a:t>emphasis on</a:t>
            </a:r>
            <a:r>
              <a:rPr lang="en-US" sz="3200" dirty="0">
                <a:solidFill>
                  <a:srgbClr val="8382AD"/>
                </a:solidFill>
              </a:rPr>
              <a:t> </a:t>
            </a:r>
            <a:r>
              <a:rPr lang="en-US" sz="3200" dirty="0"/>
              <a:t>utilizing and disseminating </a:t>
            </a:r>
            <a:r>
              <a:rPr lang="en-US" sz="3200" b="1" dirty="0">
                <a:solidFill>
                  <a:srgbClr val="8382AD"/>
                </a:solidFill>
              </a:rPr>
              <a:t>perinatal disparity data </a:t>
            </a:r>
            <a:r>
              <a:rPr lang="en-US" sz="3200" dirty="0"/>
              <a:t>as the </a:t>
            </a:r>
            <a:r>
              <a:rPr lang="en-US" sz="3200" b="1" dirty="0">
                <a:solidFill>
                  <a:srgbClr val="8382AD"/>
                </a:solidFill>
              </a:rPr>
              <a:t>call to action without a </a:t>
            </a:r>
            <a:r>
              <a:rPr lang="en-US" sz="3200" b="1" u="sng" dirty="0">
                <a:solidFill>
                  <a:srgbClr val="8382AD"/>
                </a:solidFill>
              </a:rPr>
              <a:t>serious</a:t>
            </a:r>
            <a:r>
              <a:rPr lang="en-US" sz="3200" b="1" dirty="0">
                <a:solidFill>
                  <a:srgbClr val="8382AD"/>
                </a:solidFill>
              </a:rPr>
              <a:t> interrogation </a:t>
            </a:r>
            <a:r>
              <a:rPr lang="en-US" sz="3200" dirty="0"/>
              <a:t>of the </a:t>
            </a:r>
            <a:r>
              <a:rPr lang="en-US" sz="3200" b="1" dirty="0">
                <a:solidFill>
                  <a:srgbClr val="8382AD"/>
                </a:solidFill>
              </a:rPr>
              <a:t>driving factors </a:t>
            </a:r>
          </a:p>
          <a:p>
            <a:pPr algn="ctr"/>
            <a:r>
              <a:rPr lang="en-US" sz="3200" b="1" dirty="0">
                <a:solidFill>
                  <a:srgbClr val="8382AD"/>
                </a:solidFill>
              </a:rPr>
              <a:t>for disparate perinatal care</a:t>
            </a:r>
            <a:r>
              <a:rPr lang="en-US" sz="3200" dirty="0"/>
              <a:t>, outcomes, and experiences, </a:t>
            </a:r>
          </a:p>
          <a:p>
            <a:pPr algn="ctr"/>
            <a:r>
              <a:rPr lang="en-US" sz="3200" u="sng" dirty="0"/>
              <a:t>particularly</a:t>
            </a:r>
            <a:r>
              <a:rPr lang="en-US" sz="3200" dirty="0"/>
              <a:t> within hospital health systems </a:t>
            </a:r>
          </a:p>
          <a:p>
            <a:pPr algn="ctr"/>
            <a:r>
              <a:rPr lang="en-US" sz="3200" dirty="0"/>
              <a:t>AND among </a:t>
            </a:r>
            <a:r>
              <a:rPr lang="en-US" sz="3200" b="1" dirty="0">
                <a:solidFill>
                  <a:srgbClr val="8382AD"/>
                </a:solidFill>
              </a:rPr>
              <a:t>Black mothers and birthing people</a:t>
            </a:r>
            <a:r>
              <a:rPr lang="en-US" sz="3200" dirty="0"/>
              <a:t>, </a:t>
            </a:r>
          </a:p>
          <a:p>
            <a:pPr algn="ctr"/>
            <a:r>
              <a:rPr lang="en-US" sz="3200" dirty="0"/>
              <a:t>further </a:t>
            </a:r>
            <a:r>
              <a:rPr lang="en-US" sz="3200" b="1" dirty="0">
                <a:solidFill>
                  <a:srgbClr val="8382AD"/>
                </a:solidFill>
              </a:rPr>
              <a:t>perpetuates the structural racism in mother blame </a:t>
            </a:r>
            <a:r>
              <a:rPr lang="en-US" sz="3200" dirty="0"/>
              <a:t>narratives.”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Dr </a:t>
            </a:r>
            <a:r>
              <a:rPr lang="en-US" sz="2800" dirty="0"/>
              <a:t>Karen </a:t>
            </a:r>
            <a:r>
              <a:rPr lang="en-US" sz="2800" dirty="0" smtClean="0"/>
              <a:t>A. </a:t>
            </a:r>
            <a:r>
              <a:rPr lang="en-US" sz="2800" dirty="0"/>
              <a:t>Scott, 2019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Disparity Data Porn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58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5" y="3258843"/>
            <a:ext cx="10677525" cy="21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93039-D417-BB46-AB0B-1094A9E1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Race vs Ethnicity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F1F6C4-78D3-9540-ABDD-139C181C7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Race</a:t>
            </a:r>
          </a:p>
          <a:p>
            <a:pPr lvl="1"/>
            <a:r>
              <a:rPr lang="en-US" sz="2800" dirty="0"/>
              <a:t>Culturally-defined category base on physical characteristics        such as hair texture, facial features, skin color</a:t>
            </a:r>
          </a:p>
          <a:p>
            <a:pPr marL="0" indent="0">
              <a:buNone/>
            </a:pPr>
            <a:r>
              <a:rPr lang="en-US" dirty="0"/>
              <a:t>Ethnicity</a:t>
            </a:r>
          </a:p>
          <a:p>
            <a:pPr lvl="1"/>
            <a:r>
              <a:rPr lang="en-US" sz="2800" dirty="0"/>
              <a:t>Category based on shared cultural practices that may include language, religion, or other customs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C12341-7DD4-0B4C-A344-18DC04595CE5}"/>
              </a:ext>
            </a:extLst>
          </p:cNvPr>
          <p:cNvSpPr txBox="1"/>
          <p:nvPr/>
        </p:nvSpPr>
        <p:spPr>
          <a:xfrm>
            <a:off x="7134953" y="6123543"/>
            <a:ext cx="421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SMFM Special Statement, AJOG, April 2022</a:t>
            </a:r>
          </a:p>
        </p:txBody>
      </p:sp>
    </p:spTree>
    <p:extLst>
      <p:ext uri="{BB962C8B-B14F-4D97-AF65-F5344CB8AC3E}">
        <p14:creationId xmlns:p14="http://schemas.microsoft.com/office/powerpoint/2010/main" val="155004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EA30C2-1A16-A242-9B6B-E548C5D3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752" y="1408599"/>
            <a:ext cx="9788047" cy="980205"/>
          </a:xfrm>
        </p:spPr>
        <p:txBody>
          <a:bodyPr>
            <a:normAutofit/>
          </a:bodyPr>
          <a:lstStyle/>
          <a:p>
            <a:r>
              <a:rPr lang="en-US" sz="2400" dirty="0"/>
              <a:t>Based on standards set by Office of Management &amp; Budget, 1997</a:t>
            </a:r>
          </a:p>
          <a:p>
            <a:r>
              <a:rPr lang="en-US" sz="2400" dirty="0"/>
              <a:t>Revised from OMB Directive 15:  May 1977</a:t>
            </a:r>
          </a:p>
          <a:p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829A153-581A-B640-87B4-965ED6605B4B}"/>
              </a:ext>
            </a:extLst>
          </p:cNvPr>
          <p:cNvSpPr txBox="1">
            <a:spLocks/>
          </p:cNvSpPr>
          <p:nvPr/>
        </p:nvSpPr>
        <p:spPr>
          <a:xfrm>
            <a:off x="838200" y="3586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8382AD"/>
                </a:solidFill>
              </a:rPr>
              <a:t>Race and Ethnicity, US Census Bureau, in theory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32575AA5-41F2-654F-A1C4-D148C9E233BF}"/>
              </a:ext>
            </a:extLst>
          </p:cNvPr>
          <p:cNvGraphicFramePr>
            <a:graphicFrameLocks noGrp="1"/>
          </p:cNvGraphicFramePr>
          <p:nvPr/>
        </p:nvGraphicFramePr>
        <p:xfrm>
          <a:off x="1621257" y="2532453"/>
          <a:ext cx="8949486" cy="354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162">
                  <a:extLst>
                    <a:ext uri="{9D8B030D-6E8A-4147-A177-3AD203B41FA5}">
                      <a16:colId xmlns="" xmlns:a16="http://schemas.microsoft.com/office/drawing/2014/main" val="324366338"/>
                    </a:ext>
                  </a:extLst>
                </a:gridCol>
                <a:gridCol w="2983162">
                  <a:extLst>
                    <a:ext uri="{9D8B030D-6E8A-4147-A177-3AD203B41FA5}">
                      <a16:colId xmlns="" xmlns:a16="http://schemas.microsoft.com/office/drawing/2014/main" val="1940759207"/>
                    </a:ext>
                  </a:extLst>
                </a:gridCol>
                <a:gridCol w="2983162">
                  <a:extLst>
                    <a:ext uri="{9D8B030D-6E8A-4147-A177-3AD203B41FA5}">
                      <a16:colId xmlns="" xmlns:a16="http://schemas.microsoft.com/office/drawing/2014/main" val="4257832985"/>
                    </a:ext>
                  </a:extLst>
                </a:gridCol>
              </a:tblGrid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Hispanic or Latino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7934818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564858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 or African American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1075520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Asian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Asian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6756335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 Indian or Alaska 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AI/AN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AI/AN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8684439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 Hawaiian or </a:t>
                      </a:r>
                    </a:p>
                    <a:p>
                      <a:pPr algn="ctr"/>
                      <a:r>
                        <a:rPr lang="en-US" dirty="0"/>
                        <a:t>Other Pacific Islander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NH/PI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NH/PI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6993520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Some other 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 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57307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="" xmlns:a16="http://schemas.microsoft.com/office/drawing/2014/main" id="{3F064D8C-D6BE-C94A-B4D4-A3814447819C}"/>
              </a:ext>
            </a:extLst>
          </p:cNvPr>
          <p:cNvSpPr/>
          <p:nvPr/>
        </p:nvSpPr>
        <p:spPr>
          <a:xfrm>
            <a:off x="7706458" y="2197153"/>
            <a:ext cx="2864285" cy="43903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4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2829A153-581A-B640-87B4-965ED6605B4B}"/>
              </a:ext>
            </a:extLst>
          </p:cNvPr>
          <p:cNvSpPr txBox="1">
            <a:spLocks/>
          </p:cNvSpPr>
          <p:nvPr/>
        </p:nvSpPr>
        <p:spPr>
          <a:xfrm>
            <a:off x="838200" y="3586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8382AD"/>
                </a:solidFill>
              </a:rPr>
              <a:t>Race and Ethnicity, US Census Bureau, as reported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D9979B-C021-244A-990C-6D8279798A8E}"/>
              </a:ext>
            </a:extLst>
          </p:cNvPr>
          <p:cNvSpPr txBox="1"/>
          <p:nvPr/>
        </p:nvSpPr>
        <p:spPr>
          <a:xfrm>
            <a:off x="7277620" y="6130059"/>
            <a:ext cx="384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www.census.gov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quickfacts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/US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32575AA5-41F2-654F-A1C4-D148C9E23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246072"/>
              </p:ext>
            </p:extLst>
          </p:nvPr>
        </p:nvGraphicFramePr>
        <p:xfrm>
          <a:off x="688932" y="1521333"/>
          <a:ext cx="10664868" cy="4509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9287">
                  <a:extLst>
                    <a:ext uri="{9D8B030D-6E8A-4147-A177-3AD203B41FA5}">
                      <a16:colId xmlns="" xmlns:a16="http://schemas.microsoft.com/office/drawing/2014/main" val="324366338"/>
                    </a:ext>
                  </a:extLst>
                </a:gridCol>
                <a:gridCol w="2585581">
                  <a:extLst>
                    <a:ext uri="{9D8B030D-6E8A-4147-A177-3AD203B41FA5}">
                      <a16:colId xmlns="" xmlns:a16="http://schemas.microsoft.com/office/drawing/2014/main" val="619138284"/>
                    </a:ext>
                  </a:extLst>
                </a:gridCol>
              </a:tblGrid>
              <a:tr h="48367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Race/Ethnicity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US </a:t>
                      </a:r>
                    </a:p>
                    <a:p>
                      <a:pPr algn="ctr"/>
                      <a:r>
                        <a:rPr lang="en-US" dirty="0"/>
                        <a:t>2020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7934818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Non-Hispanic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564858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(Latino)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8240747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Non-Hispanic Black or African American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1075520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Non-Hispanic Asian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6756335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Non-Hispanic American Indian or Alaska 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8684439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Non-Hispanic Native Hawaiian or Other Pacific Islander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6993520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Some other 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n/r (14.8%)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57307"/>
                  </a:ext>
                </a:extLst>
              </a:tr>
              <a:tr h="4836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Multiracial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1777397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="" xmlns:a16="http://schemas.microsoft.com/office/drawing/2014/main" id="{C4A73A26-4E08-8C48-97D9-90FB20637A16}"/>
              </a:ext>
            </a:extLst>
          </p:cNvPr>
          <p:cNvSpPr/>
          <p:nvPr/>
        </p:nvSpPr>
        <p:spPr>
          <a:xfrm>
            <a:off x="3231715" y="2567836"/>
            <a:ext cx="2864285" cy="60124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0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93039-D417-BB46-AB0B-1094A9E1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Bad Habits that Die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F1F6C4-78D3-9540-ABDD-139C181C7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 Two extra weeks added to gestational age</a:t>
            </a:r>
          </a:p>
          <a:p>
            <a:pPr>
              <a:lnSpc>
                <a:spcPct val="150000"/>
              </a:lnSpc>
            </a:pPr>
            <a:r>
              <a:rPr lang="en-US" dirty="0"/>
              <a:t>  Premature rupture of membranes (instead of “</a:t>
            </a:r>
            <a:r>
              <a:rPr lang="en-US" dirty="0" err="1"/>
              <a:t>prelabor</a:t>
            </a:r>
            <a:r>
              <a:rPr lang="en-US" dirty="0"/>
              <a:t>”)</a:t>
            </a:r>
          </a:p>
          <a:p>
            <a:pPr>
              <a:lnSpc>
                <a:spcPct val="150000"/>
              </a:lnSpc>
            </a:pPr>
            <a:r>
              <a:rPr lang="en-US" dirty="0"/>
              <a:t>  Pareto chart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7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B9A7C4-92F4-6E44-8039-9839140B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Pareto Chart – US Census 2020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="" xmlns:a16="http://schemas.microsoft.com/office/drawing/2014/main" id="{5A109DC5-EDCB-E94F-9435-06E64F2C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867" y="1690687"/>
            <a:ext cx="9360477" cy="4782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2A581D-1852-A649-9850-CA9227BB9D29}"/>
              </a:ext>
            </a:extLst>
          </p:cNvPr>
          <p:cNvSpPr txBox="1"/>
          <p:nvPr/>
        </p:nvSpPr>
        <p:spPr>
          <a:xfrm rot="16200000">
            <a:off x="-39325" y="3616036"/>
            <a:ext cx="297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Population in Millions</a:t>
            </a:r>
          </a:p>
        </p:txBody>
      </p:sp>
    </p:spTree>
    <p:extLst>
      <p:ext uri="{BB962C8B-B14F-4D97-AF65-F5344CB8AC3E}">
        <p14:creationId xmlns:p14="http://schemas.microsoft.com/office/powerpoint/2010/main" val="417991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63B5FD-B38E-964E-ABD8-F9BE2A69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8382AD"/>
                </a:solidFill>
              </a:rPr>
              <a:t>Pie Chart – US Census 2020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8A9F4A3-7D1D-E34B-9CA3-9BAA2B847C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425123"/>
              </p:ext>
            </p:extLst>
          </p:nvPr>
        </p:nvGraphicFramePr>
        <p:xfrm>
          <a:off x="838200" y="1825624"/>
          <a:ext cx="11988452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987957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H DARK BLU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H DARK BLUE" id="{FFF4C43C-584A-4EA9-A6CC-0E46C2C170D7}" vid="{3BF152F0-FB8A-433C-8B1B-98CEDC0B6BB8}"/>
    </a:ext>
  </a:extLst>
</a:theme>
</file>

<file path=ppt/theme/theme3.xml><?xml version="1.0" encoding="utf-8"?>
<a:theme xmlns:a="http://schemas.openxmlformats.org/drawingml/2006/main" name="a&amp;g col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^0G template" id="{6A38F1CC-F292-4BE7-B3AB-84E079FDC5D3}" vid="{AE67D13C-18C5-4F02-AAD3-3A7D1893A713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71BBB62C52A44BB618686A72DF0203" ma:contentTypeVersion="16" ma:contentTypeDescription="Create a new document." ma:contentTypeScope="" ma:versionID="ea9fbbe0379c2364867e4949c17bca65">
  <xsd:schema xmlns:xsd="http://www.w3.org/2001/XMLSchema" xmlns:xs="http://www.w3.org/2001/XMLSchema" xmlns:p="http://schemas.microsoft.com/office/2006/metadata/properties" xmlns:ns2="f3e57897-1c42-4b44-8eb6-ccc22826b8cd" xmlns:ns3="bc286e9e-9d38-4199-95ab-600c53f9639c" targetNamespace="http://schemas.microsoft.com/office/2006/metadata/properties" ma:root="true" ma:fieldsID="7f7fb4a933c069ab3db3232bb814f952" ns2:_="" ns3:_="">
    <xsd:import namespace="f3e57897-1c42-4b44-8eb6-ccc22826b8cd"/>
    <xsd:import namespace="bc286e9e-9d38-4199-95ab-600c53f9639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57897-1c42-4b44-8eb6-ccc22826b8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a117085-c058-4997-9940-8389cd705f6d}" ma:internalName="TaxCatchAll" ma:showField="CatchAllData" ma:web="f3e57897-1c42-4b44-8eb6-ccc22826b8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86e9e-9d38-4199-95ab-600c53f963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e17086-7522-45d8-a006-069b515ea9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e57897-1c42-4b44-8eb6-ccc22826b8cd" xsi:nil="true"/>
    <lcf76f155ced4ddcb4097134ff3c332f xmlns="bc286e9e-9d38-4199-95ab-600c53f963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EA8C24-23B4-430A-B78D-A9B02DD044E5}"/>
</file>

<file path=customXml/itemProps2.xml><?xml version="1.0" encoding="utf-8"?>
<ds:datastoreItem xmlns:ds="http://schemas.openxmlformats.org/officeDocument/2006/customXml" ds:itemID="{70DB292C-403C-4D74-8489-87B539518B32}"/>
</file>

<file path=customXml/itemProps3.xml><?xml version="1.0" encoding="utf-8"?>
<ds:datastoreItem xmlns:ds="http://schemas.openxmlformats.org/officeDocument/2006/customXml" ds:itemID="{0752CF7C-499A-4444-A159-F98CFC04A8EA}"/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1247</Words>
  <Application>Microsoft Office PowerPoint</Application>
  <PresentationFormat>Widescreen</PresentationFormat>
  <Paragraphs>253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Corbel</vt:lpstr>
      <vt:lpstr>Corben</vt:lpstr>
      <vt:lpstr>Playfair Display Bold</vt:lpstr>
      <vt:lpstr>Wingdings</vt:lpstr>
      <vt:lpstr>Office Theme</vt:lpstr>
      <vt:lpstr>EDH DARK BLUE</vt:lpstr>
      <vt:lpstr>a&amp;g colors</vt:lpstr>
      <vt:lpstr>1_Office Theme</vt:lpstr>
      <vt:lpstr>How to Collect, Stratify, and Display Data</vt:lpstr>
      <vt:lpstr>PowerPoint Presentation</vt:lpstr>
      <vt:lpstr>Race vs Ethnicity</vt:lpstr>
      <vt:lpstr>Race vs Ethnicity</vt:lpstr>
      <vt:lpstr>PowerPoint Presentation</vt:lpstr>
      <vt:lpstr>PowerPoint Presentation</vt:lpstr>
      <vt:lpstr>Bad Habits that Die Hard</vt:lpstr>
      <vt:lpstr>Pareto Chart – US Census 2020</vt:lpstr>
      <vt:lpstr>Pie Chart – US Census 2020</vt:lpstr>
      <vt:lpstr>Reporting Race – US Preventive Services Task Force</vt:lpstr>
      <vt:lpstr>Self-Report ?</vt:lpstr>
      <vt:lpstr>Adjustment vs Stratification</vt:lpstr>
      <vt:lpstr>Stratification</vt:lpstr>
      <vt:lpstr>Stratification, Temporal Trends </vt:lpstr>
      <vt:lpstr>Run Chart</vt:lpstr>
      <vt:lpstr>Control Chart</vt:lpstr>
      <vt:lpstr>Cumulative Frequency Chart</vt:lpstr>
      <vt:lpstr>Sub-Stratification</vt:lpstr>
      <vt:lpstr>Stratification by Maternal and Paternal Race</vt:lpstr>
      <vt:lpstr>Race &amp; Ethnicity – AMA Manual of Style</vt:lpstr>
      <vt:lpstr>Who We Are</vt:lpstr>
      <vt:lpstr>Our Patients</vt:lpstr>
      <vt:lpstr>PowerPoint Presentation</vt:lpstr>
      <vt:lpstr>“Nothing Protects Black Women From Dying in Pregnancy and Childbirth Not education. Not income. Not even being an expert on racial disparities in health care” </vt:lpstr>
      <vt:lpstr>PowerPoint Presentation</vt:lpstr>
      <vt:lpstr>Two Conceptualizations of Equality vs Equity</vt:lpstr>
      <vt:lpstr>Exclusive Breastfeeding Rates</vt:lpstr>
      <vt:lpstr>Exclusive Breastfeeding Rates</vt:lpstr>
      <vt:lpstr>PowerPoint Presentation</vt:lpstr>
      <vt:lpstr>Metric Selection</vt:lpstr>
      <vt:lpstr>PowerPoint Presentation</vt:lpstr>
      <vt:lpstr>Human Milk Feeding &amp; Language</vt:lpstr>
      <vt:lpstr>PowerPoint Presentation</vt:lpstr>
      <vt:lpstr>Disparity Data Porn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Andrew Combs</dc:creator>
  <cp:lastModifiedBy>Rose Horton</cp:lastModifiedBy>
  <cp:revision>43</cp:revision>
  <dcterms:created xsi:type="dcterms:W3CDTF">2022-03-05T14:33:13Z</dcterms:created>
  <dcterms:modified xsi:type="dcterms:W3CDTF">2022-04-27T13:27:34Z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0x010100E771BBB62C52A44BB618686A72DF0203</vt:lpwstr>
  </property>
</Properties>
</file>