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6" r:id="rId5"/>
    <p:sldId id="2147471534" r:id="rId6"/>
    <p:sldId id="2147471535" r:id="rId7"/>
    <p:sldId id="261" r:id="rId8"/>
    <p:sldId id="1074" r:id="rId9"/>
    <p:sldId id="272" r:id="rId10"/>
    <p:sldId id="263" r:id="rId11"/>
    <p:sldId id="264" r:id="rId12"/>
    <p:sldId id="273" r:id="rId13"/>
    <p:sldId id="274" r:id="rId14"/>
    <p:sldId id="266" r:id="rId15"/>
    <p:sldId id="2147471533" r:id="rId16"/>
    <p:sldId id="2147471536" r:id="rId17"/>
    <p:sldId id="265" r:id="rId18"/>
    <p:sldId id="268" r:id="rId19"/>
    <p:sldId id="269" r:id="rId20"/>
    <p:sldId id="2147471538" r:id="rId21"/>
    <p:sldId id="270" r:id="rId22"/>
    <p:sldId id="260" r:id="rId23"/>
    <p:sldId id="2147471537" r:id="rId24"/>
    <p:sldId id="1073"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9" autoAdjust="0"/>
    <p:restoredTop sz="90462" autoAdjust="0"/>
  </p:normalViewPr>
  <p:slideViewPr>
    <p:cSldViewPr snapToGrid="0">
      <p:cViewPr varScale="1">
        <p:scale>
          <a:sx n="97" d="100"/>
          <a:sy n="97" d="100"/>
        </p:scale>
        <p:origin x="1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83774-E9E2-4213-8ED9-8679637BAFA5}"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B6715ECC-A929-4EC8-98D2-0BEDDCB0883E}">
      <dgm:prSet/>
      <dgm:spPr/>
      <dgm:t>
        <a:bodyPr/>
        <a:lstStyle/>
        <a:p>
          <a:r>
            <a:rPr lang="en-US" dirty="0" err="1"/>
            <a:t>ssRNA</a:t>
          </a:r>
          <a:r>
            <a:rPr lang="en-US" dirty="0"/>
            <a:t> virus, </a:t>
          </a:r>
          <a:r>
            <a:rPr lang="en-US" i="1" dirty="0" err="1"/>
            <a:t>Pneumoviridae</a:t>
          </a:r>
          <a:endParaRPr lang="en-US" dirty="0"/>
        </a:p>
      </dgm:t>
    </dgm:pt>
    <dgm:pt modelId="{78D2D0C5-C658-4C13-B27E-5D560D2B18E0}" type="parTrans" cxnId="{892BAFD8-B29A-47E1-99D8-18C12DCF2D6B}">
      <dgm:prSet/>
      <dgm:spPr/>
      <dgm:t>
        <a:bodyPr/>
        <a:lstStyle/>
        <a:p>
          <a:endParaRPr lang="en-US"/>
        </a:p>
      </dgm:t>
    </dgm:pt>
    <dgm:pt modelId="{A6B3C51C-5DF6-479A-BA3F-7CBF75DD1188}" type="sibTrans" cxnId="{892BAFD8-B29A-47E1-99D8-18C12DCF2D6B}">
      <dgm:prSet/>
      <dgm:spPr/>
      <dgm:t>
        <a:bodyPr/>
        <a:lstStyle/>
        <a:p>
          <a:endParaRPr lang="en-US"/>
        </a:p>
      </dgm:t>
    </dgm:pt>
    <dgm:pt modelId="{454486E8-A84D-45B9-9F8B-718B4D708A38}">
      <dgm:prSet/>
      <dgm:spPr/>
      <dgm:t>
        <a:bodyPr/>
        <a:lstStyle/>
        <a:p>
          <a:r>
            <a:rPr lang="en-US" dirty="0"/>
            <a:t>Subgroups A and B </a:t>
          </a:r>
        </a:p>
      </dgm:t>
    </dgm:pt>
    <dgm:pt modelId="{1C381B12-BC79-40F5-8DE0-3B4AE5D73D0D}" type="parTrans" cxnId="{36C58567-3940-4A6C-B03A-6B857E883D6E}">
      <dgm:prSet/>
      <dgm:spPr/>
      <dgm:t>
        <a:bodyPr/>
        <a:lstStyle/>
        <a:p>
          <a:endParaRPr lang="en-US"/>
        </a:p>
      </dgm:t>
    </dgm:pt>
    <dgm:pt modelId="{6C863E40-3184-4C89-AEDD-1012EF5C3B42}" type="sibTrans" cxnId="{36C58567-3940-4A6C-B03A-6B857E883D6E}">
      <dgm:prSet/>
      <dgm:spPr/>
      <dgm:t>
        <a:bodyPr/>
        <a:lstStyle/>
        <a:p>
          <a:endParaRPr lang="en-US"/>
        </a:p>
      </dgm:t>
    </dgm:pt>
    <dgm:pt modelId="{88F9FA1E-B88C-4AB1-9278-17087AD4FD3C}">
      <dgm:prSet/>
      <dgm:spPr/>
      <dgm:t>
        <a:bodyPr/>
        <a:lstStyle/>
        <a:p>
          <a:r>
            <a:rPr lang="en-US"/>
            <a:t>Cocirculate each season</a:t>
          </a:r>
        </a:p>
      </dgm:t>
    </dgm:pt>
    <dgm:pt modelId="{CD0A8262-408F-4144-B477-02D88D1AD725}" type="parTrans" cxnId="{65364D8B-5182-4F0A-BB25-255C88B13543}">
      <dgm:prSet/>
      <dgm:spPr/>
      <dgm:t>
        <a:bodyPr/>
        <a:lstStyle/>
        <a:p>
          <a:endParaRPr lang="en-US"/>
        </a:p>
      </dgm:t>
    </dgm:pt>
    <dgm:pt modelId="{B07FA7E0-183C-4852-B994-C9A8CF98CB92}" type="sibTrans" cxnId="{65364D8B-5182-4F0A-BB25-255C88B13543}">
      <dgm:prSet/>
      <dgm:spPr/>
      <dgm:t>
        <a:bodyPr/>
        <a:lstStyle/>
        <a:p>
          <a:endParaRPr lang="en-US"/>
        </a:p>
      </dgm:t>
    </dgm:pt>
    <dgm:pt modelId="{27292CA4-FB85-4267-89E0-21401F54BCBD}">
      <dgm:prSet/>
      <dgm:spPr/>
      <dgm:t>
        <a:bodyPr/>
        <a:lstStyle/>
        <a:p>
          <a:r>
            <a:rPr lang="en-US"/>
            <a:t>Transmission</a:t>
          </a:r>
        </a:p>
      </dgm:t>
    </dgm:pt>
    <dgm:pt modelId="{F9B8A060-D288-409A-A2CB-A947688ADBED}" type="parTrans" cxnId="{6412AEDF-00C4-4C65-9B13-95AAEAA26833}">
      <dgm:prSet/>
      <dgm:spPr/>
      <dgm:t>
        <a:bodyPr/>
        <a:lstStyle/>
        <a:p>
          <a:endParaRPr lang="en-US"/>
        </a:p>
      </dgm:t>
    </dgm:pt>
    <dgm:pt modelId="{140C4F76-EE44-41B0-935B-66316532C655}" type="sibTrans" cxnId="{6412AEDF-00C4-4C65-9B13-95AAEAA26833}">
      <dgm:prSet/>
      <dgm:spPr/>
      <dgm:t>
        <a:bodyPr/>
        <a:lstStyle/>
        <a:p>
          <a:endParaRPr lang="en-US"/>
        </a:p>
      </dgm:t>
    </dgm:pt>
    <dgm:pt modelId="{980897EC-3F70-4CD5-AC19-726942068704}">
      <dgm:prSet/>
      <dgm:spPr/>
      <dgm:t>
        <a:bodyPr/>
        <a:lstStyle/>
        <a:p>
          <a:r>
            <a:rPr lang="en-US"/>
            <a:t>Respiratory droplets</a:t>
          </a:r>
        </a:p>
      </dgm:t>
    </dgm:pt>
    <dgm:pt modelId="{DEF40F48-DD39-43EB-8E17-5D97C2FFC5C6}" type="parTrans" cxnId="{C718F0DD-8193-4969-9586-B69927B1AF34}">
      <dgm:prSet/>
      <dgm:spPr/>
      <dgm:t>
        <a:bodyPr/>
        <a:lstStyle/>
        <a:p>
          <a:endParaRPr lang="en-US"/>
        </a:p>
      </dgm:t>
    </dgm:pt>
    <dgm:pt modelId="{9D849AA5-9100-4B31-9B9C-21012C26C0D6}" type="sibTrans" cxnId="{C718F0DD-8193-4969-9586-B69927B1AF34}">
      <dgm:prSet/>
      <dgm:spPr/>
      <dgm:t>
        <a:bodyPr/>
        <a:lstStyle/>
        <a:p>
          <a:endParaRPr lang="en-US"/>
        </a:p>
      </dgm:t>
    </dgm:pt>
    <dgm:pt modelId="{169FD42A-CC9D-49CF-861F-1FF58BFC27B3}">
      <dgm:prSet/>
      <dgm:spPr/>
      <dgm:t>
        <a:bodyPr/>
        <a:lstStyle/>
        <a:p>
          <a:r>
            <a:rPr lang="en-US"/>
            <a:t>Fomites</a:t>
          </a:r>
        </a:p>
      </dgm:t>
    </dgm:pt>
    <dgm:pt modelId="{E4E9C87C-944E-4F4E-B088-FA1A848CEA17}" type="parTrans" cxnId="{1D8FD04E-127B-486A-8E5F-D1B78A71A830}">
      <dgm:prSet/>
      <dgm:spPr/>
      <dgm:t>
        <a:bodyPr/>
        <a:lstStyle/>
        <a:p>
          <a:endParaRPr lang="en-US"/>
        </a:p>
      </dgm:t>
    </dgm:pt>
    <dgm:pt modelId="{0CBEBE09-1413-40C7-80EE-4ECD23A9286B}" type="sibTrans" cxnId="{1D8FD04E-127B-486A-8E5F-D1B78A71A830}">
      <dgm:prSet/>
      <dgm:spPr/>
      <dgm:t>
        <a:bodyPr/>
        <a:lstStyle/>
        <a:p>
          <a:endParaRPr lang="en-US"/>
        </a:p>
      </dgm:t>
    </dgm:pt>
    <dgm:pt modelId="{CAA52353-76C5-4454-BF7B-B468483EA660}">
      <dgm:prSet/>
      <dgm:spPr/>
      <dgm:t>
        <a:bodyPr/>
        <a:lstStyle/>
        <a:p>
          <a:r>
            <a:rPr lang="en-US"/>
            <a:t>Aerosolized droplets rare</a:t>
          </a:r>
        </a:p>
      </dgm:t>
    </dgm:pt>
    <dgm:pt modelId="{66EFBBE0-79CA-4616-BA2C-D3F858676B63}" type="parTrans" cxnId="{CE020D8A-19FD-4FB4-8F98-7FB29E82FF43}">
      <dgm:prSet/>
      <dgm:spPr/>
      <dgm:t>
        <a:bodyPr/>
        <a:lstStyle/>
        <a:p>
          <a:endParaRPr lang="en-US"/>
        </a:p>
      </dgm:t>
    </dgm:pt>
    <dgm:pt modelId="{29BE3C5C-F25C-4F8A-B4B7-077A38859CED}" type="sibTrans" cxnId="{CE020D8A-19FD-4FB4-8F98-7FB29E82FF43}">
      <dgm:prSet/>
      <dgm:spPr/>
      <dgm:t>
        <a:bodyPr/>
        <a:lstStyle/>
        <a:p>
          <a:endParaRPr lang="en-US"/>
        </a:p>
      </dgm:t>
    </dgm:pt>
    <dgm:pt modelId="{9AC6BAF1-A8FF-442E-8C83-25ABC5D1F068}">
      <dgm:prSet/>
      <dgm:spPr/>
      <dgm:t>
        <a:bodyPr/>
        <a:lstStyle/>
        <a:p>
          <a:r>
            <a:rPr lang="en-US"/>
            <a:t>Season</a:t>
          </a:r>
        </a:p>
      </dgm:t>
    </dgm:pt>
    <dgm:pt modelId="{10999B3B-4762-48ED-995C-CECA35EDBAE2}" type="parTrans" cxnId="{B32BD7C9-5CC5-4615-A654-DF566792896E}">
      <dgm:prSet/>
      <dgm:spPr/>
      <dgm:t>
        <a:bodyPr/>
        <a:lstStyle/>
        <a:p>
          <a:endParaRPr lang="en-US"/>
        </a:p>
      </dgm:t>
    </dgm:pt>
    <dgm:pt modelId="{24A8BDB5-0FC1-40D0-BABD-BE4CE7B89FE3}" type="sibTrans" cxnId="{B32BD7C9-5CC5-4615-A654-DF566792896E}">
      <dgm:prSet/>
      <dgm:spPr/>
      <dgm:t>
        <a:bodyPr/>
        <a:lstStyle/>
        <a:p>
          <a:endParaRPr lang="en-US"/>
        </a:p>
      </dgm:t>
    </dgm:pt>
    <dgm:pt modelId="{F4851699-37FA-4D31-9584-3C6ABC3DF087}">
      <dgm:prSet/>
      <dgm:spPr/>
      <dgm:t>
        <a:bodyPr/>
        <a:lstStyle/>
        <a:p>
          <a:r>
            <a:rPr lang="en-US" dirty="0"/>
            <a:t>Continental US: mid-September – April</a:t>
          </a:r>
        </a:p>
      </dgm:t>
    </dgm:pt>
    <dgm:pt modelId="{113AF121-2A8A-4B0A-9511-1197762A0C8E}" type="parTrans" cxnId="{F7227E8F-1716-4364-B415-BD27246948E8}">
      <dgm:prSet/>
      <dgm:spPr/>
      <dgm:t>
        <a:bodyPr/>
        <a:lstStyle/>
        <a:p>
          <a:endParaRPr lang="en-US"/>
        </a:p>
      </dgm:t>
    </dgm:pt>
    <dgm:pt modelId="{3130214C-B941-45C5-835B-135E1DB94A80}" type="sibTrans" cxnId="{F7227E8F-1716-4364-B415-BD27246948E8}">
      <dgm:prSet/>
      <dgm:spPr/>
      <dgm:t>
        <a:bodyPr/>
        <a:lstStyle/>
        <a:p>
          <a:endParaRPr lang="en-US"/>
        </a:p>
      </dgm:t>
    </dgm:pt>
    <dgm:pt modelId="{1208762C-1E7D-491B-8AEC-A1D9EB57A9F5}">
      <dgm:prSet/>
      <dgm:spPr/>
      <dgm:t>
        <a:bodyPr/>
        <a:lstStyle/>
        <a:p>
          <a:r>
            <a:rPr lang="en-US"/>
            <a:t>Tropical climates and Alaska, longer, less predictable</a:t>
          </a:r>
        </a:p>
      </dgm:t>
    </dgm:pt>
    <dgm:pt modelId="{E9185A11-B339-4D74-9E7E-0F7AE99A61F7}" type="parTrans" cxnId="{89975783-3873-4A29-ABF6-2CBBC2E1B965}">
      <dgm:prSet/>
      <dgm:spPr/>
      <dgm:t>
        <a:bodyPr/>
        <a:lstStyle/>
        <a:p>
          <a:endParaRPr lang="en-US"/>
        </a:p>
      </dgm:t>
    </dgm:pt>
    <dgm:pt modelId="{32036ED9-C73B-4EA4-9D4D-778EDEEFF0C6}" type="sibTrans" cxnId="{89975783-3873-4A29-ABF6-2CBBC2E1B965}">
      <dgm:prSet/>
      <dgm:spPr/>
      <dgm:t>
        <a:bodyPr/>
        <a:lstStyle/>
        <a:p>
          <a:endParaRPr lang="en-US"/>
        </a:p>
      </dgm:t>
    </dgm:pt>
    <dgm:pt modelId="{636EE072-3395-4046-8A60-132BD74E5107}">
      <dgm:prSet/>
      <dgm:spPr/>
      <dgm:t>
        <a:bodyPr/>
        <a:lstStyle/>
        <a:p>
          <a:r>
            <a:rPr lang="en-US"/>
            <a:t>Changes observed during COVID-19 pandemic</a:t>
          </a:r>
        </a:p>
      </dgm:t>
    </dgm:pt>
    <dgm:pt modelId="{9E26C17E-71C3-47F8-BAA4-E71DA5FB9B88}" type="parTrans" cxnId="{2345AEDD-36B8-4E02-88AD-168496BB7C28}">
      <dgm:prSet/>
      <dgm:spPr/>
      <dgm:t>
        <a:bodyPr/>
        <a:lstStyle/>
        <a:p>
          <a:endParaRPr lang="en-US"/>
        </a:p>
      </dgm:t>
    </dgm:pt>
    <dgm:pt modelId="{D14F132B-D813-4BD5-8320-7246385A32BE}" type="sibTrans" cxnId="{2345AEDD-36B8-4E02-88AD-168496BB7C28}">
      <dgm:prSet/>
      <dgm:spPr/>
      <dgm:t>
        <a:bodyPr/>
        <a:lstStyle/>
        <a:p>
          <a:endParaRPr lang="en-US"/>
        </a:p>
      </dgm:t>
    </dgm:pt>
    <dgm:pt modelId="{C03AFD09-9904-4706-A0EF-2C30DDE4E4EE}">
      <dgm:prSet/>
      <dgm:spPr/>
      <dgm:t>
        <a:bodyPr/>
        <a:lstStyle/>
        <a:p>
          <a:r>
            <a:rPr lang="en-US"/>
            <a:t>Symptoms</a:t>
          </a:r>
        </a:p>
      </dgm:t>
    </dgm:pt>
    <dgm:pt modelId="{D54FC419-8ABC-440A-8847-173D7BE0E31C}" type="parTrans" cxnId="{9AB0B682-4FD6-4238-82DB-CB32B4D49FDD}">
      <dgm:prSet/>
      <dgm:spPr/>
      <dgm:t>
        <a:bodyPr/>
        <a:lstStyle/>
        <a:p>
          <a:endParaRPr lang="en-US"/>
        </a:p>
      </dgm:t>
    </dgm:pt>
    <dgm:pt modelId="{3BD45A4D-6EA6-49E1-ACC9-10EC5E0B7961}" type="sibTrans" cxnId="{9AB0B682-4FD6-4238-82DB-CB32B4D49FDD}">
      <dgm:prSet/>
      <dgm:spPr/>
      <dgm:t>
        <a:bodyPr/>
        <a:lstStyle/>
        <a:p>
          <a:endParaRPr lang="en-US"/>
        </a:p>
      </dgm:t>
    </dgm:pt>
    <dgm:pt modelId="{4E39B99E-977C-4747-B525-06A0D8AF0904}">
      <dgm:prSet/>
      <dgm:spPr/>
      <dgm:t>
        <a:bodyPr/>
        <a:lstStyle/>
        <a:p>
          <a:r>
            <a:rPr lang="en-US"/>
            <a:t>Rhinorrhea, pharyngitis, cough, headache, fever</a:t>
          </a:r>
        </a:p>
      </dgm:t>
    </dgm:pt>
    <dgm:pt modelId="{BB04D82D-83C8-4BA3-956B-C7456F97FA98}" type="parTrans" cxnId="{F0FD74C0-8C1D-4332-B400-035D01828ADA}">
      <dgm:prSet/>
      <dgm:spPr/>
      <dgm:t>
        <a:bodyPr/>
        <a:lstStyle/>
        <a:p>
          <a:endParaRPr lang="en-US"/>
        </a:p>
      </dgm:t>
    </dgm:pt>
    <dgm:pt modelId="{915F6F83-E6A3-4251-B1E6-D18B0FF19CF6}" type="sibTrans" cxnId="{F0FD74C0-8C1D-4332-B400-035D01828ADA}">
      <dgm:prSet/>
      <dgm:spPr/>
      <dgm:t>
        <a:bodyPr/>
        <a:lstStyle/>
        <a:p>
          <a:endParaRPr lang="en-US"/>
        </a:p>
      </dgm:t>
    </dgm:pt>
    <dgm:pt modelId="{05526D63-6527-48E7-975D-26DE2B7D8026}">
      <dgm:prSet/>
      <dgm:spPr/>
      <dgm:t>
        <a:bodyPr/>
        <a:lstStyle/>
        <a:p>
          <a:r>
            <a:rPr lang="en-US"/>
            <a:t>Irritability, decreased activity or oral intake, </a:t>
          </a:r>
          <a:br>
            <a:rPr lang="en-US"/>
          </a:br>
          <a:r>
            <a:rPr lang="en-US"/>
            <a:t>	increased work of breathing in infants </a:t>
          </a:r>
        </a:p>
      </dgm:t>
    </dgm:pt>
    <dgm:pt modelId="{7D74B1CC-5A08-483F-BF86-414794772660}" type="parTrans" cxnId="{EF0AADD8-4B5F-4DD2-B4F4-ACE35456149E}">
      <dgm:prSet/>
      <dgm:spPr/>
      <dgm:t>
        <a:bodyPr/>
        <a:lstStyle/>
        <a:p>
          <a:endParaRPr lang="en-US"/>
        </a:p>
      </dgm:t>
    </dgm:pt>
    <dgm:pt modelId="{02E417AC-4CEA-4AC7-B013-2B7D86E3E882}" type="sibTrans" cxnId="{EF0AADD8-4B5F-4DD2-B4F4-ACE35456149E}">
      <dgm:prSet/>
      <dgm:spPr/>
      <dgm:t>
        <a:bodyPr/>
        <a:lstStyle/>
        <a:p>
          <a:endParaRPr lang="en-US"/>
        </a:p>
      </dgm:t>
    </dgm:pt>
    <dgm:pt modelId="{C9DC9EFF-7DD6-4335-8B77-EE2A2E6E00EA}" type="pres">
      <dgm:prSet presAssocID="{50E83774-E9E2-4213-8ED9-8679637BAFA5}" presName="Name0" presStyleCnt="0">
        <dgm:presLayoutVars>
          <dgm:dir/>
          <dgm:animLvl val="lvl"/>
          <dgm:resizeHandles val="exact"/>
        </dgm:presLayoutVars>
      </dgm:prSet>
      <dgm:spPr/>
    </dgm:pt>
    <dgm:pt modelId="{F738FE06-0936-41F4-BE08-9092079F3DEA}" type="pres">
      <dgm:prSet presAssocID="{B6715ECC-A929-4EC8-98D2-0BEDDCB0883E}" presName="linNode" presStyleCnt="0"/>
      <dgm:spPr/>
    </dgm:pt>
    <dgm:pt modelId="{EB606D42-BD5A-42A5-B306-37A17BAE7FD8}" type="pres">
      <dgm:prSet presAssocID="{B6715ECC-A929-4EC8-98D2-0BEDDCB0883E}" presName="parentText" presStyleLbl="node1" presStyleIdx="0" presStyleCnt="4" custScaleX="64537" custScaleY="78904">
        <dgm:presLayoutVars>
          <dgm:chMax val="1"/>
          <dgm:bulletEnabled val="1"/>
        </dgm:presLayoutVars>
      </dgm:prSet>
      <dgm:spPr/>
    </dgm:pt>
    <dgm:pt modelId="{94F44AAD-1A50-4795-89DA-8BA0D9C63A8C}" type="pres">
      <dgm:prSet presAssocID="{B6715ECC-A929-4EC8-98D2-0BEDDCB0883E}" presName="descendantText" presStyleLbl="alignAccFollowNode1" presStyleIdx="0" presStyleCnt="4">
        <dgm:presLayoutVars>
          <dgm:bulletEnabled val="1"/>
        </dgm:presLayoutVars>
      </dgm:prSet>
      <dgm:spPr/>
    </dgm:pt>
    <dgm:pt modelId="{0C5EA907-20DF-41C1-83E3-E038C2B79CFC}" type="pres">
      <dgm:prSet presAssocID="{A6B3C51C-5DF6-479A-BA3F-7CBF75DD1188}" presName="sp" presStyleCnt="0"/>
      <dgm:spPr/>
    </dgm:pt>
    <dgm:pt modelId="{B7071FB2-8147-4B56-A16A-0FFAA80B722C}" type="pres">
      <dgm:prSet presAssocID="{27292CA4-FB85-4267-89E0-21401F54BCBD}" presName="linNode" presStyleCnt="0"/>
      <dgm:spPr/>
    </dgm:pt>
    <dgm:pt modelId="{741679C4-D537-416B-83D9-3994E23E5403}" type="pres">
      <dgm:prSet presAssocID="{27292CA4-FB85-4267-89E0-21401F54BCBD}" presName="parentText" presStyleLbl="node1" presStyleIdx="1" presStyleCnt="4" custScaleX="64537" custScaleY="78904">
        <dgm:presLayoutVars>
          <dgm:chMax val="1"/>
          <dgm:bulletEnabled val="1"/>
        </dgm:presLayoutVars>
      </dgm:prSet>
      <dgm:spPr/>
    </dgm:pt>
    <dgm:pt modelId="{62EF4CD9-8681-41D5-9BDA-28FB4AAE11EE}" type="pres">
      <dgm:prSet presAssocID="{27292CA4-FB85-4267-89E0-21401F54BCBD}" presName="descendantText" presStyleLbl="alignAccFollowNode1" presStyleIdx="1" presStyleCnt="4">
        <dgm:presLayoutVars>
          <dgm:bulletEnabled val="1"/>
        </dgm:presLayoutVars>
      </dgm:prSet>
      <dgm:spPr/>
    </dgm:pt>
    <dgm:pt modelId="{578A0537-3FA2-4535-BF88-5BE977638822}" type="pres">
      <dgm:prSet presAssocID="{140C4F76-EE44-41B0-935B-66316532C655}" presName="sp" presStyleCnt="0"/>
      <dgm:spPr/>
    </dgm:pt>
    <dgm:pt modelId="{AB65B038-AC97-4513-B869-21ECC161EE33}" type="pres">
      <dgm:prSet presAssocID="{9AC6BAF1-A8FF-442E-8C83-25ABC5D1F068}" presName="linNode" presStyleCnt="0"/>
      <dgm:spPr/>
    </dgm:pt>
    <dgm:pt modelId="{D378858E-CF20-41BD-ACCE-34AA5A53AB2F}" type="pres">
      <dgm:prSet presAssocID="{9AC6BAF1-A8FF-442E-8C83-25ABC5D1F068}" presName="parentText" presStyleLbl="node1" presStyleIdx="2" presStyleCnt="4" custScaleX="64537" custScaleY="78904">
        <dgm:presLayoutVars>
          <dgm:chMax val="1"/>
          <dgm:bulletEnabled val="1"/>
        </dgm:presLayoutVars>
      </dgm:prSet>
      <dgm:spPr/>
    </dgm:pt>
    <dgm:pt modelId="{B3944CF9-CCA2-4C44-BB7F-DE92D0962022}" type="pres">
      <dgm:prSet presAssocID="{9AC6BAF1-A8FF-442E-8C83-25ABC5D1F068}" presName="descendantText" presStyleLbl="alignAccFollowNode1" presStyleIdx="2" presStyleCnt="4">
        <dgm:presLayoutVars>
          <dgm:bulletEnabled val="1"/>
        </dgm:presLayoutVars>
      </dgm:prSet>
      <dgm:spPr/>
    </dgm:pt>
    <dgm:pt modelId="{10DC0C98-FC7E-46AA-AECA-69EB224519C8}" type="pres">
      <dgm:prSet presAssocID="{24A8BDB5-0FC1-40D0-BABD-BE4CE7B89FE3}" presName="sp" presStyleCnt="0"/>
      <dgm:spPr/>
    </dgm:pt>
    <dgm:pt modelId="{29B29B09-D6B1-48E4-8C61-85CC012083E0}" type="pres">
      <dgm:prSet presAssocID="{C03AFD09-9904-4706-A0EF-2C30DDE4E4EE}" presName="linNode" presStyleCnt="0"/>
      <dgm:spPr/>
    </dgm:pt>
    <dgm:pt modelId="{97C8716C-61A0-4B1F-9D95-2A3B61AF7D9C}" type="pres">
      <dgm:prSet presAssocID="{C03AFD09-9904-4706-A0EF-2C30DDE4E4EE}" presName="parentText" presStyleLbl="node1" presStyleIdx="3" presStyleCnt="4" custScaleX="64537" custScaleY="78904">
        <dgm:presLayoutVars>
          <dgm:chMax val="1"/>
          <dgm:bulletEnabled val="1"/>
        </dgm:presLayoutVars>
      </dgm:prSet>
      <dgm:spPr/>
    </dgm:pt>
    <dgm:pt modelId="{5C029CB0-FAE5-4913-B4D5-24531F359964}" type="pres">
      <dgm:prSet presAssocID="{C03AFD09-9904-4706-A0EF-2C30DDE4E4EE}" presName="descendantText" presStyleLbl="alignAccFollowNode1" presStyleIdx="3" presStyleCnt="4">
        <dgm:presLayoutVars>
          <dgm:bulletEnabled val="1"/>
        </dgm:presLayoutVars>
      </dgm:prSet>
      <dgm:spPr/>
    </dgm:pt>
  </dgm:ptLst>
  <dgm:cxnLst>
    <dgm:cxn modelId="{1883AD09-8E08-4F19-A942-5C848D218BAB}" type="presOf" srcId="{27292CA4-FB85-4267-89E0-21401F54BCBD}" destId="{741679C4-D537-416B-83D9-3994E23E5403}" srcOrd="0" destOrd="0" presId="urn:microsoft.com/office/officeart/2005/8/layout/vList5"/>
    <dgm:cxn modelId="{EEB6A93C-B819-4B6D-A7DB-5795666D0571}" type="presOf" srcId="{C03AFD09-9904-4706-A0EF-2C30DDE4E4EE}" destId="{97C8716C-61A0-4B1F-9D95-2A3B61AF7D9C}" srcOrd="0" destOrd="0" presId="urn:microsoft.com/office/officeart/2005/8/layout/vList5"/>
    <dgm:cxn modelId="{23DEFA41-18B2-471D-8A16-C28D0477F5DF}" type="presOf" srcId="{636EE072-3395-4046-8A60-132BD74E5107}" destId="{B3944CF9-CCA2-4C44-BB7F-DE92D0962022}" srcOrd="0" destOrd="2" presId="urn:microsoft.com/office/officeart/2005/8/layout/vList5"/>
    <dgm:cxn modelId="{7E437442-F47A-4F70-8D4B-911979A22801}" type="presOf" srcId="{B6715ECC-A929-4EC8-98D2-0BEDDCB0883E}" destId="{EB606D42-BD5A-42A5-B306-37A17BAE7FD8}" srcOrd="0" destOrd="0" presId="urn:microsoft.com/office/officeart/2005/8/layout/vList5"/>
    <dgm:cxn modelId="{36C58567-3940-4A6C-B03A-6B857E883D6E}" srcId="{B6715ECC-A929-4EC8-98D2-0BEDDCB0883E}" destId="{454486E8-A84D-45B9-9F8B-718B4D708A38}" srcOrd="0" destOrd="0" parTransId="{1C381B12-BC79-40F5-8DE0-3B4AE5D73D0D}" sibTransId="{6C863E40-3184-4C89-AEDD-1012EF5C3B42}"/>
    <dgm:cxn modelId="{1D8FD04E-127B-486A-8E5F-D1B78A71A830}" srcId="{27292CA4-FB85-4267-89E0-21401F54BCBD}" destId="{169FD42A-CC9D-49CF-861F-1FF58BFC27B3}" srcOrd="1" destOrd="0" parTransId="{E4E9C87C-944E-4F4E-B088-FA1A848CEA17}" sibTransId="{0CBEBE09-1413-40C7-80EE-4ECD23A9286B}"/>
    <dgm:cxn modelId="{EA2D9659-066A-43ED-A787-5FEB22AEBCD9}" type="presOf" srcId="{980897EC-3F70-4CD5-AC19-726942068704}" destId="{62EF4CD9-8681-41D5-9BDA-28FB4AAE11EE}" srcOrd="0" destOrd="0" presId="urn:microsoft.com/office/officeart/2005/8/layout/vList5"/>
    <dgm:cxn modelId="{9AB0B682-4FD6-4238-82DB-CB32B4D49FDD}" srcId="{50E83774-E9E2-4213-8ED9-8679637BAFA5}" destId="{C03AFD09-9904-4706-A0EF-2C30DDE4E4EE}" srcOrd="3" destOrd="0" parTransId="{D54FC419-8ABC-440A-8847-173D7BE0E31C}" sibTransId="{3BD45A4D-6EA6-49E1-ACC9-10EC5E0B7961}"/>
    <dgm:cxn modelId="{89975783-3873-4A29-ABF6-2CBBC2E1B965}" srcId="{9AC6BAF1-A8FF-442E-8C83-25ABC5D1F068}" destId="{1208762C-1E7D-491B-8AEC-A1D9EB57A9F5}" srcOrd="1" destOrd="0" parTransId="{E9185A11-B339-4D74-9E7E-0F7AE99A61F7}" sibTransId="{32036ED9-C73B-4EA4-9D4D-778EDEEFF0C6}"/>
    <dgm:cxn modelId="{CE020D8A-19FD-4FB4-8F98-7FB29E82FF43}" srcId="{27292CA4-FB85-4267-89E0-21401F54BCBD}" destId="{CAA52353-76C5-4454-BF7B-B468483EA660}" srcOrd="2" destOrd="0" parTransId="{66EFBBE0-79CA-4616-BA2C-D3F858676B63}" sibTransId="{29BE3C5C-F25C-4F8A-B4B7-077A38859CED}"/>
    <dgm:cxn modelId="{65364D8B-5182-4F0A-BB25-255C88B13543}" srcId="{B6715ECC-A929-4EC8-98D2-0BEDDCB0883E}" destId="{88F9FA1E-B88C-4AB1-9278-17087AD4FD3C}" srcOrd="1" destOrd="0" parTransId="{CD0A8262-408F-4144-B477-02D88D1AD725}" sibTransId="{B07FA7E0-183C-4852-B994-C9A8CF98CB92}"/>
    <dgm:cxn modelId="{F7227E8F-1716-4364-B415-BD27246948E8}" srcId="{9AC6BAF1-A8FF-442E-8C83-25ABC5D1F068}" destId="{F4851699-37FA-4D31-9584-3C6ABC3DF087}" srcOrd="0" destOrd="0" parTransId="{113AF121-2A8A-4B0A-9511-1197762A0C8E}" sibTransId="{3130214C-B941-45C5-835B-135E1DB94A80}"/>
    <dgm:cxn modelId="{721472A1-C10C-4E0B-9403-F4C63C54B4A0}" type="presOf" srcId="{05526D63-6527-48E7-975D-26DE2B7D8026}" destId="{5C029CB0-FAE5-4913-B4D5-24531F359964}" srcOrd="0" destOrd="1" presId="urn:microsoft.com/office/officeart/2005/8/layout/vList5"/>
    <dgm:cxn modelId="{34B567A4-7ACA-47AD-98AB-8C0F61C233F6}" type="presOf" srcId="{454486E8-A84D-45B9-9F8B-718B4D708A38}" destId="{94F44AAD-1A50-4795-89DA-8BA0D9C63A8C}" srcOrd="0" destOrd="0" presId="urn:microsoft.com/office/officeart/2005/8/layout/vList5"/>
    <dgm:cxn modelId="{1E1DE2B0-EAF1-4521-BBE7-C286F2470009}" type="presOf" srcId="{50E83774-E9E2-4213-8ED9-8679637BAFA5}" destId="{C9DC9EFF-7DD6-4335-8B77-EE2A2E6E00EA}" srcOrd="0" destOrd="0" presId="urn:microsoft.com/office/officeart/2005/8/layout/vList5"/>
    <dgm:cxn modelId="{F0FD74C0-8C1D-4332-B400-035D01828ADA}" srcId="{C03AFD09-9904-4706-A0EF-2C30DDE4E4EE}" destId="{4E39B99E-977C-4747-B525-06A0D8AF0904}" srcOrd="0" destOrd="0" parTransId="{BB04D82D-83C8-4BA3-956B-C7456F97FA98}" sibTransId="{915F6F83-E6A3-4251-B1E6-D18B0FF19CF6}"/>
    <dgm:cxn modelId="{B32BD7C9-5CC5-4615-A654-DF566792896E}" srcId="{50E83774-E9E2-4213-8ED9-8679637BAFA5}" destId="{9AC6BAF1-A8FF-442E-8C83-25ABC5D1F068}" srcOrd="2" destOrd="0" parTransId="{10999B3B-4762-48ED-995C-CECA35EDBAE2}" sibTransId="{24A8BDB5-0FC1-40D0-BABD-BE4CE7B89FE3}"/>
    <dgm:cxn modelId="{A39000CF-B560-48E4-9C7B-CDFFF2DC1B91}" type="presOf" srcId="{4E39B99E-977C-4747-B525-06A0D8AF0904}" destId="{5C029CB0-FAE5-4913-B4D5-24531F359964}" srcOrd="0" destOrd="0" presId="urn:microsoft.com/office/officeart/2005/8/layout/vList5"/>
    <dgm:cxn modelId="{81C600CF-7A7C-418A-9616-FCC7C3EF2D71}" type="presOf" srcId="{1208762C-1E7D-491B-8AEC-A1D9EB57A9F5}" destId="{B3944CF9-CCA2-4C44-BB7F-DE92D0962022}" srcOrd="0" destOrd="1" presId="urn:microsoft.com/office/officeart/2005/8/layout/vList5"/>
    <dgm:cxn modelId="{059AF3D5-9422-499F-AD84-B572E6AA8CF7}" type="presOf" srcId="{F4851699-37FA-4D31-9584-3C6ABC3DF087}" destId="{B3944CF9-CCA2-4C44-BB7F-DE92D0962022}" srcOrd="0" destOrd="0" presId="urn:microsoft.com/office/officeart/2005/8/layout/vList5"/>
    <dgm:cxn modelId="{EF0AADD8-4B5F-4DD2-B4F4-ACE35456149E}" srcId="{C03AFD09-9904-4706-A0EF-2C30DDE4E4EE}" destId="{05526D63-6527-48E7-975D-26DE2B7D8026}" srcOrd="1" destOrd="0" parTransId="{7D74B1CC-5A08-483F-BF86-414794772660}" sibTransId="{02E417AC-4CEA-4AC7-B013-2B7D86E3E882}"/>
    <dgm:cxn modelId="{892BAFD8-B29A-47E1-99D8-18C12DCF2D6B}" srcId="{50E83774-E9E2-4213-8ED9-8679637BAFA5}" destId="{B6715ECC-A929-4EC8-98D2-0BEDDCB0883E}" srcOrd="0" destOrd="0" parTransId="{78D2D0C5-C658-4C13-B27E-5D560D2B18E0}" sibTransId="{A6B3C51C-5DF6-479A-BA3F-7CBF75DD1188}"/>
    <dgm:cxn modelId="{B85F53DA-63A0-479C-BFFE-FF5B118A9519}" type="presOf" srcId="{CAA52353-76C5-4454-BF7B-B468483EA660}" destId="{62EF4CD9-8681-41D5-9BDA-28FB4AAE11EE}" srcOrd="0" destOrd="2" presId="urn:microsoft.com/office/officeart/2005/8/layout/vList5"/>
    <dgm:cxn modelId="{2345AEDD-36B8-4E02-88AD-168496BB7C28}" srcId="{9AC6BAF1-A8FF-442E-8C83-25ABC5D1F068}" destId="{636EE072-3395-4046-8A60-132BD74E5107}" srcOrd="2" destOrd="0" parTransId="{9E26C17E-71C3-47F8-BAA4-E71DA5FB9B88}" sibTransId="{D14F132B-D813-4BD5-8320-7246385A32BE}"/>
    <dgm:cxn modelId="{C718F0DD-8193-4969-9586-B69927B1AF34}" srcId="{27292CA4-FB85-4267-89E0-21401F54BCBD}" destId="{980897EC-3F70-4CD5-AC19-726942068704}" srcOrd="0" destOrd="0" parTransId="{DEF40F48-DD39-43EB-8E17-5D97C2FFC5C6}" sibTransId="{9D849AA5-9100-4B31-9B9C-21012C26C0D6}"/>
    <dgm:cxn modelId="{6412AEDF-00C4-4C65-9B13-95AAEAA26833}" srcId="{50E83774-E9E2-4213-8ED9-8679637BAFA5}" destId="{27292CA4-FB85-4267-89E0-21401F54BCBD}" srcOrd="1" destOrd="0" parTransId="{F9B8A060-D288-409A-A2CB-A947688ADBED}" sibTransId="{140C4F76-EE44-41B0-935B-66316532C655}"/>
    <dgm:cxn modelId="{F60A86E1-AB0B-47EA-9247-D92AF7D7DD80}" type="presOf" srcId="{169FD42A-CC9D-49CF-861F-1FF58BFC27B3}" destId="{62EF4CD9-8681-41D5-9BDA-28FB4AAE11EE}" srcOrd="0" destOrd="1" presId="urn:microsoft.com/office/officeart/2005/8/layout/vList5"/>
    <dgm:cxn modelId="{8BE662EE-2605-4E82-9F11-C30A1D2C30A1}" type="presOf" srcId="{88F9FA1E-B88C-4AB1-9278-17087AD4FD3C}" destId="{94F44AAD-1A50-4795-89DA-8BA0D9C63A8C}" srcOrd="0" destOrd="1" presId="urn:microsoft.com/office/officeart/2005/8/layout/vList5"/>
    <dgm:cxn modelId="{EE3D74F5-CA12-4249-AD29-2D271DEDFBB6}" type="presOf" srcId="{9AC6BAF1-A8FF-442E-8C83-25ABC5D1F068}" destId="{D378858E-CF20-41BD-ACCE-34AA5A53AB2F}" srcOrd="0" destOrd="0" presId="urn:microsoft.com/office/officeart/2005/8/layout/vList5"/>
    <dgm:cxn modelId="{F1F0A0D3-F704-40FD-83CB-6BCCCC1A4400}" type="presParOf" srcId="{C9DC9EFF-7DD6-4335-8B77-EE2A2E6E00EA}" destId="{F738FE06-0936-41F4-BE08-9092079F3DEA}" srcOrd="0" destOrd="0" presId="urn:microsoft.com/office/officeart/2005/8/layout/vList5"/>
    <dgm:cxn modelId="{753BA799-D46A-47D2-B597-3FFC907CA0F7}" type="presParOf" srcId="{F738FE06-0936-41F4-BE08-9092079F3DEA}" destId="{EB606D42-BD5A-42A5-B306-37A17BAE7FD8}" srcOrd="0" destOrd="0" presId="urn:microsoft.com/office/officeart/2005/8/layout/vList5"/>
    <dgm:cxn modelId="{63378555-A38C-4260-A09C-F644181911FD}" type="presParOf" srcId="{F738FE06-0936-41F4-BE08-9092079F3DEA}" destId="{94F44AAD-1A50-4795-89DA-8BA0D9C63A8C}" srcOrd="1" destOrd="0" presId="urn:microsoft.com/office/officeart/2005/8/layout/vList5"/>
    <dgm:cxn modelId="{28DDE416-5DC9-467A-B56B-42B4BA22DDFD}" type="presParOf" srcId="{C9DC9EFF-7DD6-4335-8B77-EE2A2E6E00EA}" destId="{0C5EA907-20DF-41C1-83E3-E038C2B79CFC}" srcOrd="1" destOrd="0" presId="urn:microsoft.com/office/officeart/2005/8/layout/vList5"/>
    <dgm:cxn modelId="{AC7F5289-04EE-419F-B0DC-047630D55450}" type="presParOf" srcId="{C9DC9EFF-7DD6-4335-8B77-EE2A2E6E00EA}" destId="{B7071FB2-8147-4B56-A16A-0FFAA80B722C}" srcOrd="2" destOrd="0" presId="urn:microsoft.com/office/officeart/2005/8/layout/vList5"/>
    <dgm:cxn modelId="{42CC11E1-E287-4643-BE12-A5F6B4930AF5}" type="presParOf" srcId="{B7071FB2-8147-4B56-A16A-0FFAA80B722C}" destId="{741679C4-D537-416B-83D9-3994E23E5403}" srcOrd="0" destOrd="0" presId="urn:microsoft.com/office/officeart/2005/8/layout/vList5"/>
    <dgm:cxn modelId="{D6028F61-6E86-4040-A340-7046CDD34FA3}" type="presParOf" srcId="{B7071FB2-8147-4B56-A16A-0FFAA80B722C}" destId="{62EF4CD9-8681-41D5-9BDA-28FB4AAE11EE}" srcOrd="1" destOrd="0" presId="urn:microsoft.com/office/officeart/2005/8/layout/vList5"/>
    <dgm:cxn modelId="{AACCC69C-7EAA-4BD4-BC29-21CE96D5B050}" type="presParOf" srcId="{C9DC9EFF-7DD6-4335-8B77-EE2A2E6E00EA}" destId="{578A0537-3FA2-4535-BF88-5BE977638822}" srcOrd="3" destOrd="0" presId="urn:microsoft.com/office/officeart/2005/8/layout/vList5"/>
    <dgm:cxn modelId="{0A975814-BD23-494C-AB0A-DB7B4570FC6E}" type="presParOf" srcId="{C9DC9EFF-7DD6-4335-8B77-EE2A2E6E00EA}" destId="{AB65B038-AC97-4513-B869-21ECC161EE33}" srcOrd="4" destOrd="0" presId="urn:microsoft.com/office/officeart/2005/8/layout/vList5"/>
    <dgm:cxn modelId="{343A3F0A-C567-4299-AFFE-A1BD7A0ADA5D}" type="presParOf" srcId="{AB65B038-AC97-4513-B869-21ECC161EE33}" destId="{D378858E-CF20-41BD-ACCE-34AA5A53AB2F}" srcOrd="0" destOrd="0" presId="urn:microsoft.com/office/officeart/2005/8/layout/vList5"/>
    <dgm:cxn modelId="{3C5766C8-9476-4514-A0A0-8A09355E9E55}" type="presParOf" srcId="{AB65B038-AC97-4513-B869-21ECC161EE33}" destId="{B3944CF9-CCA2-4C44-BB7F-DE92D0962022}" srcOrd="1" destOrd="0" presId="urn:microsoft.com/office/officeart/2005/8/layout/vList5"/>
    <dgm:cxn modelId="{B1D49312-66F9-47E3-893B-754FF0EB127B}" type="presParOf" srcId="{C9DC9EFF-7DD6-4335-8B77-EE2A2E6E00EA}" destId="{10DC0C98-FC7E-46AA-AECA-69EB224519C8}" srcOrd="5" destOrd="0" presId="urn:microsoft.com/office/officeart/2005/8/layout/vList5"/>
    <dgm:cxn modelId="{3A68E2F6-CF62-4CD7-8032-924382E92CF3}" type="presParOf" srcId="{C9DC9EFF-7DD6-4335-8B77-EE2A2E6E00EA}" destId="{29B29B09-D6B1-48E4-8C61-85CC012083E0}" srcOrd="6" destOrd="0" presId="urn:microsoft.com/office/officeart/2005/8/layout/vList5"/>
    <dgm:cxn modelId="{9EC9BE1D-7CAF-402C-87B1-0F8406C54EB2}" type="presParOf" srcId="{29B29B09-D6B1-48E4-8C61-85CC012083E0}" destId="{97C8716C-61A0-4B1F-9D95-2A3B61AF7D9C}" srcOrd="0" destOrd="0" presId="urn:microsoft.com/office/officeart/2005/8/layout/vList5"/>
    <dgm:cxn modelId="{A8F6C34F-2C84-4D18-8675-BB5273C6AD14}" type="presParOf" srcId="{29B29B09-D6B1-48E4-8C61-85CC012083E0}" destId="{5C029CB0-FAE5-4913-B4D5-24531F35996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44AAD-1A50-4795-89DA-8BA0D9C63A8C}">
      <dsp:nvSpPr>
        <dsp:cNvPr id="0" name=""/>
        <dsp:cNvSpPr/>
      </dsp:nvSpPr>
      <dsp:spPr>
        <a:xfrm rot="5400000">
          <a:off x="4863077" y="-2295101"/>
          <a:ext cx="954381" cy="554683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Subgroups A and B </a:t>
          </a:r>
        </a:p>
        <a:p>
          <a:pPr marL="171450" lvl="1" indent="-171450" algn="l" defTabSz="711200">
            <a:lnSpc>
              <a:spcPct val="90000"/>
            </a:lnSpc>
            <a:spcBef>
              <a:spcPct val="0"/>
            </a:spcBef>
            <a:spcAft>
              <a:spcPct val="15000"/>
            </a:spcAft>
            <a:buChar char="•"/>
          </a:pPr>
          <a:r>
            <a:rPr lang="en-US" sz="1600" kern="1200"/>
            <a:t>Cocirculate each season</a:t>
          </a:r>
        </a:p>
      </dsp:txBody>
      <dsp:txXfrm rot="-5400000">
        <a:off x="2566853" y="47712"/>
        <a:ext cx="5500241" cy="861203"/>
      </dsp:txXfrm>
    </dsp:sp>
    <dsp:sp modelId="{EB606D42-BD5A-42A5-B306-37A17BAE7FD8}">
      <dsp:nvSpPr>
        <dsp:cNvPr id="0" name=""/>
        <dsp:cNvSpPr/>
      </dsp:nvSpPr>
      <dsp:spPr>
        <a:xfrm>
          <a:off x="553239" y="7660"/>
          <a:ext cx="2013613" cy="94130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err="1"/>
            <a:t>ssRNA</a:t>
          </a:r>
          <a:r>
            <a:rPr lang="en-US" sz="1900" kern="1200" dirty="0"/>
            <a:t> virus, </a:t>
          </a:r>
          <a:r>
            <a:rPr lang="en-US" sz="1900" i="1" kern="1200" dirty="0" err="1"/>
            <a:t>Pneumoviridae</a:t>
          </a:r>
          <a:endParaRPr lang="en-US" sz="1900" kern="1200" dirty="0"/>
        </a:p>
      </dsp:txBody>
      <dsp:txXfrm>
        <a:off x="599190" y="53611"/>
        <a:ext cx="1921711" cy="849404"/>
      </dsp:txXfrm>
    </dsp:sp>
    <dsp:sp modelId="{62EF4CD9-8681-41D5-9BDA-28FB4AAE11EE}">
      <dsp:nvSpPr>
        <dsp:cNvPr id="0" name=""/>
        <dsp:cNvSpPr/>
      </dsp:nvSpPr>
      <dsp:spPr>
        <a:xfrm rot="5400000">
          <a:off x="4863077" y="-1281071"/>
          <a:ext cx="954381" cy="554683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Respiratory droplets</a:t>
          </a:r>
        </a:p>
        <a:p>
          <a:pPr marL="171450" lvl="1" indent="-171450" algn="l" defTabSz="711200">
            <a:lnSpc>
              <a:spcPct val="90000"/>
            </a:lnSpc>
            <a:spcBef>
              <a:spcPct val="0"/>
            </a:spcBef>
            <a:spcAft>
              <a:spcPct val="15000"/>
            </a:spcAft>
            <a:buChar char="•"/>
          </a:pPr>
          <a:r>
            <a:rPr lang="en-US" sz="1600" kern="1200"/>
            <a:t>Fomites</a:t>
          </a:r>
        </a:p>
        <a:p>
          <a:pPr marL="171450" lvl="1" indent="-171450" algn="l" defTabSz="711200">
            <a:lnSpc>
              <a:spcPct val="90000"/>
            </a:lnSpc>
            <a:spcBef>
              <a:spcPct val="0"/>
            </a:spcBef>
            <a:spcAft>
              <a:spcPct val="15000"/>
            </a:spcAft>
            <a:buChar char="•"/>
          </a:pPr>
          <a:r>
            <a:rPr lang="en-US" sz="1600" kern="1200"/>
            <a:t>Aerosolized droplets rare</a:t>
          </a:r>
        </a:p>
      </dsp:txBody>
      <dsp:txXfrm rot="-5400000">
        <a:off x="2566853" y="1061742"/>
        <a:ext cx="5500241" cy="861203"/>
      </dsp:txXfrm>
    </dsp:sp>
    <dsp:sp modelId="{741679C4-D537-416B-83D9-3994E23E5403}">
      <dsp:nvSpPr>
        <dsp:cNvPr id="0" name=""/>
        <dsp:cNvSpPr/>
      </dsp:nvSpPr>
      <dsp:spPr>
        <a:xfrm>
          <a:off x="553239" y="1021690"/>
          <a:ext cx="2013613" cy="94130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Transmission</a:t>
          </a:r>
        </a:p>
      </dsp:txBody>
      <dsp:txXfrm>
        <a:off x="599190" y="1067641"/>
        <a:ext cx="1921711" cy="849404"/>
      </dsp:txXfrm>
    </dsp:sp>
    <dsp:sp modelId="{B3944CF9-CCA2-4C44-BB7F-DE92D0962022}">
      <dsp:nvSpPr>
        <dsp:cNvPr id="0" name=""/>
        <dsp:cNvSpPr/>
      </dsp:nvSpPr>
      <dsp:spPr>
        <a:xfrm rot="5400000">
          <a:off x="4863077" y="-267041"/>
          <a:ext cx="954381" cy="554683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Continental US: mid-September – April</a:t>
          </a:r>
        </a:p>
        <a:p>
          <a:pPr marL="171450" lvl="1" indent="-171450" algn="l" defTabSz="711200">
            <a:lnSpc>
              <a:spcPct val="90000"/>
            </a:lnSpc>
            <a:spcBef>
              <a:spcPct val="0"/>
            </a:spcBef>
            <a:spcAft>
              <a:spcPct val="15000"/>
            </a:spcAft>
            <a:buChar char="•"/>
          </a:pPr>
          <a:r>
            <a:rPr lang="en-US" sz="1600" kern="1200"/>
            <a:t>Tropical climates and Alaska, longer, less predictable</a:t>
          </a:r>
        </a:p>
        <a:p>
          <a:pPr marL="171450" lvl="1" indent="-171450" algn="l" defTabSz="711200">
            <a:lnSpc>
              <a:spcPct val="90000"/>
            </a:lnSpc>
            <a:spcBef>
              <a:spcPct val="0"/>
            </a:spcBef>
            <a:spcAft>
              <a:spcPct val="15000"/>
            </a:spcAft>
            <a:buChar char="•"/>
          </a:pPr>
          <a:r>
            <a:rPr lang="en-US" sz="1600" kern="1200"/>
            <a:t>Changes observed during COVID-19 pandemic</a:t>
          </a:r>
        </a:p>
      </dsp:txBody>
      <dsp:txXfrm rot="-5400000">
        <a:off x="2566853" y="2075772"/>
        <a:ext cx="5500241" cy="861203"/>
      </dsp:txXfrm>
    </dsp:sp>
    <dsp:sp modelId="{D378858E-CF20-41BD-ACCE-34AA5A53AB2F}">
      <dsp:nvSpPr>
        <dsp:cNvPr id="0" name=""/>
        <dsp:cNvSpPr/>
      </dsp:nvSpPr>
      <dsp:spPr>
        <a:xfrm>
          <a:off x="553239" y="2035720"/>
          <a:ext cx="2013613" cy="94130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Season</a:t>
          </a:r>
        </a:p>
      </dsp:txBody>
      <dsp:txXfrm>
        <a:off x="599190" y="2081671"/>
        <a:ext cx="1921711" cy="849404"/>
      </dsp:txXfrm>
    </dsp:sp>
    <dsp:sp modelId="{5C029CB0-FAE5-4913-B4D5-24531F359964}">
      <dsp:nvSpPr>
        <dsp:cNvPr id="0" name=""/>
        <dsp:cNvSpPr/>
      </dsp:nvSpPr>
      <dsp:spPr>
        <a:xfrm rot="5400000">
          <a:off x="4863077" y="746988"/>
          <a:ext cx="954381" cy="554683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Rhinorrhea, pharyngitis, cough, headache, fever</a:t>
          </a:r>
        </a:p>
        <a:p>
          <a:pPr marL="171450" lvl="1" indent="-171450" algn="l" defTabSz="711200">
            <a:lnSpc>
              <a:spcPct val="90000"/>
            </a:lnSpc>
            <a:spcBef>
              <a:spcPct val="0"/>
            </a:spcBef>
            <a:spcAft>
              <a:spcPct val="15000"/>
            </a:spcAft>
            <a:buChar char="•"/>
          </a:pPr>
          <a:r>
            <a:rPr lang="en-US" sz="1600" kern="1200"/>
            <a:t>Irritability, decreased activity or oral intake, </a:t>
          </a:r>
          <a:br>
            <a:rPr lang="en-US" sz="1600" kern="1200"/>
          </a:br>
          <a:r>
            <a:rPr lang="en-US" sz="1600" kern="1200"/>
            <a:t>	increased work of breathing in infants </a:t>
          </a:r>
        </a:p>
      </dsp:txBody>
      <dsp:txXfrm rot="-5400000">
        <a:off x="2566853" y="3089802"/>
        <a:ext cx="5500241" cy="861203"/>
      </dsp:txXfrm>
    </dsp:sp>
    <dsp:sp modelId="{97C8716C-61A0-4B1F-9D95-2A3B61AF7D9C}">
      <dsp:nvSpPr>
        <dsp:cNvPr id="0" name=""/>
        <dsp:cNvSpPr/>
      </dsp:nvSpPr>
      <dsp:spPr>
        <a:xfrm>
          <a:off x="553239" y="3049750"/>
          <a:ext cx="2013613" cy="94130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Symptoms</a:t>
          </a:r>
        </a:p>
      </dsp:txBody>
      <dsp:txXfrm>
        <a:off x="599190" y="3095701"/>
        <a:ext cx="1921711" cy="8494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A4AFF-E1BF-40FE-AE42-CB24B7560135}" type="datetimeFigureOut">
              <a:rPr lang="en-US" smtClean="0"/>
              <a:t>12/19/2023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968B7-CD19-4E4D-B387-9C45054C7BD4}" type="slidenum">
              <a:rPr lang="en-US" smtClean="0"/>
              <a:t>‹#›</a:t>
            </a:fld>
            <a:endParaRPr lang="en-US"/>
          </a:p>
        </p:txBody>
      </p:sp>
    </p:spTree>
    <p:extLst>
      <p:ext uri="{BB962C8B-B14F-4D97-AF65-F5344CB8AC3E}">
        <p14:creationId xmlns:p14="http://schemas.microsoft.com/office/powerpoint/2010/main" val="303161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12121"/>
                </a:solidFill>
                <a:effectLst/>
                <a:latin typeface="system-ui"/>
              </a:rPr>
              <a:t>oseph</a:t>
            </a:r>
            <a:r>
              <a:rPr lang="en-US" b="0" i="0" dirty="0">
                <a:solidFill>
                  <a:srgbClr val="212121"/>
                </a:solidFill>
                <a:effectLst/>
                <a:latin typeface="system-ui"/>
              </a:rPr>
              <a:t> NT, </a:t>
            </a:r>
            <a:r>
              <a:rPr lang="en-US" b="0" i="0" dirty="0" err="1">
                <a:solidFill>
                  <a:srgbClr val="212121"/>
                </a:solidFill>
                <a:effectLst/>
                <a:latin typeface="system-ui"/>
              </a:rPr>
              <a:t>Kuller</a:t>
            </a:r>
            <a:r>
              <a:rPr lang="en-US" b="0" i="0" dirty="0">
                <a:solidFill>
                  <a:srgbClr val="212121"/>
                </a:solidFill>
                <a:effectLst/>
                <a:latin typeface="system-ui"/>
              </a:rPr>
              <a:t> JA, Louis JM, Hughes BL. Society for Maternal-Fetal Medicine Statement: Clinical considerations for the prevention of respiratory syncytial virus disease in infants. Am J </a:t>
            </a:r>
            <a:r>
              <a:rPr lang="en-US" b="0" i="0" dirty="0" err="1">
                <a:solidFill>
                  <a:srgbClr val="212121"/>
                </a:solidFill>
                <a:effectLst/>
                <a:latin typeface="system-ui"/>
              </a:rPr>
              <a:t>Obstet</a:t>
            </a:r>
            <a:r>
              <a:rPr lang="en-US" b="0" i="0" dirty="0">
                <a:solidFill>
                  <a:srgbClr val="212121"/>
                </a:solidFill>
                <a:effectLst/>
                <a:latin typeface="system-ui"/>
              </a:rPr>
              <a:t> Gynecol. 2023 </a:t>
            </a:r>
            <a:endParaRPr lang="en-US" dirty="0"/>
          </a:p>
        </p:txBody>
      </p:sp>
      <p:sp>
        <p:nvSpPr>
          <p:cNvPr id="4" name="Slide Number Placeholder 3"/>
          <p:cNvSpPr>
            <a:spLocks noGrp="1"/>
          </p:cNvSpPr>
          <p:nvPr>
            <p:ph type="sldNum" sz="quarter" idx="5"/>
          </p:nvPr>
        </p:nvSpPr>
        <p:spPr/>
        <p:txBody>
          <a:bodyPr/>
          <a:lstStyle/>
          <a:p>
            <a:fld id="{BD4968B7-CD19-4E4D-B387-9C45054C7BD4}" type="slidenum">
              <a:rPr lang="en-US" smtClean="0"/>
              <a:t>2</a:t>
            </a:fld>
            <a:endParaRPr lang="en-US"/>
          </a:p>
        </p:txBody>
      </p:sp>
    </p:spTree>
    <p:extLst>
      <p:ext uri="{BB962C8B-B14F-4D97-AF65-F5344CB8AC3E}">
        <p14:creationId xmlns:p14="http://schemas.microsoft.com/office/powerpoint/2010/main" val="33078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RSV causes severe respiratory illness in more than 50,000 children each year; it may be life-threatening for infants from birth to 6 months. </a:t>
            </a:r>
          </a:p>
          <a:p>
            <a:endParaRPr lang="en-US" dirty="0"/>
          </a:p>
        </p:txBody>
      </p:sp>
      <p:sp>
        <p:nvSpPr>
          <p:cNvPr id="4" name="Slide Number Placeholder 3"/>
          <p:cNvSpPr>
            <a:spLocks noGrp="1"/>
          </p:cNvSpPr>
          <p:nvPr>
            <p:ph type="sldNum" sz="quarter" idx="5"/>
          </p:nvPr>
        </p:nvSpPr>
        <p:spPr/>
        <p:txBody>
          <a:bodyPr/>
          <a:lstStyle/>
          <a:p>
            <a:fld id="{BD4968B7-CD19-4E4D-B387-9C45054C7BD4}" type="slidenum">
              <a:rPr lang="en-US" smtClean="0"/>
              <a:t>3</a:t>
            </a:fld>
            <a:endParaRPr lang="en-US"/>
          </a:p>
        </p:txBody>
      </p:sp>
    </p:spTree>
    <p:extLst>
      <p:ext uri="{BB962C8B-B14F-4D97-AF65-F5344CB8AC3E}">
        <p14:creationId xmlns:p14="http://schemas.microsoft.com/office/powerpoint/2010/main" val="294346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4968B7-CD19-4E4D-B387-9C45054C7BD4}" type="slidenum">
              <a:rPr lang="en-US" smtClean="0"/>
              <a:t>9</a:t>
            </a:fld>
            <a:endParaRPr lang="en-US"/>
          </a:p>
        </p:txBody>
      </p:sp>
    </p:spTree>
    <p:extLst>
      <p:ext uri="{BB962C8B-B14F-4D97-AF65-F5344CB8AC3E}">
        <p14:creationId xmlns:p14="http://schemas.microsoft.com/office/powerpoint/2010/main" val="331245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4968B7-CD19-4E4D-B387-9C45054C7BD4}" type="slidenum">
              <a:rPr lang="en-US" smtClean="0"/>
              <a:t>14</a:t>
            </a:fld>
            <a:endParaRPr lang="en-US"/>
          </a:p>
        </p:txBody>
      </p:sp>
    </p:spTree>
    <p:extLst>
      <p:ext uri="{BB962C8B-B14F-4D97-AF65-F5344CB8AC3E}">
        <p14:creationId xmlns:p14="http://schemas.microsoft.com/office/powerpoint/2010/main" val="103134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4968B7-CD19-4E4D-B387-9C45054C7BD4}" type="slidenum">
              <a:rPr lang="en-US" smtClean="0"/>
              <a:t>15</a:t>
            </a:fld>
            <a:endParaRPr lang="en-US"/>
          </a:p>
        </p:txBody>
      </p:sp>
    </p:spTree>
    <p:extLst>
      <p:ext uri="{BB962C8B-B14F-4D97-AF65-F5344CB8AC3E}">
        <p14:creationId xmlns:p14="http://schemas.microsoft.com/office/powerpoint/2010/main" val="4001181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79513"/>
            <a:ext cx="9144000" cy="5883965"/>
          </a:xfrm>
          <a:prstGeom prst="rect">
            <a:avLst/>
          </a:prstGeom>
          <a:gradFill flip="none" rotWithShape="1">
            <a:gsLst>
              <a:gs pos="0">
                <a:srgbClr val="B1AFDE">
                  <a:shade val="30000"/>
                  <a:satMod val="115000"/>
                </a:srgbClr>
              </a:gs>
              <a:gs pos="50000">
                <a:srgbClr val="B1AFDE">
                  <a:shade val="67500"/>
                  <a:satMod val="115000"/>
                </a:srgbClr>
              </a:gs>
              <a:gs pos="100000">
                <a:srgbClr val="B1AFD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2994991" y="5990879"/>
            <a:ext cx="5463209" cy="730597"/>
          </a:xfrm>
        </p:spPr>
        <p:txBody>
          <a:bodyPr/>
          <a:lstStyle/>
          <a:p>
            <a:r>
              <a:rPr lang="en-US" dirty="0"/>
              <a:t>© 2019 Society for Maternal-Fetal Medicine</a:t>
            </a:r>
          </a:p>
        </p:txBody>
      </p:sp>
      <p:pic>
        <p:nvPicPr>
          <p:cNvPr id="6" name="Picture 5">
            <a:extLst>
              <a:ext uri="{FF2B5EF4-FFF2-40B4-BE49-F238E27FC236}">
                <a16:creationId xmlns:a16="http://schemas.microsoft.com/office/drawing/2014/main" id="{BC83CB62-824E-41A2-A059-0FEB38B936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Tree>
    <p:custDataLst>
      <p:tags r:id="rId1"/>
    </p:custDataLst>
    <p:extLst>
      <p:ext uri="{BB962C8B-B14F-4D97-AF65-F5344CB8AC3E}">
        <p14:creationId xmlns:p14="http://schemas.microsoft.com/office/powerpoint/2010/main" val="11060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8E165-208B-4635-9060-428EBEF24DB4}"/>
              </a:ext>
            </a:extLst>
          </p:cNvPr>
          <p:cNvSpPr/>
          <p:nvPr userDrawn="1"/>
        </p:nvSpPr>
        <p:spPr>
          <a:xfrm>
            <a:off x="627459" y="457200"/>
            <a:ext cx="2951560" cy="1600200"/>
          </a:xfrm>
          <a:prstGeom prst="rect">
            <a:avLst/>
          </a:prstGeom>
          <a:gradFill flip="none" rotWithShape="1">
            <a:gsLst>
              <a:gs pos="0">
                <a:srgbClr val="55B7B3">
                  <a:shade val="30000"/>
                  <a:satMod val="115000"/>
                </a:srgbClr>
              </a:gs>
              <a:gs pos="50000">
                <a:srgbClr val="55B7B3">
                  <a:shade val="67500"/>
                  <a:satMod val="115000"/>
                </a:srgbClr>
              </a:gs>
              <a:gs pos="100000">
                <a:srgbClr val="55B7B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dirty="0"/>
              <a:t>© 2019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64B1DC68-3F41-4464-9BC7-950AC092F7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Tree>
    <p:custDataLst>
      <p:tags r:id="rId1"/>
    </p:custDataLst>
    <p:extLst>
      <p:ext uri="{BB962C8B-B14F-4D97-AF65-F5344CB8AC3E}">
        <p14:creationId xmlns:p14="http://schemas.microsoft.com/office/powerpoint/2010/main" val="399258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A147A7-B03D-4BF3-9294-9128FE14D93F}"/>
              </a:ext>
            </a:extLst>
          </p:cNvPr>
          <p:cNvPicPr>
            <a:picLocks noChangeAspect="1"/>
          </p:cNvPicPr>
          <p:nvPr userDrawn="1"/>
        </p:nvPicPr>
        <p:blipFill>
          <a:blip r:embed="rId3"/>
          <a:stretch>
            <a:fillRect/>
          </a:stretch>
        </p:blipFill>
        <p:spPr>
          <a:xfrm>
            <a:off x="627459" y="457201"/>
            <a:ext cx="2949178" cy="16002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dirty="0"/>
              <a:t>© 2019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F46A34F3-F109-42D2-BE72-894B791D5E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Tree>
    <p:custDataLst>
      <p:tags r:id="rId1"/>
    </p:custDataLst>
    <p:extLst>
      <p:ext uri="{BB962C8B-B14F-4D97-AF65-F5344CB8AC3E}">
        <p14:creationId xmlns:p14="http://schemas.microsoft.com/office/powerpoint/2010/main" val="314235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Only_2 Column">
    <p:spTree>
      <p:nvGrpSpPr>
        <p:cNvPr id="1" name=""/>
        <p:cNvGrpSpPr/>
        <p:nvPr/>
      </p:nvGrpSpPr>
      <p:grpSpPr>
        <a:xfrm>
          <a:off x="0" y="0"/>
          <a:ext cx="0" cy="0"/>
          <a:chOff x="0" y="0"/>
          <a:chExt cx="0" cy="0"/>
        </a:xfrm>
      </p:grpSpPr>
      <p:grpSp>
        <p:nvGrpSpPr>
          <p:cNvPr id="7" name="Group 6"/>
          <p:cNvGrpSpPr/>
          <p:nvPr userDrawn="1"/>
        </p:nvGrpSpPr>
        <p:grpSpPr>
          <a:xfrm>
            <a:off x="709332" y="1688355"/>
            <a:ext cx="637081" cy="131895"/>
            <a:chOff x="5424354" y="3091992"/>
            <a:chExt cx="2550767" cy="396064"/>
          </a:xfrm>
          <a:solidFill>
            <a:srgbClr val="37A1A7"/>
          </a:solidFill>
        </p:grpSpPr>
        <p:grpSp>
          <p:nvGrpSpPr>
            <p:cNvPr id="9" name="Group 8"/>
            <p:cNvGrpSpPr/>
            <p:nvPr/>
          </p:nvGrpSpPr>
          <p:grpSpPr>
            <a:xfrm>
              <a:off x="5424354" y="3091992"/>
              <a:ext cx="153026" cy="396064"/>
              <a:chOff x="6353666" y="1847957"/>
              <a:chExt cx="160256" cy="414780"/>
            </a:xfrm>
            <a:grpFill/>
          </p:grpSpPr>
          <p:sp>
            <p:nvSpPr>
              <p:cNvPr id="35" name="Oval 34"/>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 name="Group 9"/>
            <p:cNvGrpSpPr/>
            <p:nvPr/>
          </p:nvGrpSpPr>
          <p:grpSpPr>
            <a:xfrm>
              <a:off x="5728118" y="3091992"/>
              <a:ext cx="153026" cy="396064"/>
              <a:chOff x="6590057" y="1847957"/>
              <a:chExt cx="160256" cy="414780"/>
            </a:xfrm>
            <a:grpFill/>
          </p:grpSpPr>
          <p:sp>
            <p:nvSpPr>
              <p:cNvPr id="33" name="Oval 32"/>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1" name="Group 10"/>
            <p:cNvGrpSpPr/>
            <p:nvPr/>
          </p:nvGrpSpPr>
          <p:grpSpPr>
            <a:xfrm>
              <a:off x="6031883" y="3091992"/>
              <a:ext cx="153026" cy="396064"/>
              <a:chOff x="6590057" y="1847957"/>
              <a:chExt cx="160256" cy="414780"/>
            </a:xfrm>
            <a:grpFill/>
          </p:grpSpPr>
          <p:sp>
            <p:nvSpPr>
              <p:cNvPr id="31" name="Oval 30"/>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2" name="Group 11"/>
            <p:cNvGrpSpPr/>
            <p:nvPr/>
          </p:nvGrpSpPr>
          <p:grpSpPr>
            <a:xfrm>
              <a:off x="6335647" y="3091992"/>
              <a:ext cx="153026" cy="396064"/>
              <a:chOff x="6590057" y="1847957"/>
              <a:chExt cx="160256" cy="414780"/>
            </a:xfrm>
            <a:grpFill/>
          </p:grpSpPr>
          <p:sp>
            <p:nvSpPr>
              <p:cNvPr id="29" name="Oval 28"/>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 name="Group 13"/>
            <p:cNvGrpSpPr/>
            <p:nvPr/>
          </p:nvGrpSpPr>
          <p:grpSpPr>
            <a:xfrm>
              <a:off x="6639412" y="3091992"/>
              <a:ext cx="153026" cy="396064"/>
              <a:chOff x="6590057" y="1847957"/>
              <a:chExt cx="160256" cy="414780"/>
            </a:xfrm>
            <a:grpFill/>
          </p:grpSpPr>
          <p:sp>
            <p:nvSpPr>
              <p:cNvPr id="27" name="Oval 26"/>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p:cNvGrpSpPr/>
            <p:nvPr/>
          </p:nvGrpSpPr>
          <p:grpSpPr>
            <a:xfrm>
              <a:off x="6943175" y="3091992"/>
              <a:ext cx="153026" cy="396064"/>
              <a:chOff x="6590057" y="1847957"/>
              <a:chExt cx="160256" cy="414780"/>
            </a:xfrm>
            <a:grpFill/>
          </p:grpSpPr>
          <p:sp>
            <p:nvSpPr>
              <p:cNvPr id="25" name="Oval 24"/>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p:cNvGrpSpPr/>
            <p:nvPr/>
          </p:nvGrpSpPr>
          <p:grpSpPr>
            <a:xfrm>
              <a:off x="7214566" y="3091992"/>
              <a:ext cx="153026" cy="396064"/>
              <a:chOff x="6353666" y="1847957"/>
              <a:chExt cx="160256" cy="414780"/>
            </a:xfrm>
            <a:grpFill/>
          </p:grpSpPr>
          <p:sp>
            <p:nvSpPr>
              <p:cNvPr id="23" name="Oval 22"/>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p:cNvGrpSpPr/>
            <p:nvPr/>
          </p:nvGrpSpPr>
          <p:grpSpPr>
            <a:xfrm>
              <a:off x="7518330" y="3091992"/>
              <a:ext cx="153026" cy="396064"/>
              <a:chOff x="6590057" y="1847957"/>
              <a:chExt cx="160256" cy="414780"/>
            </a:xfrm>
            <a:grpFill/>
          </p:grpSpPr>
          <p:sp>
            <p:nvSpPr>
              <p:cNvPr id="21" name="Oval 20"/>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p:cNvGrpSpPr/>
            <p:nvPr/>
          </p:nvGrpSpPr>
          <p:grpSpPr>
            <a:xfrm>
              <a:off x="7822095" y="3091992"/>
              <a:ext cx="153026" cy="396064"/>
              <a:chOff x="6590057" y="1847957"/>
              <a:chExt cx="160256" cy="414780"/>
            </a:xfrm>
            <a:grpFill/>
          </p:grpSpPr>
          <p:sp>
            <p:nvSpPr>
              <p:cNvPr id="19" name="Oval 18"/>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Oval 19"/>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37" name="Text Placeholder 5"/>
          <p:cNvSpPr>
            <a:spLocks noGrp="1"/>
          </p:cNvSpPr>
          <p:nvPr>
            <p:ph type="body" sz="quarter" idx="15" hasCustomPrompt="1"/>
          </p:nvPr>
        </p:nvSpPr>
        <p:spPr>
          <a:xfrm>
            <a:off x="628650" y="1860718"/>
            <a:ext cx="7900576" cy="466883"/>
          </a:xfrm>
          <a:prstGeom prst="rect">
            <a:avLst/>
          </a:prstGeom>
        </p:spPr>
        <p:txBody>
          <a:bodyPr anchor="ctr"/>
          <a:lstStyle>
            <a:lvl1pPr marL="0" indent="0" algn="l">
              <a:buNone/>
              <a:defRPr sz="2500" b="0" baseline="0">
                <a:solidFill>
                  <a:schemeClr val="tx1">
                    <a:lumMod val="75000"/>
                    <a:lumOff val="25000"/>
                  </a:schemeClr>
                </a:solidFill>
                <a:latin typeface="Montserrat"/>
                <a:ea typeface="Verdana" panose="020B0604030504040204" pitchFamily="34" charset="0"/>
                <a:cs typeface="Verdana" panose="020B0604030504040204" pitchFamily="34" charset="0"/>
              </a:defRPr>
            </a:lvl1pPr>
            <a:lvl2pPr marL="457178" indent="0">
              <a:buNone/>
              <a:defRPr>
                <a:latin typeface="Montserrat" charset="0"/>
                <a:ea typeface="Montserrat" charset="0"/>
                <a:cs typeface="Montserrat" charset="0"/>
              </a:defRPr>
            </a:lvl2pPr>
            <a:lvl3pPr marL="914354" indent="0">
              <a:buNone/>
              <a:defRPr>
                <a:latin typeface="Montserrat" charset="0"/>
                <a:ea typeface="Montserrat" charset="0"/>
                <a:cs typeface="Montserrat" charset="0"/>
              </a:defRPr>
            </a:lvl3pPr>
            <a:lvl4pPr marL="1371532" indent="0">
              <a:buNone/>
              <a:defRPr>
                <a:latin typeface="Montserrat" charset="0"/>
                <a:ea typeface="Montserrat" charset="0"/>
                <a:cs typeface="Montserrat" charset="0"/>
              </a:defRPr>
            </a:lvl4pPr>
            <a:lvl5pPr marL="1828709" indent="0">
              <a:buNone/>
              <a:defRPr>
                <a:latin typeface="Montserrat" charset="0"/>
                <a:ea typeface="Montserrat" charset="0"/>
                <a:cs typeface="Montserrat" charset="0"/>
              </a:defRPr>
            </a:lvl5pPr>
          </a:lstStyle>
          <a:p>
            <a:pPr lvl="0"/>
            <a:r>
              <a:rPr lang="en-US" dirty="0"/>
              <a:t>Subtitle</a:t>
            </a:r>
          </a:p>
        </p:txBody>
      </p:sp>
      <p:sp>
        <p:nvSpPr>
          <p:cNvPr id="40" name="Text Placeholder 2"/>
          <p:cNvSpPr>
            <a:spLocks noGrp="1"/>
          </p:cNvSpPr>
          <p:nvPr>
            <p:ph type="body" sz="quarter" idx="17" hasCustomPrompt="1"/>
          </p:nvPr>
        </p:nvSpPr>
        <p:spPr>
          <a:xfrm>
            <a:off x="628651" y="2368069"/>
            <a:ext cx="3874524" cy="3539100"/>
          </a:xfrm>
          <a:prstGeom prst="rect">
            <a:avLst/>
          </a:prstGeom>
        </p:spPr>
        <p:txBody>
          <a:bodyPr anchor="t"/>
          <a:lstStyle>
            <a:lvl1pPr marL="0" indent="0">
              <a:buNone/>
              <a:defRPr sz="1800" b="0" i="0">
                <a:solidFill>
                  <a:schemeClr val="tx1">
                    <a:lumMod val="75000"/>
                    <a:lumOff val="25000"/>
                  </a:schemeClr>
                </a:solidFill>
                <a:latin typeface="Montserrat"/>
                <a:ea typeface="Verdana" panose="020B0604030504040204" pitchFamily="34" charset="0"/>
                <a:cs typeface="Verdana" panose="020B060403050404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Lorem ipsum dolor sit </a:t>
            </a:r>
            <a:r>
              <a:rPr lang="en-US" dirty="0" err="1"/>
              <a:t>eiusmod</a:t>
            </a:r>
            <a:r>
              <a:rPr lang="en-US" dirty="0"/>
              <a:t> </a:t>
            </a:r>
            <a:r>
              <a:rPr lang="en-US" dirty="0" err="1"/>
              <a:t>tempor</a:t>
            </a:r>
            <a:r>
              <a:rPr lang="en-US" dirty="0"/>
              <a:t> </a:t>
            </a:r>
            <a:r>
              <a:rPr lang="en-US" dirty="0" err="1"/>
              <a:t>incididun</a:t>
            </a:r>
            <a:r>
              <a:rPr lang="en-US" dirty="0"/>
              <a:t> </a:t>
            </a:r>
            <a:r>
              <a:rPr lang="en-US" dirty="0" err="1"/>
              <a:t>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endParaRPr lang="en-US" dirty="0"/>
          </a:p>
        </p:txBody>
      </p:sp>
      <p:sp>
        <p:nvSpPr>
          <p:cNvPr id="39" name="Text Placeholder 2"/>
          <p:cNvSpPr>
            <a:spLocks noGrp="1"/>
          </p:cNvSpPr>
          <p:nvPr>
            <p:ph type="body" sz="quarter" idx="18" hasCustomPrompt="1"/>
          </p:nvPr>
        </p:nvSpPr>
        <p:spPr>
          <a:xfrm>
            <a:off x="4640827" y="2368069"/>
            <a:ext cx="3874522" cy="3539100"/>
          </a:xfrm>
          <a:prstGeom prst="rect">
            <a:avLst/>
          </a:prstGeom>
        </p:spPr>
        <p:txBody>
          <a:bodyPr anchor="t"/>
          <a:lstStyle>
            <a:lvl1pPr marL="0" indent="0">
              <a:buNone/>
              <a:defRPr sz="1800" b="0" i="0">
                <a:solidFill>
                  <a:schemeClr val="tx1">
                    <a:lumMod val="75000"/>
                    <a:lumOff val="25000"/>
                  </a:schemeClr>
                </a:solidFill>
                <a:latin typeface="Montserrat"/>
                <a:ea typeface="Verdana" panose="020B0604030504040204" pitchFamily="34" charset="0"/>
                <a:cs typeface="Verdana" panose="020B060403050404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err="1"/>
              <a:t>Lorem</a:t>
            </a:r>
            <a:r>
              <a:rPr lang="en-US"/>
              <a:t> </a:t>
            </a:r>
            <a:r>
              <a:rPr lang="en-US" err="1"/>
              <a:t>ipsum</a:t>
            </a:r>
            <a:r>
              <a:rPr lang="en-US"/>
              <a:t> dolor sit </a:t>
            </a:r>
            <a:r>
              <a:rPr lang="en-US" err="1"/>
              <a:t>eiusmod</a:t>
            </a:r>
            <a:r>
              <a:rPr lang="en-US"/>
              <a:t> </a:t>
            </a:r>
            <a:r>
              <a:rPr lang="en-US" err="1"/>
              <a:t>tempor</a:t>
            </a:r>
            <a:r>
              <a:rPr lang="en-US"/>
              <a:t> </a:t>
            </a:r>
            <a:r>
              <a:rPr lang="en-US" err="1"/>
              <a:t>incididun</a:t>
            </a:r>
            <a:r>
              <a:rPr lang="en-US"/>
              <a:t> </a:t>
            </a:r>
            <a:r>
              <a:rPr lang="en-US" err="1"/>
              <a:t>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p:txBody>
      </p:sp>
      <p:pic>
        <p:nvPicPr>
          <p:cNvPr id="41" name="Picture 40">
            <a:extLst>
              <a:ext uri="{FF2B5EF4-FFF2-40B4-BE49-F238E27FC236}">
                <a16:creationId xmlns:a16="http://schemas.microsoft.com/office/drawing/2014/main" id="{3B17E4C2-3828-4BE3-8C3C-F7F10033A945}"/>
              </a:ext>
            </a:extLst>
          </p:cNvPr>
          <p:cNvPicPr>
            <a:picLocks noChangeAspect="1"/>
          </p:cNvPicPr>
          <p:nvPr userDrawn="1"/>
        </p:nvPicPr>
        <p:blipFill>
          <a:blip r:embed="rId3"/>
          <a:stretch>
            <a:fillRect/>
          </a:stretch>
        </p:blipFill>
        <p:spPr>
          <a:xfrm>
            <a:off x="629841" y="5940426"/>
            <a:ext cx="2124075" cy="781050"/>
          </a:xfrm>
          <a:prstGeom prst="rect">
            <a:avLst/>
          </a:prstGeom>
        </p:spPr>
      </p:pic>
      <p:sp>
        <p:nvSpPr>
          <p:cNvPr id="44" name="Footer Placeholder 5">
            <a:extLst>
              <a:ext uri="{FF2B5EF4-FFF2-40B4-BE49-F238E27FC236}">
                <a16:creationId xmlns:a16="http://schemas.microsoft.com/office/drawing/2014/main" id="{2D11CCDD-85CC-4CF5-85CD-9285331AD2D3}"/>
              </a:ext>
            </a:extLst>
          </p:cNvPr>
          <p:cNvSpPr>
            <a:spLocks noGrp="1"/>
          </p:cNvSpPr>
          <p:nvPr>
            <p:ph type="ftr" sz="quarter" idx="11"/>
          </p:nvPr>
        </p:nvSpPr>
        <p:spPr>
          <a:xfrm>
            <a:off x="3028950" y="6356351"/>
            <a:ext cx="3086100" cy="365125"/>
          </a:xfrm>
        </p:spPr>
        <p:txBody>
          <a:bodyPr/>
          <a:lstStyle/>
          <a:p>
            <a:r>
              <a:rPr lang="en-US" dirty="0"/>
              <a:t>© 2019 Society for Maternal-Fetal Medicine</a:t>
            </a:r>
          </a:p>
        </p:txBody>
      </p:sp>
      <p:sp>
        <p:nvSpPr>
          <p:cNvPr id="45" name="Slide Number Placeholder 6">
            <a:extLst>
              <a:ext uri="{FF2B5EF4-FFF2-40B4-BE49-F238E27FC236}">
                <a16:creationId xmlns:a16="http://schemas.microsoft.com/office/drawing/2014/main" id="{939FA6CF-821F-4E70-B1BE-5F32700E3189}"/>
              </a:ext>
            </a:extLst>
          </p:cNvPr>
          <p:cNvSpPr>
            <a:spLocks noGrp="1"/>
          </p:cNvSpPr>
          <p:nvPr>
            <p:ph type="sldNum" sz="quarter" idx="12"/>
          </p:nvPr>
        </p:nvSpPr>
        <p:spPr>
          <a:xfrm>
            <a:off x="6457950" y="6356351"/>
            <a:ext cx="2057400" cy="365125"/>
          </a:xfrm>
        </p:spPr>
        <p:txBody>
          <a:bodyPr/>
          <a:lstStyle/>
          <a:p>
            <a:fld id="{22481228-D6C4-40F8-9798-399656C3711A}" type="slidenum">
              <a:rPr lang="en-US" smtClean="0"/>
              <a:t>‹#›</a:t>
            </a:fld>
            <a:endParaRPr lang="en-US"/>
          </a:p>
        </p:txBody>
      </p:sp>
      <p:sp>
        <p:nvSpPr>
          <p:cNvPr id="46" name="Rectangle 45">
            <a:extLst>
              <a:ext uri="{FF2B5EF4-FFF2-40B4-BE49-F238E27FC236}">
                <a16:creationId xmlns:a16="http://schemas.microsoft.com/office/drawing/2014/main" id="{D386A509-7DF3-4E5C-B49E-86CCBD8398D3}"/>
              </a:ext>
            </a:extLst>
          </p:cNvPr>
          <p:cNvSpPr/>
          <p:nvPr userDrawn="1"/>
        </p:nvSpPr>
        <p:spPr>
          <a:xfrm>
            <a:off x="0" y="365126"/>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5AAE612-BBB4-4CC1-B6B3-AC032F452DF0}"/>
              </a:ext>
            </a:extLst>
          </p:cNvPr>
          <p:cNvSpPr/>
          <p:nvPr userDrawn="1"/>
        </p:nvSpPr>
        <p:spPr>
          <a:xfrm>
            <a:off x="147918" y="365125"/>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itle 1">
            <a:extLst>
              <a:ext uri="{FF2B5EF4-FFF2-40B4-BE49-F238E27FC236}">
                <a16:creationId xmlns:a16="http://schemas.microsoft.com/office/drawing/2014/main" id="{D792D633-2142-46C8-8065-51DA054182CD}"/>
              </a:ext>
            </a:extLst>
          </p:cNvPr>
          <p:cNvSpPr>
            <a:spLocks noGrp="1"/>
          </p:cNvSpPr>
          <p:nvPr>
            <p:ph type="title"/>
          </p:nvPr>
        </p:nvSpPr>
        <p:spPr>
          <a:xfrm>
            <a:off x="628650" y="365126"/>
            <a:ext cx="7886700" cy="1325563"/>
          </a:xfrm>
        </p:spPr>
        <p:txBody>
          <a:bodyPr/>
          <a:lstStyle>
            <a:lvl1pPr>
              <a:defRPr>
                <a:solidFill>
                  <a:schemeClr val="tx1">
                    <a:lumMod val="85000"/>
                    <a:lumOff val="15000"/>
                  </a:schemeClr>
                </a:solidFill>
              </a:defRPr>
            </a:lvl1pPr>
          </a:lstStyle>
          <a:p>
            <a:r>
              <a:rPr lang="en-US" dirty="0"/>
              <a:t>Click to edit Master title style</a:t>
            </a:r>
          </a:p>
        </p:txBody>
      </p:sp>
      <p:pic>
        <p:nvPicPr>
          <p:cNvPr id="50" name="Picture 49">
            <a:extLst>
              <a:ext uri="{FF2B5EF4-FFF2-40B4-BE49-F238E27FC236}">
                <a16:creationId xmlns:a16="http://schemas.microsoft.com/office/drawing/2014/main" id="{92C6DA7F-5E5F-4FEE-BFD0-8B4055F1E4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Tree>
    <p:custDataLst>
      <p:tags r:id="rId1"/>
    </p:custDataLst>
    <p:extLst>
      <p:ext uri="{BB962C8B-B14F-4D97-AF65-F5344CB8AC3E}">
        <p14:creationId xmlns:p14="http://schemas.microsoft.com/office/powerpoint/2010/main" val="263845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3851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5889812"/>
          </a:xfrm>
          <a:prstGeom prst="rect">
            <a:avLst/>
          </a:prstGeom>
          <a:gradFill flip="none" rotWithShape="1">
            <a:gsLst>
              <a:gs pos="0">
                <a:srgbClr val="55B7B3">
                  <a:shade val="30000"/>
                  <a:satMod val="115000"/>
                </a:srgbClr>
              </a:gs>
              <a:gs pos="50000">
                <a:srgbClr val="55B7B3">
                  <a:shade val="67500"/>
                  <a:satMod val="115000"/>
                </a:srgbClr>
              </a:gs>
              <a:gs pos="100000">
                <a:srgbClr val="55B7B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2994991" y="6003232"/>
            <a:ext cx="5463209" cy="730597"/>
          </a:xfrm>
        </p:spPr>
        <p:txBody>
          <a:bodyPr/>
          <a:lstStyle/>
          <a:p>
            <a:r>
              <a:rPr lang="en-US" dirty="0"/>
              <a:t>© 2019 Society for Maternal-Fetal Medicine</a:t>
            </a:r>
          </a:p>
        </p:txBody>
      </p:sp>
      <p:pic>
        <p:nvPicPr>
          <p:cNvPr id="8" name="Picture 7">
            <a:extLst>
              <a:ext uri="{FF2B5EF4-FFF2-40B4-BE49-F238E27FC236}">
                <a16:creationId xmlns:a16="http://schemas.microsoft.com/office/drawing/2014/main" id="{C05CEB44-D461-4EAD-84D6-C943912B2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Tree>
    <p:custDataLst>
      <p:tags r:id="rId1"/>
    </p:custDataLst>
    <p:extLst>
      <p:ext uri="{BB962C8B-B14F-4D97-AF65-F5344CB8AC3E}">
        <p14:creationId xmlns:p14="http://schemas.microsoft.com/office/powerpoint/2010/main" val="392860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p>
        </p:txBody>
      </p:sp>
      <p:sp>
        <p:nvSpPr>
          <p:cNvPr id="3" name="Content Placeholder 2"/>
          <p:cNvSpPr>
            <a:spLocks noGrp="1"/>
          </p:cNvSpPr>
          <p:nvPr>
            <p:ph idx="1"/>
          </p:nvPr>
        </p:nvSpPr>
        <p:spPr>
          <a:xfrm>
            <a:off x="628650" y="1959429"/>
            <a:ext cx="7886700" cy="3876594"/>
          </a:xfrm>
        </p:spPr>
        <p:txBody>
          <a:bodyPr/>
          <a:lstStyle>
            <a:lvl1pPr>
              <a:defRPr>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2481228-D6C4-40F8-9798-399656C3711A}" type="slidenum">
              <a:rPr lang="en-US" smtClean="0"/>
              <a:t>‹#›</a:t>
            </a:fld>
            <a:endParaRPr lang="en-US"/>
          </a:p>
        </p:txBody>
      </p:sp>
      <p:sp>
        <p:nvSpPr>
          <p:cNvPr id="9" name="Rectangle 8"/>
          <p:cNvSpPr/>
          <p:nvPr/>
        </p:nvSpPr>
        <p:spPr>
          <a:xfrm>
            <a:off x="0" y="365126"/>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47918" y="365125"/>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BC1D41-0092-4C26-A3F9-BBCD368775EB}"/>
              </a:ext>
            </a:extLst>
          </p:cNvPr>
          <p:cNvGrpSpPr/>
          <p:nvPr userDrawn="1"/>
        </p:nvGrpSpPr>
        <p:grpSpPr>
          <a:xfrm>
            <a:off x="746634" y="1690688"/>
            <a:ext cx="637081" cy="131895"/>
            <a:chOff x="5424354" y="3091992"/>
            <a:chExt cx="2550767" cy="396064"/>
          </a:xfrm>
          <a:solidFill>
            <a:srgbClr val="37A1A7"/>
          </a:solidFill>
        </p:grpSpPr>
        <p:grpSp>
          <p:nvGrpSpPr>
            <p:cNvPr id="12" name="Group 11">
              <a:extLst>
                <a:ext uri="{FF2B5EF4-FFF2-40B4-BE49-F238E27FC236}">
                  <a16:creationId xmlns:a16="http://schemas.microsoft.com/office/drawing/2014/main" id="{864B1A10-34AB-43FC-AF1E-DD7DDBAA0313}"/>
                </a:ext>
              </a:extLst>
            </p:cNvPr>
            <p:cNvGrpSpPr/>
            <p:nvPr/>
          </p:nvGrpSpPr>
          <p:grpSpPr>
            <a:xfrm>
              <a:off x="5424354" y="3091992"/>
              <a:ext cx="153026" cy="396064"/>
              <a:chOff x="6353666" y="1847957"/>
              <a:chExt cx="160256" cy="414780"/>
            </a:xfrm>
            <a:grpFill/>
          </p:grpSpPr>
          <p:sp>
            <p:nvSpPr>
              <p:cNvPr id="37" name="Oval 36">
                <a:extLst>
                  <a:ext uri="{FF2B5EF4-FFF2-40B4-BE49-F238E27FC236}">
                    <a16:creationId xmlns:a16="http://schemas.microsoft.com/office/drawing/2014/main" id="{4FFB5D0D-F9DC-4544-8F03-0D39DA17C1AE}"/>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3A5BFFEF-6C8E-4C15-A3A4-C7501CBE254D}"/>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id="{F57945EB-CB2D-4D9E-AAC2-8CD41C819F31}"/>
                </a:ext>
              </a:extLst>
            </p:cNvPr>
            <p:cNvGrpSpPr/>
            <p:nvPr/>
          </p:nvGrpSpPr>
          <p:grpSpPr>
            <a:xfrm>
              <a:off x="5728118" y="3091992"/>
              <a:ext cx="153026" cy="396064"/>
              <a:chOff x="6590057" y="1847957"/>
              <a:chExt cx="160256" cy="414780"/>
            </a:xfrm>
            <a:grpFill/>
          </p:grpSpPr>
          <p:sp>
            <p:nvSpPr>
              <p:cNvPr id="35" name="Oval 34">
                <a:extLst>
                  <a:ext uri="{FF2B5EF4-FFF2-40B4-BE49-F238E27FC236}">
                    <a16:creationId xmlns:a16="http://schemas.microsoft.com/office/drawing/2014/main" id="{4D6FF603-E0E6-41E4-BC7A-6300EDBBBB71}"/>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BB7183B3-A3DB-4105-8461-01566C3F5D71}"/>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 name="Group 13">
              <a:extLst>
                <a:ext uri="{FF2B5EF4-FFF2-40B4-BE49-F238E27FC236}">
                  <a16:creationId xmlns:a16="http://schemas.microsoft.com/office/drawing/2014/main" id="{08D622C8-97C2-445B-ADAE-0318508C0C3D}"/>
                </a:ext>
              </a:extLst>
            </p:cNvPr>
            <p:cNvGrpSpPr/>
            <p:nvPr/>
          </p:nvGrpSpPr>
          <p:grpSpPr>
            <a:xfrm>
              <a:off x="6031883" y="3091992"/>
              <a:ext cx="153026" cy="396064"/>
              <a:chOff x="6590057" y="1847957"/>
              <a:chExt cx="160256" cy="414780"/>
            </a:xfrm>
            <a:grpFill/>
          </p:grpSpPr>
          <p:sp>
            <p:nvSpPr>
              <p:cNvPr id="33" name="Oval 32">
                <a:extLst>
                  <a:ext uri="{FF2B5EF4-FFF2-40B4-BE49-F238E27FC236}">
                    <a16:creationId xmlns:a16="http://schemas.microsoft.com/office/drawing/2014/main" id="{63367832-9AB2-4CF1-B03A-1395614104E4}"/>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FD7FE9B4-B486-4001-B985-DF646F808762}"/>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70092374-F3E2-4633-A0F8-CF044DAD4F3B}"/>
                </a:ext>
              </a:extLst>
            </p:cNvPr>
            <p:cNvGrpSpPr/>
            <p:nvPr/>
          </p:nvGrpSpPr>
          <p:grpSpPr>
            <a:xfrm>
              <a:off x="6335647" y="3091992"/>
              <a:ext cx="153026" cy="396064"/>
              <a:chOff x="6590057" y="1847957"/>
              <a:chExt cx="160256" cy="414780"/>
            </a:xfrm>
            <a:grpFill/>
          </p:grpSpPr>
          <p:sp>
            <p:nvSpPr>
              <p:cNvPr id="31" name="Oval 30">
                <a:extLst>
                  <a:ext uri="{FF2B5EF4-FFF2-40B4-BE49-F238E27FC236}">
                    <a16:creationId xmlns:a16="http://schemas.microsoft.com/office/drawing/2014/main" id="{3540142C-9C22-41AB-A69E-08C15F02F50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2103DE61-DCB5-4908-A7C8-E12038239630}"/>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4B425365-8C98-40F5-860A-9AF5098B91A3}"/>
                </a:ext>
              </a:extLst>
            </p:cNvPr>
            <p:cNvGrpSpPr/>
            <p:nvPr/>
          </p:nvGrpSpPr>
          <p:grpSpPr>
            <a:xfrm>
              <a:off x="6639412" y="3091992"/>
              <a:ext cx="153026" cy="396064"/>
              <a:chOff x="6590057" y="1847957"/>
              <a:chExt cx="160256" cy="414780"/>
            </a:xfrm>
            <a:grpFill/>
          </p:grpSpPr>
          <p:sp>
            <p:nvSpPr>
              <p:cNvPr id="29" name="Oval 28">
                <a:extLst>
                  <a:ext uri="{FF2B5EF4-FFF2-40B4-BE49-F238E27FC236}">
                    <a16:creationId xmlns:a16="http://schemas.microsoft.com/office/drawing/2014/main" id="{5A5C5EB4-1ED0-45D0-A902-9BD0C613C5A6}"/>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D0578AC6-2E8F-43BB-B799-EC02564FA06F}"/>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CF4B8D89-18D5-443E-9C5B-5FB49781A39A}"/>
                </a:ext>
              </a:extLst>
            </p:cNvPr>
            <p:cNvGrpSpPr/>
            <p:nvPr/>
          </p:nvGrpSpPr>
          <p:grpSpPr>
            <a:xfrm>
              <a:off x="6943175" y="3091992"/>
              <a:ext cx="153026" cy="396064"/>
              <a:chOff x="6590057" y="1847957"/>
              <a:chExt cx="160256" cy="414780"/>
            </a:xfrm>
            <a:grpFill/>
          </p:grpSpPr>
          <p:sp>
            <p:nvSpPr>
              <p:cNvPr id="27" name="Oval 26">
                <a:extLst>
                  <a:ext uri="{FF2B5EF4-FFF2-40B4-BE49-F238E27FC236}">
                    <a16:creationId xmlns:a16="http://schemas.microsoft.com/office/drawing/2014/main" id="{3DE15C0B-D145-4326-95AB-DE2BB697D0A2}"/>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13194F5E-2200-49CB-9D59-6B68690DFFA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944F4C06-73A9-4F26-B1C1-89A41F1A7FE6}"/>
                </a:ext>
              </a:extLst>
            </p:cNvPr>
            <p:cNvGrpSpPr/>
            <p:nvPr/>
          </p:nvGrpSpPr>
          <p:grpSpPr>
            <a:xfrm>
              <a:off x="7214566" y="3091992"/>
              <a:ext cx="153026" cy="396064"/>
              <a:chOff x="6353666" y="1847957"/>
              <a:chExt cx="160256" cy="414780"/>
            </a:xfrm>
            <a:grpFill/>
          </p:grpSpPr>
          <p:sp>
            <p:nvSpPr>
              <p:cNvPr id="25" name="Oval 24">
                <a:extLst>
                  <a:ext uri="{FF2B5EF4-FFF2-40B4-BE49-F238E27FC236}">
                    <a16:creationId xmlns:a16="http://schemas.microsoft.com/office/drawing/2014/main" id="{30819D16-A764-430A-AD41-0672A6085ACB}"/>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8971DE8C-B1AC-45CE-B517-F3F651E58A60}"/>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3BB0BADA-DD48-451B-B1B5-003017AF23D3}"/>
                </a:ext>
              </a:extLst>
            </p:cNvPr>
            <p:cNvGrpSpPr/>
            <p:nvPr/>
          </p:nvGrpSpPr>
          <p:grpSpPr>
            <a:xfrm>
              <a:off x="7518330" y="3091992"/>
              <a:ext cx="153026" cy="396064"/>
              <a:chOff x="6590057" y="1847957"/>
              <a:chExt cx="160256" cy="414780"/>
            </a:xfrm>
            <a:grpFill/>
          </p:grpSpPr>
          <p:sp>
            <p:nvSpPr>
              <p:cNvPr id="23" name="Oval 22">
                <a:extLst>
                  <a:ext uri="{FF2B5EF4-FFF2-40B4-BE49-F238E27FC236}">
                    <a16:creationId xmlns:a16="http://schemas.microsoft.com/office/drawing/2014/main" id="{C9E480C0-26CF-421F-94FA-78F8A3314F3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2469D1B2-9A17-4CE8-94A9-CCB61525183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515B0CD6-82CB-4DCA-BCAA-245CC09F8051}"/>
                </a:ext>
              </a:extLst>
            </p:cNvPr>
            <p:cNvGrpSpPr/>
            <p:nvPr/>
          </p:nvGrpSpPr>
          <p:grpSpPr>
            <a:xfrm>
              <a:off x="7822095" y="3091992"/>
              <a:ext cx="153026" cy="396064"/>
              <a:chOff x="6590057" y="1847957"/>
              <a:chExt cx="160256" cy="414780"/>
            </a:xfrm>
            <a:grpFill/>
          </p:grpSpPr>
          <p:sp>
            <p:nvSpPr>
              <p:cNvPr id="21" name="Oval 20">
                <a:extLst>
                  <a:ext uri="{FF2B5EF4-FFF2-40B4-BE49-F238E27FC236}">
                    <a16:creationId xmlns:a16="http://schemas.microsoft.com/office/drawing/2014/main" id="{B4AA52A3-EDC2-47B3-96BA-B6DEFEAE867F}"/>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F99A468F-0D8F-477F-924E-54E564638A93}"/>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39" name="Picture 38">
            <a:extLst>
              <a:ext uri="{FF2B5EF4-FFF2-40B4-BE49-F238E27FC236}">
                <a16:creationId xmlns:a16="http://schemas.microsoft.com/office/drawing/2014/main" id="{C73EB1DF-395B-4550-8907-63B9A32C68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
        <p:nvSpPr>
          <p:cNvPr id="40" name="Footer Placeholder 4">
            <a:extLst>
              <a:ext uri="{FF2B5EF4-FFF2-40B4-BE49-F238E27FC236}">
                <a16:creationId xmlns:a16="http://schemas.microsoft.com/office/drawing/2014/main" id="{2F94AE79-3F38-4B23-8BCB-A0F18D8DAC16}"/>
              </a:ext>
            </a:extLst>
          </p:cNvPr>
          <p:cNvSpPr>
            <a:spLocks noGrp="1"/>
          </p:cNvSpPr>
          <p:nvPr>
            <p:ph type="ftr" sz="quarter" idx="11"/>
          </p:nvPr>
        </p:nvSpPr>
        <p:spPr>
          <a:xfrm>
            <a:off x="3028950" y="6356351"/>
            <a:ext cx="3086100" cy="365125"/>
          </a:xfrm>
        </p:spPr>
        <p:txBody>
          <a:bodyPr/>
          <a:lstStyle/>
          <a:p>
            <a:r>
              <a:rPr lang="en-US" dirty="0"/>
              <a:t>© 2019 Society for Maternal-Fetal Medicine</a:t>
            </a:r>
          </a:p>
        </p:txBody>
      </p:sp>
    </p:spTree>
    <p:custDataLst>
      <p:tags r:id="rId1"/>
    </p:custDataLst>
    <p:extLst>
      <p:ext uri="{BB962C8B-B14F-4D97-AF65-F5344CB8AC3E}">
        <p14:creationId xmlns:p14="http://schemas.microsoft.com/office/powerpoint/2010/main" val="253141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336114"/>
            <a:ext cx="7886700" cy="2852737"/>
          </a:xfrm>
        </p:spPr>
        <p:txBody>
          <a:bodyPr anchor="b"/>
          <a:lstStyle>
            <a:lvl1pPr>
              <a:defRPr sz="600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628650" y="4215839"/>
            <a:ext cx="78867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r>
              <a:rPr lang="en-US" dirty="0"/>
              <a:t>© 20198 Society for Maternal-Fetal Medicine</a:t>
            </a:r>
          </a:p>
        </p:txBody>
      </p:sp>
      <p:sp>
        <p:nvSpPr>
          <p:cNvPr id="6" name="Slide Number Placeholder 5"/>
          <p:cNvSpPr>
            <a:spLocks noGrp="1"/>
          </p:cNvSpPr>
          <p:nvPr>
            <p:ph type="sldNum" sz="quarter" idx="12"/>
          </p:nvPr>
        </p:nvSpPr>
        <p:spPr/>
        <p:txBody>
          <a:bodyPr/>
          <a:lstStyle/>
          <a:p>
            <a:fld id="{22481228-D6C4-40F8-9798-399656C3711A}" type="slidenum">
              <a:rPr lang="en-US" smtClean="0"/>
              <a:t>‹#›</a:t>
            </a:fld>
            <a:endParaRPr lang="en-US"/>
          </a:p>
        </p:txBody>
      </p:sp>
      <p:pic>
        <p:nvPicPr>
          <p:cNvPr id="4" name="Picture 3">
            <a:extLst>
              <a:ext uri="{FF2B5EF4-FFF2-40B4-BE49-F238E27FC236}">
                <a16:creationId xmlns:a16="http://schemas.microsoft.com/office/drawing/2014/main" id="{7FDA080B-26CB-4147-A264-6FE35E5948CD}"/>
              </a:ext>
            </a:extLst>
          </p:cNvPr>
          <p:cNvPicPr>
            <a:picLocks noChangeAspect="1"/>
          </p:cNvPicPr>
          <p:nvPr userDrawn="1"/>
        </p:nvPicPr>
        <p:blipFill>
          <a:blip r:embed="rId3"/>
          <a:stretch>
            <a:fillRect/>
          </a:stretch>
        </p:blipFill>
        <p:spPr>
          <a:xfrm>
            <a:off x="-19666" y="2503131"/>
            <a:ext cx="157318" cy="1685720"/>
          </a:xfrm>
          <a:prstGeom prst="rect">
            <a:avLst/>
          </a:prstGeom>
        </p:spPr>
      </p:pic>
      <p:pic>
        <p:nvPicPr>
          <p:cNvPr id="8" name="Picture 7">
            <a:extLst>
              <a:ext uri="{FF2B5EF4-FFF2-40B4-BE49-F238E27FC236}">
                <a16:creationId xmlns:a16="http://schemas.microsoft.com/office/drawing/2014/main" id="{5036AA39-CFDA-4865-AA49-93E9E2349F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Tree>
    <p:custDataLst>
      <p:tags r:id="rId1"/>
    </p:custDataLst>
    <p:extLst>
      <p:ext uri="{BB962C8B-B14F-4D97-AF65-F5344CB8AC3E}">
        <p14:creationId xmlns:p14="http://schemas.microsoft.com/office/powerpoint/2010/main" val="352789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p>
        </p:txBody>
      </p:sp>
      <p:sp>
        <p:nvSpPr>
          <p:cNvPr id="3" name="Content Placeholder 2"/>
          <p:cNvSpPr>
            <a:spLocks noGrp="1"/>
          </p:cNvSpPr>
          <p:nvPr>
            <p:ph sz="half" idx="1"/>
          </p:nvPr>
        </p:nvSpPr>
        <p:spPr>
          <a:xfrm>
            <a:off x="628650" y="1953879"/>
            <a:ext cx="3886200" cy="3855249"/>
          </a:xfrm>
        </p:spPr>
        <p:txBody>
          <a:bodyPr/>
          <a:lstStyle>
            <a:lvl1pPr>
              <a:defRPr>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953879"/>
            <a:ext cx="3886200" cy="3855250"/>
          </a:xfrm>
        </p:spPr>
        <p:txBody>
          <a:bodyPr/>
          <a:lstStyle>
            <a:lvl1pPr>
              <a:defRPr>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 2019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sp>
        <p:nvSpPr>
          <p:cNvPr id="9" name="Rectangle 8">
            <a:extLst>
              <a:ext uri="{FF2B5EF4-FFF2-40B4-BE49-F238E27FC236}">
                <a16:creationId xmlns:a16="http://schemas.microsoft.com/office/drawing/2014/main" id="{798E1B4B-D493-48EF-8748-60E8DB8E6E31}"/>
              </a:ext>
            </a:extLst>
          </p:cNvPr>
          <p:cNvSpPr/>
          <p:nvPr userDrawn="1"/>
        </p:nvSpPr>
        <p:spPr>
          <a:xfrm>
            <a:off x="0" y="365126"/>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4F325C0-9470-4D27-9EEC-E452F97FE219}"/>
              </a:ext>
            </a:extLst>
          </p:cNvPr>
          <p:cNvSpPr/>
          <p:nvPr userDrawn="1"/>
        </p:nvSpPr>
        <p:spPr>
          <a:xfrm>
            <a:off x="147918" y="365125"/>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7F9BF21-C273-4582-9FB0-7CE460FF72AB}"/>
              </a:ext>
            </a:extLst>
          </p:cNvPr>
          <p:cNvGrpSpPr/>
          <p:nvPr userDrawn="1"/>
        </p:nvGrpSpPr>
        <p:grpSpPr>
          <a:xfrm>
            <a:off x="746634" y="1690091"/>
            <a:ext cx="637081" cy="131895"/>
            <a:chOff x="5424354" y="3091992"/>
            <a:chExt cx="2550767" cy="396064"/>
          </a:xfrm>
          <a:solidFill>
            <a:srgbClr val="37A1A7"/>
          </a:solidFill>
        </p:grpSpPr>
        <p:grpSp>
          <p:nvGrpSpPr>
            <p:cNvPr id="12" name="Group 11">
              <a:extLst>
                <a:ext uri="{FF2B5EF4-FFF2-40B4-BE49-F238E27FC236}">
                  <a16:creationId xmlns:a16="http://schemas.microsoft.com/office/drawing/2014/main" id="{B1E05DF2-E3BE-4A7A-B00B-1DE9393C6B6E}"/>
                </a:ext>
              </a:extLst>
            </p:cNvPr>
            <p:cNvGrpSpPr/>
            <p:nvPr/>
          </p:nvGrpSpPr>
          <p:grpSpPr>
            <a:xfrm>
              <a:off x="5424354" y="3091992"/>
              <a:ext cx="153026" cy="396064"/>
              <a:chOff x="6353666" y="1847957"/>
              <a:chExt cx="160256" cy="414780"/>
            </a:xfrm>
            <a:grpFill/>
          </p:grpSpPr>
          <p:sp>
            <p:nvSpPr>
              <p:cNvPr id="37" name="Oval 36">
                <a:extLst>
                  <a:ext uri="{FF2B5EF4-FFF2-40B4-BE49-F238E27FC236}">
                    <a16:creationId xmlns:a16="http://schemas.microsoft.com/office/drawing/2014/main" id="{D4507A8A-4EC9-407E-902A-3BEA47F9F0F3}"/>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BB841775-CF46-48F6-BCAC-A4924F7B92B4}"/>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id="{7A3E36A3-F801-486A-B445-D27CCD1ED43A}"/>
                </a:ext>
              </a:extLst>
            </p:cNvPr>
            <p:cNvGrpSpPr/>
            <p:nvPr/>
          </p:nvGrpSpPr>
          <p:grpSpPr>
            <a:xfrm>
              <a:off x="5728118" y="3091992"/>
              <a:ext cx="153026" cy="396064"/>
              <a:chOff x="6590057" y="1847957"/>
              <a:chExt cx="160256" cy="414780"/>
            </a:xfrm>
            <a:grpFill/>
          </p:grpSpPr>
          <p:sp>
            <p:nvSpPr>
              <p:cNvPr id="35" name="Oval 34">
                <a:extLst>
                  <a:ext uri="{FF2B5EF4-FFF2-40B4-BE49-F238E27FC236}">
                    <a16:creationId xmlns:a16="http://schemas.microsoft.com/office/drawing/2014/main" id="{76E06D14-DD6F-4C5A-8F96-81DA2051343A}"/>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75BF00C9-291B-48BE-949A-60E49FA39D9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 name="Group 13">
              <a:extLst>
                <a:ext uri="{FF2B5EF4-FFF2-40B4-BE49-F238E27FC236}">
                  <a16:creationId xmlns:a16="http://schemas.microsoft.com/office/drawing/2014/main" id="{E2E8319B-315F-495C-9264-AE80930D9BF1}"/>
                </a:ext>
              </a:extLst>
            </p:cNvPr>
            <p:cNvGrpSpPr/>
            <p:nvPr/>
          </p:nvGrpSpPr>
          <p:grpSpPr>
            <a:xfrm>
              <a:off x="6031883" y="3091992"/>
              <a:ext cx="153026" cy="396064"/>
              <a:chOff x="6590057" y="1847957"/>
              <a:chExt cx="160256" cy="414780"/>
            </a:xfrm>
            <a:grpFill/>
          </p:grpSpPr>
          <p:sp>
            <p:nvSpPr>
              <p:cNvPr id="33" name="Oval 32">
                <a:extLst>
                  <a:ext uri="{FF2B5EF4-FFF2-40B4-BE49-F238E27FC236}">
                    <a16:creationId xmlns:a16="http://schemas.microsoft.com/office/drawing/2014/main" id="{E2843430-866C-4380-AA47-1B51FB70E068}"/>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97C005C8-85F6-412B-879E-5B9844BD060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9E8E6243-9980-4921-923A-1E108DF63F61}"/>
                </a:ext>
              </a:extLst>
            </p:cNvPr>
            <p:cNvGrpSpPr/>
            <p:nvPr/>
          </p:nvGrpSpPr>
          <p:grpSpPr>
            <a:xfrm>
              <a:off x="6335647" y="3091992"/>
              <a:ext cx="153026" cy="396064"/>
              <a:chOff x="6590057" y="1847957"/>
              <a:chExt cx="160256" cy="414780"/>
            </a:xfrm>
            <a:grpFill/>
          </p:grpSpPr>
          <p:sp>
            <p:nvSpPr>
              <p:cNvPr id="31" name="Oval 30">
                <a:extLst>
                  <a:ext uri="{FF2B5EF4-FFF2-40B4-BE49-F238E27FC236}">
                    <a16:creationId xmlns:a16="http://schemas.microsoft.com/office/drawing/2014/main" id="{48617A6C-BA2E-420A-96E3-4C47CA7EB775}"/>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3B71E690-5D2B-42A7-A396-02C339273CDB}"/>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D612474A-27F7-4D06-A474-438E2DF5F537}"/>
                </a:ext>
              </a:extLst>
            </p:cNvPr>
            <p:cNvGrpSpPr/>
            <p:nvPr/>
          </p:nvGrpSpPr>
          <p:grpSpPr>
            <a:xfrm>
              <a:off x="6639412" y="3091992"/>
              <a:ext cx="153026" cy="396064"/>
              <a:chOff x="6590057" y="1847957"/>
              <a:chExt cx="160256" cy="414780"/>
            </a:xfrm>
            <a:grpFill/>
          </p:grpSpPr>
          <p:sp>
            <p:nvSpPr>
              <p:cNvPr id="29" name="Oval 28">
                <a:extLst>
                  <a:ext uri="{FF2B5EF4-FFF2-40B4-BE49-F238E27FC236}">
                    <a16:creationId xmlns:a16="http://schemas.microsoft.com/office/drawing/2014/main" id="{E0031760-7231-4D5E-AE44-591CF1798EB0}"/>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BD4BCE5C-26F5-4DC0-A74A-3627FCB4397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DB072B45-BC82-46CF-87DC-6C42E4D34BE7}"/>
                </a:ext>
              </a:extLst>
            </p:cNvPr>
            <p:cNvGrpSpPr/>
            <p:nvPr/>
          </p:nvGrpSpPr>
          <p:grpSpPr>
            <a:xfrm>
              <a:off x="6943175" y="3091992"/>
              <a:ext cx="153026" cy="396064"/>
              <a:chOff x="6590057" y="1847957"/>
              <a:chExt cx="160256" cy="414780"/>
            </a:xfrm>
            <a:grpFill/>
          </p:grpSpPr>
          <p:sp>
            <p:nvSpPr>
              <p:cNvPr id="27" name="Oval 26">
                <a:extLst>
                  <a:ext uri="{FF2B5EF4-FFF2-40B4-BE49-F238E27FC236}">
                    <a16:creationId xmlns:a16="http://schemas.microsoft.com/office/drawing/2014/main" id="{16FC6F59-016F-4709-884A-315EF5B17E38}"/>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9ECE776A-C737-4DE5-8781-C604D5CFF046}"/>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C30219F6-1542-4A37-BD67-1C6B347FF496}"/>
                </a:ext>
              </a:extLst>
            </p:cNvPr>
            <p:cNvGrpSpPr/>
            <p:nvPr/>
          </p:nvGrpSpPr>
          <p:grpSpPr>
            <a:xfrm>
              <a:off x="7214566" y="3091992"/>
              <a:ext cx="153026" cy="396064"/>
              <a:chOff x="6353666" y="1847957"/>
              <a:chExt cx="160256" cy="414780"/>
            </a:xfrm>
            <a:grpFill/>
          </p:grpSpPr>
          <p:sp>
            <p:nvSpPr>
              <p:cNvPr id="25" name="Oval 24">
                <a:extLst>
                  <a:ext uri="{FF2B5EF4-FFF2-40B4-BE49-F238E27FC236}">
                    <a16:creationId xmlns:a16="http://schemas.microsoft.com/office/drawing/2014/main" id="{43BFEEC0-6642-4D7F-A4CE-5282136D6E25}"/>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4518F635-683A-4D40-A9DE-9214E580C9AB}"/>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258CF52C-4D97-4433-B5C6-112281262360}"/>
                </a:ext>
              </a:extLst>
            </p:cNvPr>
            <p:cNvGrpSpPr/>
            <p:nvPr/>
          </p:nvGrpSpPr>
          <p:grpSpPr>
            <a:xfrm>
              <a:off x="7518330" y="3091992"/>
              <a:ext cx="153026" cy="396064"/>
              <a:chOff x="6590057" y="1847957"/>
              <a:chExt cx="160256" cy="414780"/>
            </a:xfrm>
            <a:grpFill/>
          </p:grpSpPr>
          <p:sp>
            <p:nvSpPr>
              <p:cNvPr id="23" name="Oval 22">
                <a:extLst>
                  <a:ext uri="{FF2B5EF4-FFF2-40B4-BE49-F238E27FC236}">
                    <a16:creationId xmlns:a16="http://schemas.microsoft.com/office/drawing/2014/main" id="{946A6801-1F3C-4A2A-840D-196C3C0CA1B7}"/>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37CD27B3-3A8D-4FB8-AD27-AD26FE585C5B}"/>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4B6D9F6F-8216-4A00-AF7C-3BDCB10A67D1}"/>
                </a:ext>
              </a:extLst>
            </p:cNvPr>
            <p:cNvGrpSpPr/>
            <p:nvPr/>
          </p:nvGrpSpPr>
          <p:grpSpPr>
            <a:xfrm>
              <a:off x="7822095" y="3091992"/>
              <a:ext cx="153026" cy="396064"/>
              <a:chOff x="6590057" y="1847957"/>
              <a:chExt cx="160256" cy="414780"/>
            </a:xfrm>
            <a:grpFill/>
          </p:grpSpPr>
          <p:sp>
            <p:nvSpPr>
              <p:cNvPr id="21" name="Oval 20">
                <a:extLst>
                  <a:ext uri="{FF2B5EF4-FFF2-40B4-BE49-F238E27FC236}">
                    <a16:creationId xmlns:a16="http://schemas.microsoft.com/office/drawing/2014/main" id="{9251180B-AAAF-4641-8EA8-751F20533C3C}"/>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EBF4E619-F317-438D-BB7A-ED7933629B38}"/>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39" name="Picture 38">
            <a:extLst>
              <a:ext uri="{FF2B5EF4-FFF2-40B4-BE49-F238E27FC236}">
                <a16:creationId xmlns:a16="http://schemas.microsoft.com/office/drawing/2014/main" id="{1AA7390A-89A2-4F4C-8A21-8DF6FF0929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Tree>
    <p:custDataLst>
      <p:tags r:id="rId1"/>
    </p:custDataLst>
    <p:extLst>
      <p:ext uri="{BB962C8B-B14F-4D97-AF65-F5344CB8AC3E}">
        <p14:creationId xmlns:p14="http://schemas.microsoft.com/office/powerpoint/2010/main" val="141077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630658"/>
            <a:ext cx="3868340" cy="3205366"/>
          </a:xfrm>
        </p:spPr>
        <p:txBody>
          <a:bodyPr/>
          <a:lstStyle>
            <a:lvl1pPr>
              <a:defRPr>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630658"/>
            <a:ext cx="3887391" cy="3205366"/>
          </a:xfrm>
        </p:spPr>
        <p:txBody>
          <a:bodyPr/>
          <a:lstStyle>
            <a:lvl1pPr>
              <a:defRPr>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 2019 Society for Maternal-Fetal Medicine</a:t>
            </a:r>
          </a:p>
        </p:txBody>
      </p:sp>
      <p:sp>
        <p:nvSpPr>
          <p:cNvPr id="9" name="Slide Number Placeholder 8"/>
          <p:cNvSpPr>
            <a:spLocks noGrp="1"/>
          </p:cNvSpPr>
          <p:nvPr>
            <p:ph type="sldNum" sz="quarter" idx="12"/>
          </p:nvPr>
        </p:nvSpPr>
        <p:spPr/>
        <p:txBody>
          <a:bodyPr/>
          <a:lstStyle/>
          <a:p>
            <a:fld id="{22481228-D6C4-40F8-9798-399656C3711A}" type="slidenum">
              <a:rPr lang="en-US" smtClean="0"/>
              <a:t>‹#›</a:t>
            </a:fld>
            <a:endParaRPr lang="en-US"/>
          </a:p>
        </p:txBody>
      </p:sp>
      <p:sp>
        <p:nvSpPr>
          <p:cNvPr id="11" name="Rectangle 10">
            <a:extLst>
              <a:ext uri="{FF2B5EF4-FFF2-40B4-BE49-F238E27FC236}">
                <a16:creationId xmlns:a16="http://schemas.microsoft.com/office/drawing/2014/main" id="{DAA5B0D1-01B8-4FAF-B0F9-F379BA094D1B}"/>
              </a:ext>
            </a:extLst>
          </p:cNvPr>
          <p:cNvSpPr/>
          <p:nvPr userDrawn="1"/>
        </p:nvSpPr>
        <p:spPr>
          <a:xfrm>
            <a:off x="0" y="365126"/>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575C20-78B6-42A0-9CCE-EF005E4FF281}"/>
              </a:ext>
            </a:extLst>
          </p:cNvPr>
          <p:cNvSpPr/>
          <p:nvPr userDrawn="1"/>
        </p:nvSpPr>
        <p:spPr>
          <a:xfrm>
            <a:off x="147918" y="365125"/>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F6453695-F3F4-411D-B733-AE66FFBF39A9}"/>
              </a:ext>
            </a:extLst>
          </p:cNvPr>
          <p:cNvGrpSpPr/>
          <p:nvPr userDrawn="1"/>
        </p:nvGrpSpPr>
        <p:grpSpPr>
          <a:xfrm>
            <a:off x="749852" y="1624740"/>
            <a:ext cx="637081" cy="131895"/>
            <a:chOff x="5424354" y="3091992"/>
            <a:chExt cx="2550767" cy="396064"/>
          </a:xfrm>
          <a:solidFill>
            <a:srgbClr val="37A1A7"/>
          </a:solidFill>
        </p:grpSpPr>
        <p:grpSp>
          <p:nvGrpSpPr>
            <p:cNvPr id="14" name="Group 13">
              <a:extLst>
                <a:ext uri="{FF2B5EF4-FFF2-40B4-BE49-F238E27FC236}">
                  <a16:creationId xmlns:a16="http://schemas.microsoft.com/office/drawing/2014/main" id="{99D371E9-6156-455F-AD25-A9C9DE9F356C}"/>
                </a:ext>
              </a:extLst>
            </p:cNvPr>
            <p:cNvGrpSpPr/>
            <p:nvPr/>
          </p:nvGrpSpPr>
          <p:grpSpPr>
            <a:xfrm>
              <a:off x="5424354" y="3091992"/>
              <a:ext cx="153026" cy="396064"/>
              <a:chOff x="6353666" y="1847957"/>
              <a:chExt cx="160256" cy="414780"/>
            </a:xfrm>
            <a:grpFill/>
          </p:grpSpPr>
          <p:sp>
            <p:nvSpPr>
              <p:cNvPr id="39" name="Oval 38">
                <a:extLst>
                  <a:ext uri="{FF2B5EF4-FFF2-40B4-BE49-F238E27FC236}">
                    <a16:creationId xmlns:a16="http://schemas.microsoft.com/office/drawing/2014/main" id="{044F1E7D-B3AD-476D-B216-9A8D858919EE}"/>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a:extLst>
                  <a:ext uri="{FF2B5EF4-FFF2-40B4-BE49-F238E27FC236}">
                    <a16:creationId xmlns:a16="http://schemas.microsoft.com/office/drawing/2014/main" id="{CA6D15C7-A0E0-477A-B039-564AFAA7C9E3}"/>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9B9AA31F-D6B7-4083-95DF-EEDB0E42C27B}"/>
                </a:ext>
              </a:extLst>
            </p:cNvPr>
            <p:cNvGrpSpPr/>
            <p:nvPr/>
          </p:nvGrpSpPr>
          <p:grpSpPr>
            <a:xfrm>
              <a:off x="5728118" y="3091992"/>
              <a:ext cx="153026" cy="396064"/>
              <a:chOff x="6590057" y="1847957"/>
              <a:chExt cx="160256" cy="414780"/>
            </a:xfrm>
            <a:grpFill/>
          </p:grpSpPr>
          <p:sp>
            <p:nvSpPr>
              <p:cNvPr id="37" name="Oval 36">
                <a:extLst>
                  <a:ext uri="{FF2B5EF4-FFF2-40B4-BE49-F238E27FC236}">
                    <a16:creationId xmlns:a16="http://schemas.microsoft.com/office/drawing/2014/main" id="{89463654-4FD8-4DCB-9C71-7F479F74BA4A}"/>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08241F77-3A29-4E9F-846A-787D22F66431}"/>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5FEB8218-96D3-4A43-A50D-4CA5E42BF481}"/>
                </a:ext>
              </a:extLst>
            </p:cNvPr>
            <p:cNvGrpSpPr/>
            <p:nvPr/>
          </p:nvGrpSpPr>
          <p:grpSpPr>
            <a:xfrm>
              <a:off x="6031883" y="3091992"/>
              <a:ext cx="153026" cy="396064"/>
              <a:chOff x="6590057" y="1847957"/>
              <a:chExt cx="160256" cy="414780"/>
            </a:xfrm>
            <a:grpFill/>
          </p:grpSpPr>
          <p:sp>
            <p:nvSpPr>
              <p:cNvPr id="35" name="Oval 34">
                <a:extLst>
                  <a:ext uri="{FF2B5EF4-FFF2-40B4-BE49-F238E27FC236}">
                    <a16:creationId xmlns:a16="http://schemas.microsoft.com/office/drawing/2014/main" id="{CC71734F-668F-4A13-B81E-BFD2DEC8045C}"/>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CC7D9ECC-BAB8-4DE5-85EF-44F1C511F308}"/>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18DB6A6C-DCB3-4FC8-A0D0-976607B17859}"/>
                </a:ext>
              </a:extLst>
            </p:cNvPr>
            <p:cNvGrpSpPr/>
            <p:nvPr/>
          </p:nvGrpSpPr>
          <p:grpSpPr>
            <a:xfrm>
              <a:off x="6335647" y="3091992"/>
              <a:ext cx="153026" cy="396064"/>
              <a:chOff x="6590057" y="1847957"/>
              <a:chExt cx="160256" cy="414780"/>
            </a:xfrm>
            <a:grpFill/>
          </p:grpSpPr>
          <p:sp>
            <p:nvSpPr>
              <p:cNvPr id="33" name="Oval 32">
                <a:extLst>
                  <a:ext uri="{FF2B5EF4-FFF2-40B4-BE49-F238E27FC236}">
                    <a16:creationId xmlns:a16="http://schemas.microsoft.com/office/drawing/2014/main" id="{022F7149-1253-49FB-AD96-4C53219205B4}"/>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F71C84B5-3828-4432-9B0A-8FE49B312DCF}"/>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0FB6DA9C-6060-4091-B9A9-AD9AB8826B85}"/>
                </a:ext>
              </a:extLst>
            </p:cNvPr>
            <p:cNvGrpSpPr/>
            <p:nvPr/>
          </p:nvGrpSpPr>
          <p:grpSpPr>
            <a:xfrm>
              <a:off x="6639412" y="3091992"/>
              <a:ext cx="153026" cy="396064"/>
              <a:chOff x="6590057" y="1847957"/>
              <a:chExt cx="160256" cy="414780"/>
            </a:xfrm>
            <a:grpFill/>
          </p:grpSpPr>
          <p:sp>
            <p:nvSpPr>
              <p:cNvPr id="31" name="Oval 30">
                <a:extLst>
                  <a:ext uri="{FF2B5EF4-FFF2-40B4-BE49-F238E27FC236}">
                    <a16:creationId xmlns:a16="http://schemas.microsoft.com/office/drawing/2014/main" id="{FEE5512A-F8EF-42C2-82E0-98264544DD4E}"/>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D9155F55-1C8B-4194-83F8-BBA5650DEB73}"/>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3D2F0606-63DA-453D-99E3-9F0551295908}"/>
                </a:ext>
              </a:extLst>
            </p:cNvPr>
            <p:cNvGrpSpPr/>
            <p:nvPr/>
          </p:nvGrpSpPr>
          <p:grpSpPr>
            <a:xfrm>
              <a:off x="6943175" y="3091992"/>
              <a:ext cx="153026" cy="396064"/>
              <a:chOff x="6590057" y="1847957"/>
              <a:chExt cx="160256" cy="414780"/>
            </a:xfrm>
            <a:grpFill/>
          </p:grpSpPr>
          <p:sp>
            <p:nvSpPr>
              <p:cNvPr id="29" name="Oval 28">
                <a:extLst>
                  <a:ext uri="{FF2B5EF4-FFF2-40B4-BE49-F238E27FC236}">
                    <a16:creationId xmlns:a16="http://schemas.microsoft.com/office/drawing/2014/main" id="{BBC767CE-1E37-4D21-B16C-9836ECB31296}"/>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7733258D-DCBC-49CF-A9EE-D1E11275470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C1E9E7BB-44FE-40D0-AE0A-2B7EBC2EA9E2}"/>
                </a:ext>
              </a:extLst>
            </p:cNvPr>
            <p:cNvGrpSpPr/>
            <p:nvPr/>
          </p:nvGrpSpPr>
          <p:grpSpPr>
            <a:xfrm>
              <a:off x="7214566" y="3091992"/>
              <a:ext cx="153026" cy="396064"/>
              <a:chOff x="6353666" y="1847957"/>
              <a:chExt cx="160256" cy="414780"/>
            </a:xfrm>
            <a:grpFill/>
          </p:grpSpPr>
          <p:sp>
            <p:nvSpPr>
              <p:cNvPr id="27" name="Oval 26">
                <a:extLst>
                  <a:ext uri="{FF2B5EF4-FFF2-40B4-BE49-F238E27FC236}">
                    <a16:creationId xmlns:a16="http://schemas.microsoft.com/office/drawing/2014/main" id="{2FB4B5A6-6F3A-4421-8958-F0F28B7B3024}"/>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F971069E-1275-4C88-AA3D-FE8A09E8C579}"/>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1" name="Group 20">
              <a:extLst>
                <a:ext uri="{FF2B5EF4-FFF2-40B4-BE49-F238E27FC236}">
                  <a16:creationId xmlns:a16="http://schemas.microsoft.com/office/drawing/2014/main" id="{B7BD8629-A3A4-4D0E-9163-DC802956A642}"/>
                </a:ext>
              </a:extLst>
            </p:cNvPr>
            <p:cNvGrpSpPr/>
            <p:nvPr/>
          </p:nvGrpSpPr>
          <p:grpSpPr>
            <a:xfrm>
              <a:off x="7518330" y="3091992"/>
              <a:ext cx="153026" cy="396064"/>
              <a:chOff x="6590057" y="1847957"/>
              <a:chExt cx="160256" cy="414780"/>
            </a:xfrm>
            <a:grpFill/>
          </p:grpSpPr>
          <p:sp>
            <p:nvSpPr>
              <p:cNvPr id="25" name="Oval 24">
                <a:extLst>
                  <a:ext uri="{FF2B5EF4-FFF2-40B4-BE49-F238E27FC236}">
                    <a16:creationId xmlns:a16="http://schemas.microsoft.com/office/drawing/2014/main" id="{AF095175-B236-4242-8764-02843FD75603}"/>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92AEBC0D-9D18-4799-8F94-6FEB1B745ED6}"/>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2" name="Group 21">
              <a:extLst>
                <a:ext uri="{FF2B5EF4-FFF2-40B4-BE49-F238E27FC236}">
                  <a16:creationId xmlns:a16="http://schemas.microsoft.com/office/drawing/2014/main" id="{09E0ACA3-DF3B-4133-9FCD-ABBD47D475C0}"/>
                </a:ext>
              </a:extLst>
            </p:cNvPr>
            <p:cNvGrpSpPr/>
            <p:nvPr/>
          </p:nvGrpSpPr>
          <p:grpSpPr>
            <a:xfrm>
              <a:off x="7822095" y="3091992"/>
              <a:ext cx="153026" cy="396064"/>
              <a:chOff x="6590057" y="1847957"/>
              <a:chExt cx="160256" cy="414780"/>
            </a:xfrm>
            <a:grpFill/>
          </p:grpSpPr>
          <p:sp>
            <p:nvSpPr>
              <p:cNvPr id="23" name="Oval 22">
                <a:extLst>
                  <a:ext uri="{FF2B5EF4-FFF2-40B4-BE49-F238E27FC236}">
                    <a16:creationId xmlns:a16="http://schemas.microsoft.com/office/drawing/2014/main" id="{12A4C08F-9443-4C80-9EB9-4D23D518260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91EC082F-3BAE-4315-A34F-03D40EFC8FD0}"/>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41" name="Picture 40">
            <a:extLst>
              <a:ext uri="{FF2B5EF4-FFF2-40B4-BE49-F238E27FC236}">
                <a16:creationId xmlns:a16="http://schemas.microsoft.com/office/drawing/2014/main" id="{F9367A29-35DC-4AEA-8C15-530E1389F9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Tree>
    <p:custDataLst>
      <p:tags r:id="rId1"/>
    </p:custDataLst>
    <p:extLst>
      <p:ext uri="{BB962C8B-B14F-4D97-AF65-F5344CB8AC3E}">
        <p14:creationId xmlns:p14="http://schemas.microsoft.com/office/powerpoint/2010/main" val="182413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35624" y="-7904"/>
            <a:ext cx="6508772" cy="6865904"/>
          </a:xfrm>
          <a:prstGeom prst="rect">
            <a:avLst/>
          </a:prstGeom>
        </p:spPr>
      </p:pic>
      <p:sp>
        <p:nvSpPr>
          <p:cNvPr id="2" name="Title 1"/>
          <p:cNvSpPr>
            <a:spLocks noGrp="1"/>
          </p:cNvSpPr>
          <p:nvPr>
            <p:ph type="title"/>
          </p:nvPr>
        </p:nvSpPr>
        <p:spPr>
          <a:xfrm>
            <a:off x="3124958" y="434105"/>
            <a:ext cx="5530104" cy="5981885"/>
          </a:xfrm>
        </p:spPr>
        <p:txBody>
          <a:bodyPr/>
          <a:lstStyle>
            <a:lvl1pPr>
              <a:defRPr>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1F4782BC-B255-4933-8351-A286495CA3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236" y="866944"/>
            <a:ext cx="2477388" cy="797099"/>
          </a:xfrm>
          <a:prstGeom prst="rect">
            <a:avLst/>
          </a:prstGeom>
        </p:spPr>
      </p:pic>
      <p:sp>
        <p:nvSpPr>
          <p:cNvPr id="6" name="Footer Placeholder 7">
            <a:extLst>
              <a:ext uri="{FF2B5EF4-FFF2-40B4-BE49-F238E27FC236}">
                <a16:creationId xmlns:a16="http://schemas.microsoft.com/office/drawing/2014/main" id="{CAA73530-03C5-41FA-AFDE-DD01F616D0CA}"/>
              </a:ext>
            </a:extLst>
          </p:cNvPr>
          <p:cNvSpPr>
            <a:spLocks noGrp="1"/>
          </p:cNvSpPr>
          <p:nvPr>
            <p:ph type="ftr" sz="quarter" idx="11"/>
          </p:nvPr>
        </p:nvSpPr>
        <p:spPr>
          <a:xfrm>
            <a:off x="3028950" y="6356351"/>
            <a:ext cx="3086100" cy="365125"/>
          </a:xfrm>
        </p:spPr>
        <p:txBody>
          <a:bodyPr/>
          <a:lstStyle/>
          <a:p>
            <a:r>
              <a:rPr lang="en-US" dirty="0"/>
              <a:t>© 2019 Society for Maternal-Fetal Medicine</a:t>
            </a:r>
          </a:p>
        </p:txBody>
      </p:sp>
    </p:spTree>
    <p:custDataLst>
      <p:tags r:id="rId1"/>
    </p:custDataLst>
    <p:extLst>
      <p:ext uri="{BB962C8B-B14F-4D97-AF65-F5344CB8AC3E}">
        <p14:creationId xmlns:p14="http://schemas.microsoft.com/office/powerpoint/2010/main" val="251990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p:nvSpPr>
        <p:spPr>
          <a:xfrm>
            <a:off x="2635624" y="-3953"/>
            <a:ext cx="6508376" cy="6858000"/>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24958" y="434105"/>
            <a:ext cx="5530104" cy="5981885"/>
          </a:xfrm>
        </p:spPr>
        <p:txBody>
          <a:bodyPr/>
          <a:lstStyle>
            <a:lvl1pPr>
              <a:defRPr>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1CA211EF-40C6-4755-98A4-1873F7BB0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36" y="866944"/>
            <a:ext cx="2477388" cy="797099"/>
          </a:xfrm>
          <a:prstGeom prst="rect">
            <a:avLst/>
          </a:prstGeom>
        </p:spPr>
      </p:pic>
      <p:sp>
        <p:nvSpPr>
          <p:cNvPr id="6" name="Footer Placeholder 7">
            <a:extLst>
              <a:ext uri="{FF2B5EF4-FFF2-40B4-BE49-F238E27FC236}">
                <a16:creationId xmlns:a16="http://schemas.microsoft.com/office/drawing/2014/main" id="{3034C8BB-E1C3-4ED8-A03D-8909F71528C0}"/>
              </a:ext>
            </a:extLst>
          </p:cNvPr>
          <p:cNvSpPr>
            <a:spLocks noGrp="1"/>
          </p:cNvSpPr>
          <p:nvPr>
            <p:ph type="ftr" sz="quarter" idx="11"/>
          </p:nvPr>
        </p:nvSpPr>
        <p:spPr>
          <a:xfrm>
            <a:off x="3028950" y="6356351"/>
            <a:ext cx="3086100" cy="365125"/>
          </a:xfrm>
        </p:spPr>
        <p:txBody>
          <a:bodyPr/>
          <a:lstStyle/>
          <a:p>
            <a:r>
              <a:rPr lang="en-US" dirty="0"/>
              <a:t>© 2019 Society for Maternal-Fetal Medicine</a:t>
            </a:r>
          </a:p>
        </p:txBody>
      </p:sp>
    </p:spTree>
    <p:custDataLst>
      <p:tags r:id="rId1"/>
    </p:custDataLst>
    <p:extLst>
      <p:ext uri="{BB962C8B-B14F-4D97-AF65-F5344CB8AC3E}">
        <p14:creationId xmlns:p14="http://schemas.microsoft.com/office/powerpoint/2010/main" val="333277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2019 Society for Maternal-Fetal Medicine</a:t>
            </a:r>
          </a:p>
        </p:txBody>
      </p:sp>
      <p:sp>
        <p:nvSpPr>
          <p:cNvPr id="4" name="Slide Number Placeholder 3"/>
          <p:cNvSpPr>
            <a:spLocks noGrp="1"/>
          </p:cNvSpPr>
          <p:nvPr>
            <p:ph type="sldNum" sz="quarter" idx="12"/>
          </p:nvPr>
        </p:nvSpPr>
        <p:spPr/>
        <p:txBody>
          <a:bodyPr/>
          <a:lstStyle/>
          <a:p>
            <a:fld id="{22481228-D6C4-40F8-9798-399656C3711A}" type="slidenum">
              <a:rPr lang="en-US" smtClean="0"/>
              <a:t>‹#›</a:t>
            </a:fld>
            <a:endParaRPr lang="en-US"/>
          </a:p>
        </p:txBody>
      </p:sp>
      <p:pic>
        <p:nvPicPr>
          <p:cNvPr id="6" name="Picture 5">
            <a:extLst>
              <a:ext uri="{FF2B5EF4-FFF2-40B4-BE49-F238E27FC236}">
                <a16:creationId xmlns:a16="http://schemas.microsoft.com/office/drawing/2014/main" id="{0472BD89-3DA4-44DC-9953-7ACE9CBB1E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99" y="5990879"/>
            <a:ext cx="2270699" cy="730597"/>
          </a:xfrm>
          <a:prstGeom prst="rect">
            <a:avLst/>
          </a:prstGeom>
        </p:spPr>
      </p:pic>
    </p:spTree>
    <p:custDataLst>
      <p:tags r:id="rId1"/>
    </p:custDataLst>
    <p:extLst>
      <p:ext uri="{BB962C8B-B14F-4D97-AF65-F5344CB8AC3E}">
        <p14:creationId xmlns:p14="http://schemas.microsoft.com/office/powerpoint/2010/main" val="170135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2019 Society for Maternal-Fetal Medicine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81228-D6C4-40F8-9798-399656C3711A}" type="slidenum">
              <a:rPr lang="en-US" smtClean="0"/>
              <a:t>‹#›</a:t>
            </a:fld>
            <a:endParaRPr lang="en-US"/>
          </a:p>
        </p:txBody>
      </p:sp>
    </p:spTree>
    <p:custDataLst>
      <p:tags r:id="rId15"/>
    </p:custDataLst>
    <p:extLst>
      <p:ext uri="{BB962C8B-B14F-4D97-AF65-F5344CB8AC3E}">
        <p14:creationId xmlns:p14="http://schemas.microsoft.com/office/powerpoint/2010/main" val="3857382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ontserra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ontserra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3" Type="http://schemas.openxmlformats.org/officeDocument/2006/relationships/hyperlink" Target="mailto:pubs@smfm.org" TargetMode="Externa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FE1A-53FF-497E-AB76-B5E512A5AC0D}"/>
              </a:ext>
            </a:extLst>
          </p:cNvPr>
          <p:cNvSpPr>
            <a:spLocks noGrp="1"/>
          </p:cNvSpPr>
          <p:nvPr>
            <p:ph type="ctrTitle"/>
          </p:nvPr>
        </p:nvSpPr>
        <p:spPr>
          <a:xfrm>
            <a:off x="685800" y="845272"/>
            <a:ext cx="7772400" cy="2387600"/>
          </a:xfrm>
        </p:spPr>
        <p:txBody>
          <a:bodyPr>
            <a:normAutofit/>
          </a:bodyPr>
          <a:lstStyle/>
          <a:p>
            <a:r>
              <a:rPr lang="en-US" sz="3600" dirty="0"/>
              <a:t>Counseling Pregnant Patients Regarding Respiratory Syncytial Virus and Immunization</a:t>
            </a:r>
          </a:p>
        </p:txBody>
      </p:sp>
      <p:sp>
        <p:nvSpPr>
          <p:cNvPr id="3" name="Subtitle 2">
            <a:extLst>
              <a:ext uri="{FF2B5EF4-FFF2-40B4-BE49-F238E27FC236}">
                <a16:creationId xmlns:a16="http://schemas.microsoft.com/office/drawing/2014/main" id="{1B32E001-A2B4-4815-B2BD-EEDE720B74CB}"/>
              </a:ext>
            </a:extLst>
          </p:cNvPr>
          <p:cNvSpPr>
            <a:spLocks noGrp="1"/>
          </p:cNvSpPr>
          <p:nvPr>
            <p:ph type="subTitle" idx="1"/>
          </p:nvPr>
        </p:nvSpPr>
        <p:spPr>
          <a:xfrm>
            <a:off x="763987" y="3754880"/>
            <a:ext cx="3996951" cy="1655762"/>
          </a:xfrm>
        </p:spPr>
        <p:txBody>
          <a:bodyPr vert="horz" lIns="91440" tIns="45720" rIns="91440" bIns="45720" rtlCol="0" anchor="t">
            <a:normAutofit/>
          </a:bodyPr>
          <a:lstStyle/>
          <a:p>
            <a:pPr>
              <a:spcBef>
                <a:spcPts val="0"/>
              </a:spcBef>
            </a:pPr>
            <a:r>
              <a:rPr lang="en-US" sz="2000" dirty="0">
                <a:ea typeface="Verdana"/>
              </a:rPr>
              <a:t>Naima T. Joseph MD, MPH</a:t>
            </a:r>
            <a:br>
              <a:rPr lang="en-US" sz="2000" dirty="0"/>
            </a:br>
            <a:r>
              <a:rPr lang="en-US" sz="2000" dirty="0">
                <a:ea typeface="Verdana"/>
              </a:rPr>
              <a:t>Maternal-Fetal Medicine Specialist</a:t>
            </a:r>
          </a:p>
          <a:p>
            <a:pPr>
              <a:spcBef>
                <a:spcPts val="0"/>
              </a:spcBef>
            </a:pPr>
            <a:r>
              <a:rPr lang="en-US" sz="2000" dirty="0">
                <a:ea typeface="Verdana"/>
              </a:rPr>
              <a:t>Boston Medical Center</a:t>
            </a:r>
          </a:p>
        </p:txBody>
      </p:sp>
      <p:sp>
        <p:nvSpPr>
          <p:cNvPr id="5" name="Subtitle 2">
            <a:extLst>
              <a:ext uri="{FF2B5EF4-FFF2-40B4-BE49-F238E27FC236}">
                <a16:creationId xmlns:a16="http://schemas.microsoft.com/office/drawing/2014/main" id="{292CFF19-E8A2-AD2A-5FD6-067E662D87B7}"/>
              </a:ext>
            </a:extLst>
          </p:cNvPr>
          <p:cNvSpPr txBox="1">
            <a:spLocks/>
          </p:cNvSpPr>
          <p:nvPr/>
        </p:nvSpPr>
        <p:spPr>
          <a:xfrm>
            <a:off x="4718793" y="3751571"/>
            <a:ext cx="3843858" cy="1655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ontserrat"/>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000" dirty="0">
                <a:ea typeface="Verdana"/>
              </a:rPr>
              <a:t>Brenna Hughes, MD, MSc</a:t>
            </a:r>
            <a:br>
              <a:rPr lang="en-US" sz="2000" dirty="0"/>
            </a:br>
            <a:r>
              <a:rPr lang="en-US" sz="2000" dirty="0">
                <a:ea typeface="Verdana"/>
              </a:rPr>
              <a:t>Maternal-Fetal Medicine Specialist</a:t>
            </a:r>
          </a:p>
          <a:p>
            <a:pPr>
              <a:spcBef>
                <a:spcPts val="0"/>
              </a:spcBef>
            </a:pPr>
            <a:r>
              <a:rPr lang="en-US" sz="2000" dirty="0">
                <a:ea typeface="Verdana"/>
              </a:rPr>
              <a:t>Duke Medicine</a:t>
            </a:r>
          </a:p>
        </p:txBody>
      </p:sp>
    </p:spTree>
    <p:custDataLst>
      <p:tags r:id="rId1"/>
    </p:custDataLst>
    <p:extLst>
      <p:ext uri="{BB962C8B-B14F-4D97-AF65-F5344CB8AC3E}">
        <p14:creationId xmlns:p14="http://schemas.microsoft.com/office/powerpoint/2010/main" val="352771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46DD-A31F-D034-D109-B819BCD4D03D}"/>
              </a:ext>
            </a:extLst>
          </p:cNvPr>
          <p:cNvSpPr>
            <a:spLocks noGrp="1"/>
          </p:cNvSpPr>
          <p:nvPr>
            <p:ph type="title"/>
          </p:nvPr>
        </p:nvSpPr>
        <p:spPr/>
        <p:txBody>
          <a:bodyPr>
            <a:noAutofit/>
          </a:bodyPr>
          <a:lstStyle/>
          <a:p>
            <a:r>
              <a:rPr lang="en-US" sz="3300" dirty="0"/>
              <a:t>Efficacy against severe, medically-attended RSV-associated LRTI: </a:t>
            </a:r>
            <a:br>
              <a:rPr lang="en-US" sz="3300" dirty="0"/>
            </a:br>
            <a:r>
              <a:rPr lang="en-US" sz="3300" dirty="0"/>
              <a:t>trial dosing vs approved dosing</a:t>
            </a:r>
          </a:p>
        </p:txBody>
      </p:sp>
      <p:graphicFrame>
        <p:nvGraphicFramePr>
          <p:cNvPr id="4" name="Content Placeholder 3">
            <a:extLst>
              <a:ext uri="{FF2B5EF4-FFF2-40B4-BE49-F238E27FC236}">
                <a16:creationId xmlns:a16="http://schemas.microsoft.com/office/drawing/2014/main" id="{D0E9C918-78BC-F11B-8421-C60BB167CED2}"/>
              </a:ext>
            </a:extLst>
          </p:cNvPr>
          <p:cNvGraphicFramePr>
            <a:graphicFrameLocks noGrp="1"/>
          </p:cNvGraphicFramePr>
          <p:nvPr>
            <p:ph idx="1"/>
            <p:extLst>
              <p:ext uri="{D42A27DB-BD31-4B8C-83A1-F6EECF244321}">
                <p14:modId xmlns:p14="http://schemas.microsoft.com/office/powerpoint/2010/main" val="1248210022"/>
              </p:ext>
            </p:extLst>
          </p:nvPr>
        </p:nvGraphicFramePr>
        <p:xfrm>
          <a:off x="628650" y="1958975"/>
          <a:ext cx="8346908" cy="2468880"/>
        </p:xfrm>
        <a:graphic>
          <a:graphicData uri="http://schemas.openxmlformats.org/drawingml/2006/table">
            <a:tbl>
              <a:tblPr firstRow="1" bandRow="1">
                <a:tableStyleId>{21E4AEA4-8DFA-4A89-87EB-49C32662AFE0}</a:tableStyleId>
              </a:tblPr>
              <a:tblGrid>
                <a:gridCol w="1621255">
                  <a:extLst>
                    <a:ext uri="{9D8B030D-6E8A-4147-A177-3AD203B41FA5}">
                      <a16:colId xmlns:a16="http://schemas.microsoft.com/office/drawing/2014/main" val="3987002884"/>
                    </a:ext>
                  </a:extLst>
                </a:gridCol>
                <a:gridCol w="3296653">
                  <a:extLst>
                    <a:ext uri="{9D8B030D-6E8A-4147-A177-3AD203B41FA5}">
                      <a16:colId xmlns:a16="http://schemas.microsoft.com/office/drawing/2014/main" val="3468274270"/>
                    </a:ext>
                  </a:extLst>
                </a:gridCol>
                <a:gridCol w="3429000">
                  <a:extLst>
                    <a:ext uri="{9D8B030D-6E8A-4147-A177-3AD203B41FA5}">
                      <a16:colId xmlns:a16="http://schemas.microsoft.com/office/drawing/2014/main" val="820376957"/>
                    </a:ext>
                  </a:extLst>
                </a:gridCol>
              </a:tblGrid>
              <a:tr h="370840">
                <a:tc>
                  <a:txBody>
                    <a:bodyPr/>
                    <a:lstStyle/>
                    <a:p>
                      <a:r>
                        <a:rPr lang="en-US" dirty="0">
                          <a:latin typeface="Montserrat" pitchFamily="2" charset="77"/>
                        </a:rPr>
                        <a:t>Time period after birth</a:t>
                      </a:r>
                    </a:p>
                  </a:txBody>
                  <a:tcPr/>
                </a:tc>
                <a:tc>
                  <a:txBody>
                    <a:bodyPr/>
                    <a:lstStyle/>
                    <a:p>
                      <a:r>
                        <a:rPr lang="en-US" dirty="0">
                          <a:latin typeface="Montserrat" pitchFamily="2" charset="77"/>
                        </a:rPr>
                        <a:t>Trial dosing interval </a:t>
                      </a:r>
                    </a:p>
                    <a:p>
                      <a:r>
                        <a:rPr lang="en-US" dirty="0">
                          <a:latin typeface="Montserrat" pitchFamily="2" charset="77"/>
                        </a:rPr>
                        <a:t>(24-36 weeks gestation)</a:t>
                      </a:r>
                    </a:p>
                    <a:p>
                      <a:r>
                        <a:rPr lang="en-US" dirty="0">
                          <a:latin typeface="Montserrat" pitchFamily="2" charset="77"/>
                        </a:rPr>
                        <a:t>Vaccine efficacy</a:t>
                      </a:r>
                      <a:r>
                        <a:rPr lang="en-US" baseline="0" dirty="0">
                          <a:latin typeface="Montserrat" pitchFamily="2" charset="77"/>
                        </a:rPr>
                        <a:t> </a:t>
                      </a:r>
                      <a:br>
                        <a:rPr lang="en-US" baseline="0" dirty="0">
                          <a:latin typeface="Montserrat" pitchFamily="2" charset="77"/>
                        </a:rPr>
                      </a:br>
                      <a:r>
                        <a:rPr lang="en-US" baseline="0" dirty="0">
                          <a:latin typeface="Montserrat" pitchFamily="2" charset="77"/>
                        </a:rPr>
                        <a:t>(99.5% or 97.58% Cl)</a:t>
                      </a:r>
                      <a:endParaRPr lang="en-US" dirty="0">
                        <a:latin typeface="Montserrat" pitchFamily="2" charset="77"/>
                      </a:endParaRPr>
                    </a:p>
                  </a:txBody>
                  <a:tcPr/>
                </a:tc>
                <a:tc>
                  <a:txBody>
                    <a:bodyPr/>
                    <a:lstStyle/>
                    <a:p>
                      <a:r>
                        <a:rPr lang="en-US" dirty="0">
                          <a:latin typeface="Montserrat" pitchFamily="2" charset="77"/>
                        </a:rPr>
                        <a:t>Approved dosing interval </a:t>
                      </a:r>
                      <a:br>
                        <a:rPr lang="en-US" dirty="0">
                          <a:latin typeface="Montserrat" pitchFamily="2" charset="77"/>
                        </a:rPr>
                      </a:br>
                      <a:r>
                        <a:rPr lang="en-US" dirty="0">
                          <a:latin typeface="Montserrat" pitchFamily="2" charset="77"/>
                        </a:rPr>
                        <a:t>(32-36 weeks gestation) Vaccine efficacy (95% Cl)</a:t>
                      </a:r>
                    </a:p>
                  </a:txBody>
                  <a:tcPr/>
                </a:tc>
                <a:extLst>
                  <a:ext uri="{0D108BD9-81ED-4DB2-BD59-A6C34878D82A}">
                    <a16:rowId xmlns:a16="http://schemas.microsoft.com/office/drawing/2014/main" val="931531981"/>
                  </a:ext>
                </a:extLst>
              </a:tr>
              <a:tr h="370840">
                <a:tc>
                  <a:txBody>
                    <a:bodyPr/>
                    <a:lstStyle/>
                    <a:p>
                      <a:r>
                        <a:rPr lang="en-US" dirty="0">
                          <a:latin typeface="Montserrat" pitchFamily="2" charset="77"/>
                        </a:rPr>
                        <a:t>0-90 days after birth</a:t>
                      </a:r>
                    </a:p>
                  </a:txBody>
                  <a:tcPr/>
                </a:tc>
                <a:tc>
                  <a:txBody>
                    <a:bodyPr/>
                    <a:lstStyle/>
                    <a:p>
                      <a:r>
                        <a:rPr lang="en-US" dirty="0">
                          <a:latin typeface="Montserrat" pitchFamily="2" charset="77"/>
                        </a:rPr>
                        <a:t>81.8% (40.6, 96.3)</a:t>
                      </a:r>
                    </a:p>
                  </a:txBody>
                  <a:tcPr/>
                </a:tc>
                <a:tc>
                  <a:txBody>
                    <a:bodyPr/>
                    <a:lstStyle/>
                    <a:p>
                      <a:r>
                        <a:rPr lang="en-US" dirty="0">
                          <a:latin typeface="Montserrat" pitchFamily="2" charset="77"/>
                        </a:rPr>
                        <a:t>91.1% (38.8, 99.8)</a:t>
                      </a:r>
                    </a:p>
                  </a:txBody>
                  <a:tcPr/>
                </a:tc>
                <a:extLst>
                  <a:ext uri="{0D108BD9-81ED-4DB2-BD59-A6C34878D82A}">
                    <a16:rowId xmlns:a16="http://schemas.microsoft.com/office/drawing/2014/main" val="2092048624"/>
                  </a:ext>
                </a:extLst>
              </a:tr>
              <a:tr h="370840">
                <a:tc>
                  <a:txBody>
                    <a:bodyPr/>
                    <a:lstStyle/>
                    <a:p>
                      <a:r>
                        <a:rPr lang="en-US" dirty="0">
                          <a:latin typeface="Montserrat" pitchFamily="2" charset="77"/>
                        </a:rPr>
                        <a:t>0-180 days after birth</a:t>
                      </a:r>
                    </a:p>
                  </a:txBody>
                  <a:tcPr/>
                </a:tc>
                <a:tc>
                  <a:txBody>
                    <a:bodyPr/>
                    <a:lstStyle/>
                    <a:p>
                      <a:r>
                        <a:rPr lang="en-US" dirty="0">
                          <a:latin typeface="Montserrat" pitchFamily="2" charset="77"/>
                        </a:rPr>
                        <a:t>69.4% (44.3, 84.1)</a:t>
                      </a:r>
                    </a:p>
                  </a:txBody>
                  <a:tcPr/>
                </a:tc>
                <a:tc>
                  <a:txBody>
                    <a:bodyPr/>
                    <a:lstStyle/>
                    <a:p>
                      <a:r>
                        <a:rPr lang="en-US" dirty="0">
                          <a:latin typeface="Montserrat" pitchFamily="2" charset="77"/>
                        </a:rPr>
                        <a:t>76.5% (41.3, 92.1)</a:t>
                      </a:r>
                    </a:p>
                  </a:txBody>
                  <a:tcPr/>
                </a:tc>
                <a:extLst>
                  <a:ext uri="{0D108BD9-81ED-4DB2-BD59-A6C34878D82A}">
                    <a16:rowId xmlns:a16="http://schemas.microsoft.com/office/drawing/2014/main" val="1142563000"/>
                  </a:ext>
                </a:extLst>
              </a:tr>
            </a:tbl>
          </a:graphicData>
        </a:graphic>
      </p:graphicFrame>
      <p:sp>
        <p:nvSpPr>
          <p:cNvPr id="5" name="TextBox 4">
            <a:extLst>
              <a:ext uri="{FF2B5EF4-FFF2-40B4-BE49-F238E27FC236}">
                <a16:creationId xmlns:a16="http://schemas.microsoft.com/office/drawing/2014/main" id="{42A3FE63-A5A3-37D6-8088-85661FFC1764}"/>
              </a:ext>
            </a:extLst>
          </p:cNvPr>
          <p:cNvSpPr txBox="1"/>
          <p:nvPr/>
        </p:nvSpPr>
        <p:spPr>
          <a:xfrm>
            <a:off x="4572000" y="6550223"/>
            <a:ext cx="4572000" cy="307777"/>
          </a:xfrm>
          <a:prstGeom prst="rect">
            <a:avLst/>
          </a:prstGeom>
          <a:noFill/>
        </p:spPr>
        <p:txBody>
          <a:bodyPr wrap="square">
            <a:spAutoFit/>
          </a:bodyPr>
          <a:lstStyle/>
          <a:p>
            <a:pPr algn="r"/>
            <a:r>
              <a:rPr lang="en-US" sz="1400" dirty="0">
                <a:solidFill>
                  <a:schemeClr val="tx1">
                    <a:lumMod val="60000"/>
                    <a:lumOff val="40000"/>
                  </a:schemeClr>
                </a:solidFill>
              </a:rPr>
              <a:t>ACIP Presentation Slides: September 2023 Meeting</a:t>
            </a:r>
          </a:p>
        </p:txBody>
      </p:sp>
    </p:spTree>
    <p:extLst>
      <p:ext uri="{BB962C8B-B14F-4D97-AF65-F5344CB8AC3E}">
        <p14:creationId xmlns:p14="http://schemas.microsoft.com/office/powerpoint/2010/main" val="31465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0268-EC87-0282-3836-0158418C1A98}"/>
              </a:ext>
            </a:extLst>
          </p:cNvPr>
          <p:cNvSpPr>
            <a:spLocks noGrp="1"/>
          </p:cNvSpPr>
          <p:nvPr>
            <p:ph type="title"/>
          </p:nvPr>
        </p:nvSpPr>
        <p:spPr/>
        <p:txBody>
          <a:bodyPr/>
          <a:lstStyle/>
          <a:p>
            <a:r>
              <a:rPr lang="en-US" dirty="0"/>
              <a:t>What is Nirsevimab?</a:t>
            </a:r>
          </a:p>
        </p:txBody>
      </p:sp>
      <p:sp>
        <p:nvSpPr>
          <p:cNvPr id="3" name="Content Placeholder 2">
            <a:extLst>
              <a:ext uri="{FF2B5EF4-FFF2-40B4-BE49-F238E27FC236}">
                <a16:creationId xmlns:a16="http://schemas.microsoft.com/office/drawing/2014/main" id="{8262F164-4ED6-EA78-552C-3F038E008952}"/>
              </a:ext>
            </a:extLst>
          </p:cNvPr>
          <p:cNvSpPr>
            <a:spLocks noGrp="1"/>
          </p:cNvSpPr>
          <p:nvPr>
            <p:ph idx="1"/>
          </p:nvPr>
        </p:nvSpPr>
        <p:spPr>
          <a:solidFill>
            <a:schemeClr val="accent1">
              <a:lumMod val="20000"/>
              <a:lumOff val="80000"/>
            </a:schemeClr>
          </a:solidFill>
        </p:spPr>
        <p:txBody>
          <a:bodyPr>
            <a:normAutofit fontScale="77500" lnSpcReduction="20000"/>
          </a:bodyPr>
          <a:lstStyle/>
          <a:p>
            <a:pPr>
              <a:spcBef>
                <a:spcPts val="1200"/>
              </a:spcBef>
            </a:pPr>
            <a:r>
              <a:rPr lang="en-US" dirty="0"/>
              <a:t>Monoclonal antibody directed against the RSV F protein, marketed as Beyfortus</a:t>
            </a:r>
          </a:p>
          <a:p>
            <a:pPr lvl="1">
              <a:spcBef>
                <a:spcPts val="1200"/>
              </a:spcBef>
            </a:pPr>
            <a:r>
              <a:rPr lang="en-US" dirty="0">
                <a:solidFill>
                  <a:schemeClr val="tx1"/>
                </a:solidFill>
              </a:rPr>
              <a:t>Given to infants up to 8 months born during or entering their first RSV season </a:t>
            </a:r>
          </a:p>
          <a:p>
            <a:pPr lvl="1">
              <a:spcBef>
                <a:spcPts val="1200"/>
              </a:spcBef>
            </a:pPr>
            <a:r>
              <a:rPr lang="en-US" dirty="0">
                <a:solidFill>
                  <a:schemeClr val="tx1"/>
                </a:solidFill>
              </a:rPr>
              <a:t>Given to infants with high-risk conditions up to 19 months entering their second RSV season </a:t>
            </a:r>
          </a:p>
          <a:p>
            <a:pPr lvl="1">
              <a:spcBef>
                <a:spcPts val="1200"/>
              </a:spcBef>
            </a:pPr>
            <a:r>
              <a:rPr lang="en-US" dirty="0">
                <a:solidFill>
                  <a:schemeClr val="tx1"/>
                </a:solidFill>
              </a:rPr>
              <a:t>RSV season for administration is October – March in most of the continental United States</a:t>
            </a:r>
          </a:p>
          <a:p>
            <a:pPr lvl="1">
              <a:spcBef>
                <a:spcPts val="1200"/>
              </a:spcBef>
            </a:pPr>
            <a:r>
              <a:rPr lang="en-US" dirty="0">
                <a:solidFill>
                  <a:schemeClr val="tx1"/>
                </a:solidFill>
              </a:rPr>
              <a:t>Single IM injection</a:t>
            </a:r>
          </a:p>
          <a:p>
            <a:pPr>
              <a:spcBef>
                <a:spcPts val="1200"/>
              </a:spcBef>
            </a:pPr>
            <a:r>
              <a:rPr lang="en-US" dirty="0"/>
              <a:t>Reduces the risk of severe RSV by 80% in recipients</a:t>
            </a:r>
          </a:p>
          <a:p>
            <a:pPr>
              <a:spcBef>
                <a:spcPts val="1200"/>
              </a:spcBef>
            </a:pPr>
            <a:r>
              <a:rPr lang="en-US" dirty="0"/>
              <a:t>Safe</a:t>
            </a:r>
          </a:p>
          <a:p>
            <a:pPr lvl="1">
              <a:spcBef>
                <a:spcPts val="1200"/>
              </a:spcBef>
            </a:pPr>
            <a:r>
              <a:rPr lang="en-US" dirty="0">
                <a:solidFill>
                  <a:schemeClr val="tx1"/>
                </a:solidFill>
              </a:rPr>
              <a:t>&lt; 1.5% of infants will have a reaction such as rash or pain</a:t>
            </a:r>
          </a:p>
        </p:txBody>
      </p:sp>
      <p:sp>
        <p:nvSpPr>
          <p:cNvPr id="4" name="TextBox 3">
            <a:extLst>
              <a:ext uri="{FF2B5EF4-FFF2-40B4-BE49-F238E27FC236}">
                <a16:creationId xmlns:a16="http://schemas.microsoft.com/office/drawing/2014/main" id="{C9F85B87-4440-FA80-CCBD-257A3B639F9D}"/>
              </a:ext>
            </a:extLst>
          </p:cNvPr>
          <p:cNvSpPr txBox="1"/>
          <p:nvPr/>
        </p:nvSpPr>
        <p:spPr>
          <a:xfrm>
            <a:off x="4969164" y="6550223"/>
            <a:ext cx="4174836" cy="307777"/>
          </a:xfrm>
          <a:prstGeom prst="rect">
            <a:avLst/>
          </a:prstGeom>
          <a:noFill/>
        </p:spPr>
        <p:txBody>
          <a:bodyPr wrap="square">
            <a:spAutoFit/>
          </a:bodyPr>
          <a:lstStyle/>
          <a:p>
            <a:pPr algn="r"/>
            <a:r>
              <a:rPr lang="en-US" sz="1400" b="0" i="0" dirty="0" err="1">
                <a:solidFill>
                  <a:schemeClr val="tx1">
                    <a:lumMod val="60000"/>
                    <a:lumOff val="40000"/>
                  </a:schemeClr>
                </a:solidFill>
                <a:effectLst/>
              </a:rPr>
              <a:t>Simões</a:t>
            </a:r>
            <a:r>
              <a:rPr lang="en-US" sz="1400" dirty="0">
                <a:solidFill>
                  <a:schemeClr val="tx1">
                    <a:lumMod val="60000"/>
                    <a:lumOff val="40000"/>
                  </a:schemeClr>
                </a:solidFill>
              </a:rPr>
              <a:t>. EAF. Lancet Child Ad Health. 2023</a:t>
            </a:r>
          </a:p>
        </p:txBody>
      </p:sp>
    </p:spTree>
    <p:extLst>
      <p:ext uri="{BB962C8B-B14F-4D97-AF65-F5344CB8AC3E}">
        <p14:creationId xmlns:p14="http://schemas.microsoft.com/office/powerpoint/2010/main" val="321310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027B-2EC0-6256-D723-47ABA515C209}"/>
              </a:ext>
            </a:extLst>
          </p:cNvPr>
          <p:cNvSpPr>
            <a:spLocks noGrp="1"/>
          </p:cNvSpPr>
          <p:nvPr>
            <p:ph type="title"/>
          </p:nvPr>
        </p:nvSpPr>
        <p:spPr/>
        <p:txBody>
          <a:bodyPr>
            <a:normAutofit/>
          </a:bodyPr>
          <a:lstStyle/>
          <a:p>
            <a:r>
              <a:rPr lang="en-US" sz="3600" dirty="0"/>
              <a:t>CDC Alert Regarding Nirsevimab Shortage</a:t>
            </a:r>
          </a:p>
        </p:txBody>
      </p:sp>
      <p:pic>
        <p:nvPicPr>
          <p:cNvPr id="4" name="Content Placeholder 4" descr="A screenshot of a medical alert&#10;&#10;Description automatically generated">
            <a:extLst>
              <a:ext uri="{FF2B5EF4-FFF2-40B4-BE49-F238E27FC236}">
                <a16:creationId xmlns:a16="http://schemas.microsoft.com/office/drawing/2014/main" id="{10FDF58B-4C33-D57E-FC33-3E3B68B2EB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7402" y="1873044"/>
            <a:ext cx="5629196" cy="4035637"/>
          </a:xfrm>
        </p:spPr>
      </p:pic>
      <p:sp>
        <p:nvSpPr>
          <p:cNvPr id="5" name="Rectangle 4">
            <a:extLst>
              <a:ext uri="{FF2B5EF4-FFF2-40B4-BE49-F238E27FC236}">
                <a16:creationId xmlns:a16="http://schemas.microsoft.com/office/drawing/2014/main" id="{8795C9DD-4BC9-FB7F-13F8-0A7209275F5D}"/>
              </a:ext>
            </a:extLst>
          </p:cNvPr>
          <p:cNvSpPr/>
          <p:nvPr/>
        </p:nvSpPr>
        <p:spPr>
          <a:xfrm>
            <a:off x="1757402" y="4652707"/>
            <a:ext cx="5629196" cy="749300"/>
          </a:xfrm>
          <a:prstGeom prst="rect">
            <a:avLst/>
          </a:prstGeom>
          <a:solidFill>
            <a:schemeClr val="accent2">
              <a:lumMod val="20000"/>
              <a:lumOff val="80000"/>
              <a:alpha val="374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498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28EF-FBC0-F74B-8568-D789CFE31324}"/>
              </a:ext>
            </a:extLst>
          </p:cNvPr>
          <p:cNvSpPr>
            <a:spLocks noGrp="1"/>
          </p:cNvSpPr>
          <p:nvPr>
            <p:ph type="title"/>
          </p:nvPr>
        </p:nvSpPr>
        <p:spPr/>
        <p:txBody>
          <a:bodyPr>
            <a:normAutofit/>
          </a:bodyPr>
          <a:lstStyle/>
          <a:p>
            <a:r>
              <a:rPr lang="en-US" sz="3600" dirty="0"/>
              <a:t>Recommendations for infant RSV Prevention</a:t>
            </a:r>
          </a:p>
        </p:txBody>
      </p:sp>
      <p:sp>
        <p:nvSpPr>
          <p:cNvPr id="3" name="Content Placeholder 2">
            <a:extLst>
              <a:ext uri="{FF2B5EF4-FFF2-40B4-BE49-F238E27FC236}">
                <a16:creationId xmlns:a16="http://schemas.microsoft.com/office/drawing/2014/main" id="{9BFE9B1C-69CD-E792-12DE-1E9941C562B5}"/>
              </a:ext>
            </a:extLst>
          </p:cNvPr>
          <p:cNvSpPr>
            <a:spLocks noGrp="1"/>
          </p:cNvSpPr>
          <p:nvPr>
            <p:ph idx="1"/>
          </p:nvPr>
        </p:nvSpPr>
        <p:spPr/>
        <p:txBody>
          <a:bodyPr/>
          <a:lstStyle/>
          <a:p>
            <a:r>
              <a:rPr lang="en-US" sz="1800" dirty="0"/>
              <a:t>All infants should be protected against RSV using one of two products</a:t>
            </a:r>
          </a:p>
          <a:p>
            <a:r>
              <a:rPr lang="en-US" sz="1800" dirty="0"/>
              <a:t>The bivalent RSVpreF vaccine is recommended to be administered as a one-time dose, using seasonal administration to pregnant persons between 32 0/7 and 36 6/7 weeks gestational age</a:t>
            </a:r>
          </a:p>
          <a:p>
            <a:pPr lvl="1"/>
            <a:r>
              <a:rPr lang="en-US" sz="1800" dirty="0"/>
              <a:t>Seasonal administration is end of September through end of January in most of the continental United States </a:t>
            </a:r>
          </a:p>
          <a:p>
            <a:r>
              <a:rPr lang="en-US" sz="1800" dirty="0"/>
              <a:t>Either maternal RSVpreF vaccination or nirsevimab administration to the infant is recommended </a:t>
            </a:r>
          </a:p>
          <a:p>
            <a:pPr lvl="1"/>
            <a:r>
              <a:rPr lang="en-US" sz="1800" dirty="0"/>
              <a:t>With few exceptions, most infants will not need both</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CAC3E25A-B0E2-43EB-9F22-0C7CDEA8D8AF}"/>
              </a:ext>
            </a:extLst>
          </p:cNvPr>
          <p:cNvSpPr txBox="1"/>
          <p:nvPr/>
        </p:nvSpPr>
        <p:spPr>
          <a:xfrm>
            <a:off x="4572000" y="6550223"/>
            <a:ext cx="4572000" cy="307777"/>
          </a:xfrm>
          <a:prstGeom prst="rect">
            <a:avLst/>
          </a:prstGeom>
          <a:noFill/>
        </p:spPr>
        <p:txBody>
          <a:bodyPr wrap="square">
            <a:spAutoFit/>
          </a:bodyPr>
          <a:lstStyle/>
          <a:p>
            <a:pPr algn="r"/>
            <a:r>
              <a:rPr lang="en-US" sz="1400" dirty="0">
                <a:solidFill>
                  <a:schemeClr val="tx1">
                    <a:lumMod val="60000"/>
                    <a:lumOff val="40000"/>
                  </a:schemeClr>
                </a:solidFill>
              </a:rPr>
              <a:t>Fleming-Dutra KE. MMWR. 2023</a:t>
            </a:r>
          </a:p>
        </p:txBody>
      </p:sp>
    </p:spTree>
    <p:extLst>
      <p:ext uri="{BB962C8B-B14F-4D97-AF65-F5344CB8AC3E}">
        <p14:creationId xmlns:p14="http://schemas.microsoft.com/office/powerpoint/2010/main" val="7922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6ED6-E6E1-397D-AF1A-FC9A4E2D82DA}"/>
              </a:ext>
            </a:extLst>
          </p:cNvPr>
          <p:cNvSpPr>
            <a:spLocks noGrp="1"/>
          </p:cNvSpPr>
          <p:nvPr>
            <p:ph type="title"/>
          </p:nvPr>
        </p:nvSpPr>
        <p:spPr/>
        <p:txBody>
          <a:bodyPr>
            <a:noAutofit/>
          </a:bodyPr>
          <a:lstStyle/>
          <a:p>
            <a:r>
              <a:rPr lang="en-US" sz="3200" dirty="0"/>
              <a:t>RSV PreF Vaccine Recommendations for birthing people</a:t>
            </a:r>
          </a:p>
        </p:txBody>
      </p:sp>
      <p:sp>
        <p:nvSpPr>
          <p:cNvPr id="3" name="Content Placeholder 2">
            <a:extLst>
              <a:ext uri="{FF2B5EF4-FFF2-40B4-BE49-F238E27FC236}">
                <a16:creationId xmlns:a16="http://schemas.microsoft.com/office/drawing/2014/main" id="{F3454C36-AEC7-C4F2-B1FB-C26B0BA56323}"/>
              </a:ext>
            </a:extLst>
          </p:cNvPr>
          <p:cNvSpPr>
            <a:spLocks noGrp="1"/>
          </p:cNvSpPr>
          <p:nvPr>
            <p:ph idx="1"/>
          </p:nvPr>
        </p:nvSpPr>
        <p:spPr>
          <a:xfrm>
            <a:off x="212436" y="1826692"/>
            <a:ext cx="8710338" cy="4176943"/>
          </a:xfrm>
          <a:solidFill>
            <a:schemeClr val="accent1">
              <a:lumMod val="20000"/>
              <a:lumOff val="80000"/>
            </a:schemeClr>
          </a:solidFill>
        </p:spPr>
        <p:txBody>
          <a:bodyPr>
            <a:noAutofit/>
          </a:bodyPr>
          <a:lstStyle/>
          <a:p>
            <a:pPr marL="457200" indent="-457200">
              <a:buFont typeface="Arial" panose="020B0604020202020204" pitchFamily="34" charset="0"/>
              <a:buChar char="•"/>
            </a:pPr>
            <a:r>
              <a:rPr lang="en-US" sz="1900" dirty="0"/>
              <a:t>Can be administered to all birthing persons between 32 0/7 – 36 6/7 weeks </a:t>
            </a:r>
          </a:p>
          <a:p>
            <a:pPr marL="457200" indent="-457200">
              <a:buFont typeface="Arial" panose="020B0604020202020204" pitchFamily="34" charset="0"/>
              <a:buChar char="•"/>
            </a:pPr>
            <a:r>
              <a:rPr lang="en-US" sz="1900" dirty="0"/>
              <a:t>Should be administered seasonally (October – end of January)</a:t>
            </a:r>
          </a:p>
          <a:p>
            <a:pPr marL="457200" indent="-457200">
              <a:buFont typeface="Arial" panose="020B0604020202020204" pitchFamily="34" charset="0"/>
              <a:buChar char="•"/>
            </a:pPr>
            <a:r>
              <a:rPr lang="en-US" sz="1900" dirty="0"/>
              <a:t>Can be co-administered with other routine vaccine products in pregnancy (Tdap, COVID-19, influenza)</a:t>
            </a:r>
          </a:p>
          <a:p>
            <a:pPr marL="457200" indent="-457200">
              <a:buFont typeface="Arial" panose="020B0604020202020204" pitchFamily="34" charset="0"/>
              <a:buChar char="•"/>
            </a:pPr>
            <a:r>
              <a:rPr lang="en-US" sz="1900" dirty="0"/>
              <a:t>Patients should be counseled regarding safety, efficacy, and uncertainty regarding preterm birth (that an imbalance was seen in low- and middle-income countries, not observed within US trial participants, and not observed within the approval dosing window)</a:t>
            </a:r>
          </a:p>
          <a:p>
            <a:pPr marL="457200" indent="-457200">
              <a:buFont typeface="Arial" panose="020B0604020202020204" pitchFamily="34" charset="0"/>
              <a:buChar char="•"/>
            </a:pPr>
            <a:r>
              <a:rPr lang="en-US" sz="1900" dirty="0"/>
              <a:t>Patients should be counseled regarding the option for </a:t>
            </a:r>
            <a:r>
              <a:rPr lang="en-US" sz="1900" dirty="0" err="1"/>
              <a:t>nirsevimab</a:t>
            </a:r>
            <a:r>
              <a:rPr lang="en-US" sz="1900" dirty="0"/>
              <a:t> in the context of availability and cost</a:t>
            </a:r>
          </a:p>
          <a:p>
            <a:pPr marL="457200" indent="-457200">
              <a:spcBef>
                <a:spcPts val="0"/>
              </a:spcBef>
              <a:buFont typeface="Arial" panose="020B0604020202020204" pitchFamily="34" charset="0"/>
              <a:buChar char="•"/>
            </a:pPr>
            <a:r>
              <a:rPr lang="en-US" sz="1900" dirty="0"/>
              <a:t>Providers should ensure that birthing patients are receiving the RSV vaccine made by </a:t>
            </a:r>
            <a:r>
              <a:rPr lang="en-US" sz="1900" b="1" dirty="0"/>
              <a:t>PFIZER</a:t>
            </a:r>
            <a:r>
              <a:rPr lang="en-US" sz="1900" dirty="0"/>
              <a:t> and not GSK </a:t>
            </a:r>
          </a:p>
        </p:txBody>
      </p:sp>
      <p:sp>
        <p:nvSpPr>
          <p:cNvPr id="4" name="TextBox 3">
            <a:extLst>
              <a:ext uri="{FF2B5EF4-FFF2-40B4-BE49-F238E27FC236}">
                <a16:creationId xmlns:a16="http://schemas.microsoft.com/office/drawing/2014/main" id="{5C29E732-E191-F5A7-8BBE-C9886C0BF490}"/>
              </a:ext>
            </a:extLst>
          </p:cNvPr>
          <p:cNvSpPr txBox="1"/>
          <p:nvPr/>
        </p:nvSpPr>
        <p:spPr>
          <a:xfrm>
            <a:off x="4572000" y="6550223"/>
            <a:ext cx="4572000" cy="307777"/>
          </a:xfrm>
          <a:prstGeom prst="rect">
            <a:avLst/>
          </a:prstGeom>
          <a:noFill/>
        </p:spPr>
        <p:txBody>
          <a:bodyPr wrap="square">
            <a:spAutoFit/>
          </a:bodyPr>
          <a:lstStyle/>
          <a:p>
            <a:pPr algn="r"/>
            <a:r>
              <a:rPr lang="en-US" sz="1400" dirty="0">
                <a:solidFill>
                  <a:schemeClr val="tx1">
                    <a:lumMod val="60000"/>
                    <a:lumOff val="40000"/>
                  </a:schemeClr>
                </a:solidFill>
              </a:rPr>
              <a:t>Fleming-Dutra KE. MMWR. 2023</a:t>
            </a:r>
          </a:p>
        </p:txBody>
      </p:sp>
    </p:spTree>
    <p:extLst>
      <p:ext uri="{BB962C8B-B14F-4D97-AF65-F5344CB8AC3E}">
        <p14:creationId xmlns:p14="http://schemas.microsoft.com/office/powerpoint/2010/main" val="539552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8A25-230B-9900-521B-AC34BF033581}"/>
              </a:ext>
            </a:extLst>
          </p:cNvPr>
          <p:cNvSpPr>
            <a:spLocks noGrp="1"/>
          </p:cNvSpPr>
          <p:nvPr>
            <p:ph type="title"/>
          </p:nvPr>
        </p:nvSpPr>
        <p:spPr>
          <a:xfrm>
            <a:off x="568325" y="374362"/>
            <a:ext cx="8007350" cy="1325563"/>
          </a:xfrm>
        </p:spPr>
        <p:txBody>
          <a:bodyPr>
            <a:normAutofit/>
          </a:bodyPr>
          <a:lstStyle/>
          <a:p>
            <a:r>
              <a:rPr lang="en-US" sz="3200" dirty="0"/>
              <a:t>Nirsevimab monoclonal antibody recommendations for infants</a:t>
            </a:r>
          </a:p>
        </p:txBody>
      </p:sp>
      <p:sp>
        <p:nvSpPr>
          <p:cNvPr id="3" name="Content Placeholder 2">
            <a:extLst>
              <a:ext uri="{FF2B5EF4-FFF2-40B4-BE49-F238E27FC236}">
                <a16:creationId xmlns:a16="http://schemas.microsoft.com/office/drawing/2014/main" id="{3634B294-8624-6BE3-572E-A4A5B365E261}"/>
              </a:ext>
            </a:extLst>
          </p:cNvPr>
          <p:cNvSpPr>
            <a:spLocks noGrp="1"/>
          </p:cNvSpPr>
          <p:nvPr>
            <p:ph idx="1"/>
          </p:nvPr>
        </p:nvSpPr>
        <p:spPr>
          <a:xfrm>
            <a:off x="452447" y="2062667"/>
            <a:ext cx="3633634" cy="3876594"/>
          </a:xfrm>
          <a:solidFill>
            <a:schemeClr val="accent4">
              <a:lumMod val="20000"/>
              <a:lumOff val="80000"/>
            </a:schemeClr>
          </a:solidFill>
        </p:spPr>
        <p:txBody>
          <a:bodyPr>
            <a:noAutofit/>
          </a:bodyPr>
          <a:lstStyle/>
          <a:p>
            <a:pPr marL="0" indent="0">
              <a:lnSpc>
                <a:spcPct val="100000"/>
              </a:lnSpc>
              <a:buNone/>
            </a:pPr>
            <a:r>
              <a:rPr lang="en-US" sz="1600" dirty="0" err="1"/>
              <a:t>Nirsevimab</a:t>
            </a:r>
            <a:r>
              <a:rPr lang="en-US" sz="1600" dirty="0"/>
              <a:t> is </a:t>
            </a:r>
            <a:r>
              <a:rPr lang="en-US" sz="1600" b="1" u="sng" dirty="0"/>
              <a:t>recommended</a:t>
            </a:r>
            <a:r>
              <a:rPr lang="en-US" sz="1600" dirty="0"/>
              <a:t> in the following scenarios:</a:t>
            </a:r>
          </a:p>
          <a:p>
            <a:pPr marL="342900" marR="0" lvl="0" indent="-342900">
              <a:lnSpc>
                <a:spcPct val="100000"/>
              </a:lnSpc>
              <a:spcBef>
                <a:spcPts val="0"/>
              </a:spcBef>
              <a:spcAft>
                <a:spcPts val="800"/>
              </a:spcAft>
              <a:buFont typeface="Symbol" pitchFamily="2" charset="2"/>
              <a:buChar char=""/>
            </a:pPr>
            <a:r>
              <a:rPr lang="en-US" sz="1600" dirty="0">
                <a:effectLst/>
                <a:ea typeface="Calibri" panose="020F0502020204030204" pitchFamily="34" charset="0"/>
              </a:rPr>
              <a:t>Infants whose birthing parent who either did not receive RSV </a:t>
            </a:r>
            <a:r>
              <a:rPr lang="en-US" sz="1600" dirty="0" err="1">
                <a:effectLst/>
                <a:ea typeface="Calibri" panose="020F0502020204030204" pitchFamily="34" charset="0"/>
              </a:rPr>
              <a:t>preF</a:t>
            </a:r>
            <a:r>
              <a:rPr lang="en-US" sz="1600" dirty="0">
                <a:effectLst/>
                <a:ea typeface="Calibri" panose="020F0502020204030204" pitchFamily="34" charset="0"/>
              </a:rPr>
              <a:t> vaccine or whose vaccine history is not known.</a:t>
            </a:r>
          </a:p>
          <a:p>
            <a:pPr marL="342900" marR="0" lvl="0" indent="-342900">
              <a:lnSpc>
                <a:spcPct val="100000"/>
              </a:lnSpc>
              <a:spcBef>
                <a:spcPts val="0"/>
              </a:spcBef>
              <a:spcAft>
                <a:spcPts val="800"/>
              </a:spcAft>
              <a:buFont typeface="Symbol" pitchFamily="2" charset="2"/>
              <a:buChar char=""/>
            </a:pPr>
            <a:r>
              <a:rPr lang="en-US" sz="1600" dirty="0">
                <a:effectLst/>
                <a:ea typeface="Arial" panose="020B0604020202020204" pitchFamily="34" charset="0"/>
              </a:rPr>
              <a:t>Birthing parent vaccinated within 14 days of delivery.</a:t>
            </a:r>
            <a:endParaRPr lang="en-US" sz="1600" dirty="0">
              <a:effectLst/>
              <a:ea typeface="Calibri" panose="020F0502020204030204" pitchFamily="34" charset="0"/>
            </a:endParaRPr>
          </a:p>
          <a:p>
            <a:pPr marL="342900" marR="0" lvl="0" indent="-342900">
              <a:lnSpc>
                <a:spcPct val="100000"/>
              </a:lnSpc>
              <a:spcBef>
                <a:spcPts val="0"/>
              </a:spcBef>
              <a:spcAft>
                <a:spcPts val="800"/>
              </a:spcAft>
              <a:buFont typeface="Symbol" pitchFamily="2" charset="2"/>
              <a:buChar char=""/>
            </a:pPr>
            <a:r>
              <a:rPr lang="en-US" sz="1600" dirty="0">
                <a:effectLst/>
                <a:ea typeface="Arial" panose="020B0604020202020204" pitchFamily="34" charset="0"/>
              </a:rPr>
              <a:t>Infants and children aged 8 – 19 months at increased risk for severe RSV disease and entering their second RSV season, irrespective of birthing parent vaccine status.</a:t>
            </a:r>
            <a:endParaRPr lang="en-US" sz="1600" dirty="0">
              <a:effectLst/>
              <a:ea typeface="Calibri" panose="020F0502020204030204" pitchFamily="34" charset="0"/>
            </a:endParaRPr>
          </a:p>
        </p:txBody>
      </p:sp>
      <p:sp>
        <p:nvSpPr>
          <p:cNvPr id="5" name="TextBox 4">
            <a:extLst>
              <a:ext uri="{FF2B5EF4-FFF2-40B4-BE49-F238E27FC236}">
                <a16:creationId xmlns:a16="http://schemas.microsoft.com/office/drawing/2014/main" id="{0413FC48-E4B4-2EBB-F063-EE97CC5F350E}"/>
              </a:ext>
            </a:extLst>
          </p:cNvPr>
          <p:cNvSpPr txBox="1"/>
          <p:nvPr/>
        </p:nvSpPr>
        <p:spPr>
          <a:xfrm>
            <a:off x="4208436" y="2062667"/>
            <a:ext cx="4807974" cy="4483279"/>
          </a:xfrm>
          <a:prstGeom prst="rect">
            <a:avLst/>
          </a:prstGeom>
          <a:solidFill>
            <a:schemeClr val="accent4">
              <a:lumMod val="20000"/>
              <a:lumOff val="80000"/>
            </a:schemeClr>
          </a:solidFill>
        </p:spPr>
        <p:txBody>
          <a:bodyPr wrap="square">
            <a:spAutoFit/>
          </a:bodyPr>
          <a:lstStyle/>
          <a:p>
            <a:pPr marL="0" indent="0">
              <a:lnSpc>
                <a:spcPct val="100000"/>
              </a:lnSpc>
              <a:buNone/>
            </a:pPr>
            <a:r>
              <a:rPr lang="en-US" sz="1600" dirty="0" err="1">
                <a:latin typeface="Montserrat" pitchFamily="2" charset="77"/>
              </a:rPr>
              <a:t>Nirsevimab</a:t>
            </a:r>
            <a:r>
              <a:rPr lang="en-US" sz="1600" dirty="0">
                <a:latin typeface="Montserrat" pitchFamily="2" charset="77"/>
              </a:rPr>
              <a:t> may be </a:t>
            </a:r>
            <a:r>
              <a:rPr lang="en-US" sz="1600" b="1" u="sng" dirty="0">
                <a:latin typeface="Montserrat" pitchFamily="2" charset="77"/>
              </a:rPr>
              <a:t>considered</a:t>
            </a:r>
            <a:r>
              <a:rPr lang="en-US" sz="1600" dirty="0">
                <a:latin typeface="Montserrat" pitchFamily="2" charset="77"/>
              </a:rPr>
              <a:t> for:</a:t>
            </a:r>
          </a:p>
          <a:p>
            <a:pPr marL="342900" marR="0" lvl="0" indent="-342900">
              <a:lnSpc>
                <a:spcPct val="100000"/>
              </a:lnSpc>
              <a:spcBef>
                <a:spcPts val="0"/>
              </a:spcBef>
              <a:spcAft>
                <a:spcPts val="800"/>
              </a:spcAft>
              <a:buFont typeface="Symbol" pitchFamily="2" charset="2"/>
              <a:buChar char=""/>
            </a:pPr>
            <a:r>
              <a:rPr lang="en-US" sz="1600" dirty="0">
                <a:effectLst/>
                <a:latin typeface="Montserrat" pitchFamily="2" charset="77"/>
                <a:ea typeface="Arial" panose="020B0604020202020204" pitchFamily="34" charset="0"/>
              </a:rPr>
              <a:t>Maternal conditions resulting in inadequate immune response and/or decrease in transplacental transfer (i.e., infants born to pregnant people with chronic immunosuppression with anticipated diminished immune responses to vaccination (organ transplant, chronic steroid use) </a:t>
            </a:r>
            <a:endParaRPr lang="en-US" sz="1600" dirty="0">
              <a:effectLst/>
              <a:latin typeface="Montserrat" pitchFamily="2" charset="77"/>
              <a:ea typeface="Calibri" panose="020F0502020204030204" pitchFamily="34" charset="0"/>
            </a:endParaRPr>
          </a:p>
          <a:p>
            <a:pPr marL="342900" marR="0" lvl="0" indent="-342900">
              <a:lnSpc>
                <a:spcPct val="100000"/>
              </a:lnSpc>
              <a:spcBef>
                <a:spcPts val="0"/>
              </a:spcBef>
              <a:spcAft>
                <a:spcPts val="800"/>
              </a:spcAft>
              <a:buFont typeface="Symbol" pitchFamily="2" charset="2"/>
              <a:buChar char=""/>
            </a:pPr>
            <a:r>
              <a:rPr lang="en-US" sz="1600" dirty="0">
                <a:effectLst/>
                <a:latin typeface="Montserrat" pitchFamily="2" charset="77"/>
                <a:ea typeface="Arial" panose="020B0604020202020204" pitchFamily="34" charset="0"/>
              </a:rPr>
              <a:t>Infants with loss of maternal antibodies (i.e., those who have undergone cardiopulmonary bypass or extracorporeal membrane oxygenation)</a:t>
            </a:r>
            <a:endParaRPr lang="en-US" sz="1600" dirty="0">
              <a:effectLst/>
              <a:latin typeface="Montserrat" pitchFamily="2" charset="77"/>
              <a:ea typeface="Calibri" panose="020F0502020204030204" pitchFamily="34" charset="0"/>
            </a:endParaRPr>
          </a:p>
          <a:p>
            <a:pPr marL="342900" marR="0" lvl="0" indent="-342900">
              <a:lnSpc>
                <a:spcPct val="100000"/>
              </a:lnSpc>
              <a:spcBef>
                <a:spcPts val="0"/>
              </a:spcBef>
              <a:spcAft>
                <a:spcPts val="800"/>
              </a:spcAft>
              <a:buFont typeface="Symbol" pitchFamily="2" charset="2"/>
              <a:buChar char=""/>
            </a:pPr>
            <a:r>
              <a:rPr lang="en-US" sz="1600" dirty="0">
                <a:effectLst/>
                <a:latin typeface="Montserrat" pitchFamily="2" charset="77"/>
                <a:ea typeface="Arial" panose="020B0604020202020204" pitchFamily="34" charset="0"/>
              </a:rPr>
              <a:t>Infants with substantially increased risk for severe RSV disease (i.e., hemodynamically significant congenital heart disease)</a:t>
            </a:r>
            <a:endParaRPr lang="en-US" sz="1600" dirty="0">
              <a:effectLst/>
              <a:latin typeface="Montserrat" pitchFamily="2" charset="77"/>
              <a:ea typeface="Calibri" panose="020F0502020204030204" pitchFamily="34" charset="0"/>
            </a:endParaRPr>
          </a:p>
        </p:txBody>
      </p:sp>
      <p:sp>
        <p:nvSpPr>
          <p:cNvPr id="4" name="TextBox 3">
            <a:extLst>
              <a:ext uri="{FF2B5EF4-FFF2-40B4-BE49-F238E27FC236}">
                <a16:creationId xmlns:a16="http://schemas.microsoft.com/office/drawing/2014/main" id="{D83430DA-016D-9E88-D0BB-D018AE31786E}"/>
              </a:ext>
            </a:extLst>
          </p:cNvPr>
          <p:cNvSpPr txBox="1"/>
          <p:nvPr/>
        </p:nvSpPr>
        <p:spPr>
          <a:xfrm>
            <a:off x="4572000" y="6550223"/>
            <a:ext cx="4572000" cy="307777"/>
          </a:xfrm>
          <a:prstGeom prst="rect">
            <a:avLst/>
          </a:prstGeom>
          <a:noFill/>
        </p:spPr>
        <p:txBody>
          <a:bodyPr wrap="square">
            <a:spAutoFit/>
          </a:bodyPr>
          <a:lstStyle/>
          <a:p>
            <a:pPr algn="r"/>
            <a:r>
              <a:rPr lang="en-US" sz="1400" dirty="0">
                <a:solidFill>
                  <a:schemeClr val="tx1">
                    <a:lumMod val="60000"/>
                    <a:lumOff val="40000"/>
                  </a:schemeClr>
                </a:solidFill>
              </a:rPr>
              <a:t>Jones J. MMWR. 2023</a:t>
            </a:r>
          </a:p>
        </p:txBody>
      </p:sp>
    </p:spTree>
    <p:extLst>
      <p:ext uri="{BB962C8B-B14F-4D97-AF65-F5344CB8AC3E}">
        <p14:creationId xmlns:p14="http://schemas.microsoft.com/office/powerpoint/2010/main" val="3963993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C2CF-6CC0-5973-F4FE-A8580A988C94}"/>
              </a:ext>
            </a:extLst>
          </p:cNvPr>
          <p:cNvSpPr>
            <a:spLocks noGrp="1"/>
          </p:cNvSpPr>
          <p:nvPr>
            <p:ph type="title"/>
          </p:nvPr>
        </p:nvSpPr>
        <p:spPr/>
        <p:txBody>
          <a:bodyPr>
            <a:normAutofit/>
          </a:bodyPr>
          <a:lstStyle/>
          <a:p>
            <a:r>
              <a:rPr lang="en-US" sz="3600" dirty="0"/>
              <a:t>Choosing an RSV infant prevention product</a:t>
            </a:r>
          </a:p>
        </p:txBody>
      </p:sp>
      <p:graphicFrame>
        <p:nvGraphicFramePr>
          <p:cNvPr id="8" name="Content Placeholder 7">
            <a:extLst>
              <a:ext uri="{FF2B5EF4-FFF2-40B4-BE49-F238E27FC236}">
                <a16:creationId xmlns:a16="http://schemas.microsoft.com/office/drawing/2014/main" id="{F6907612-3690-B476-96EE-09685E310B2C}"/>
              </a:ext>
            </a:extLst>
          </p:cNvPr>
          <p:cNvGraphicFramePr>
            <a:graphicFrameLocks noGrp="1"/>
          </p:cNvGraphicFramePr>
          <p:nvPr>
            <p:ph idx="1"/>
            <p:extLst>
              <p:ext uri="{D42A27DB-BD31-4B8C-83A1-F6EECF244321}">
                <p14:modId xmlns:p14="http://schemas.microsoft.com/office/powerpoint/2010/main" val="1415834011"/>
              </p:ext>
            </p:extLst>
          </p:nvPr>
        </p:nvGraphicFramePr>
        <p:xfrm>
          <a:off x="140108" y="1840988"/>
          <a:ext cx="8863783" cy="3949066"/>
        </p:xfrm>
        <a:graphic>
          <a:graphicData uri="http://schemas.openxmlformats.org/drawingml/2006/table">
            <a:tbl>
              <a:tblPr firstRow="1" bandRow="1">
                <a:tableStyleId>{5C22544A-7EE6-4342-B048-85BDC9FD1C3A}</a:tableStyleId>
              </a:tblPr>
              <a:tblGrid>
                <a:gridCol w="1179871">
                  <a:extLst>
                    <a:ext uri="{9D8B030D-6E8A-4147-A177-3AD203B41FA5}">
                      <a16:colId xmlns:a16="http://schemas.microsoft.com/office/drawing/2014/main" val="118915713"/>
                    </a:ext>
                  </a:extLst>
                </a:gridCol>
                <a:gridCol w="3990955">
                  <a:extLst>
                    <a:ext uri="{9D8B030D-6E8A-4147-A177-3AD203B41FA5}">
                      <a16:colId xmlns:a16="http://schemas.microsoft.com/office/drawing/2014/main" val="2800872603"/>
                    </a:ext>
                  </a:extLst>
                </a:gridCol>
                <a:gridCol w="3692957">
                  <a:extLst>
                    <a:ext uri="{9D8B030D-6E8A-4147-A177-3AD203B41FA5}">
                      <a16:colId xmlns:a16="http://schemas.microsoft.com/office/drawing/2014/main" val="1259112348"/>
                    </a:ext>
                  </a:extLst>
                </a:gridCol>
              </a:tblGrid>
              <a:tr h="463770">
                <a:tc>
                  <a:txBody>
                    <a:bodyPr/>
                    <a:lstStyle/>
                    <a:p>
                      <a:endParaRPr lang="en-US" sz="1600">
                        <a:latin typeface="Montserrat"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effectLst/>
                          <a:latin typeface="Montserrat" pitchFamily="2" charset="77"/>
                        </a:rPr>
                        <a:t>RSVPreF</a:t>
                      </a:r>
                      <a:r>
                        <a:rPr lang="en-US" sz="1600" dirty="0">
                          <a:effectLst/>
                          <a:latin typeface="Montserrat" pitchFamily="2" charset="77"/>
                        </a:rPr>
                        <a:t> Maternal Vaccine </a:t>
                      </a:r>
                      <a:br>
                        <a:rPr lang="en-US" sz="1600" dirty="0">
                          <a:effectLst/>
                          <a:latin typeface="Montserrat" pitchFamily="2" charset="77"/>
                        </a:rPr>
                      </a:br>
                      <a:r>
                        <a:rPr lang="en-US" sz="1600" dirty="0">
                          <a:effectLst/>
                          <a:latin typeface="Montserrat" pitchFamily="2" charset="77"/>
                        </a:rPr>
                        <a:t>(</a:t>
                      </a:r>
                      <a:r>
                        <a:rPr lang="en-US" sz="1600" dirty="0" err="1">
                          <a:effectLst/>
                          <a:latin typeface="Montserrat" pitchFamily="2" charset="77"/>
                        </a:rPr>
                        <a:t>Abrysvo</a:t>
                      </a:r>
                      <a:r>
                        <a:rPr lang="en-US" sz="1600" dirty="0">
                          <a:effectLst/>
                          <a:latin typeface="Montserrat" pitchFamily="2" charset="77"/>
                        </a:rPr>
                        <a:t>)</a:t>
                      </a:r>
                      <a:endParaRPr lang="en-US" sz="1600" dirty="0">
                        <a:effectLst/>
                        <a:latin typeface="Montserrat" pitchFamily="2" charset="77"/>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600" dirty="0">
                          <a:effectLst/>
                          <a:latin typeface="Montserrat" pitchFamily="2" charset="77"/>
                        </a:rPr>
                        <a:t>Monoclonal Antibody</a:t>
                      </a:r>
                    </a:p>
                    <a:p>
                      <a:pPr marL="0" marR="0" algn="ctr">
                        <a:lnSpc>
                          <a:spcPct val="107000"/>
                        </a:lnSpc>
                        <a:spcBef>
                          <a:spcPts val="0"/>
                        </a:spcBef>
                        <a:spcAft>
                          <a:spcPts val="0"/>
                        </a:spcAft>
                      </a:pPr>
                      <a:r>
                        <a:rPr lang="en-US" sz="1600" dirty="0">
                          <a:effectLst/>
                          <a:latin typeface="Montserrat" pitchFamily="2" charset="77"/>
                        </a:rPr>
                        <a:t>(Nirsevimab)</a:t>
                      </a:r>
                      <a:endParaRPr lang="en-US" sz="1600" dirty="0">
                        <a:effectLst/>
                        <a:latin typeface="Montserrat" pitchFamily="2" charset="77"/>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33463408"/>
                  </a:ext>
                </a:extLst>
              </a:tr>
              <a:tr h="1826569">
                <a:tc>
                  <a:txBody>
                    <a:bodyPr/>
                    <a:lstStyle/>
                    <a:p>
                      <a:pPr marL="0" indent="0">
                        <a:buFont typeface="Arial" panose="020B0604020202020204" pitchFamily="34" charset="0"/>
                        <a:buNone/>
                      </a:pPr>
                      <a:r>
                        <a:rPr lang="en-US" sz="1400" dirty="0">
                          <a:latin typeface="Montserrat" pitchFamily="2" charset="77"/>
                        </a:rPr>
                        <a:t>Benefits</a:t>
                      </a:r>
                    </a:p>
                  </a:txBody>
                  <a:tcPr/>
                </a:tc>
                <a:tc>
                  <a:txBody>
                    <a:bodyPr/>
                    <a:lstStyle/>
                    <a:p>
                      <a:pPr marL="285750" marR="0" lvl="0" indent="-285750" algn="l">
                        <a:lnSpc>
                          <a:spcPct val="107000"/>
                        </a:lnSpc>
                        <a:spcBef>
                          <a:spcPts val="0"/>
                        </a:spcBef>
                        <a:spcAft>
                          <a:spcPts val="0"/>
                        </a:spcAft>
                        <a:buFont typeface="Arial" panose="020B0604020202020204" pitchFamily="34" charset="0"/>
                        <a:buChar char="•"/>
                      </a:pPr>
                      <a:r>
                        <a:rPr lang="en-US" sz="1400" dirty="0">
                          <a:effectLst/>
                          <a:latin typeface="Montserrat" pitchFamily="2" charset="77"/>
                        </a:rPr>
                        <a:t>Provides immediate protection after birth (if maternal vaccination occurred </a:t>
                      </a:r>
                      <a:r>
                        <a:rPr lang="en-US" sz="1400" u="sng" dirty="0">
                          <a:effectLst/>
                          <a:latin typeface="Montserrat" pitchFamily="2" charset="77"/>
                        </a:rPr>
                        <a:t>&gt;</a:t>
                      </a:r>
                      <a:r>
                        <a:rPr lang="en-US" sz="1400" dirty="0">
                          <a:effectLst/>
                          <a:latin typeface="Montserrat" pitchFamily="2" charset="77"/>
                        </a:rPr>
                        <a:t>14 days before birth)</a:t>
                      </a:r>
                    </a:p>
                    <a:p>
                      <a:pPr marL="285750" marR="0" lvl="0" indent="-285750" algn="l">
                        <a:lnSpc>
                          <a:spcPct val="107000"/>
                        </a:lnSpc>
                        <a:spcBef>
                          <a:spcPts val="0"/>
                        </a:spcBef>
                        <a:spcAft>
                          <a:spcPts val="0"/>
                        </a:spcAft>
                        <a:buFont typeface="Arial" panose="020B0604020202020204" pitchFamily="34" charset="0"/>
                        <a:buChar char="•"/>
                      </a:pPr>
                      <a:r>
                        <a:rPr lang="en-US" sz="1400" dirty="0">
                          <a:effectLst/>
                          <a:latin typeface="Montserrat" pitchFamily="2" charset="77"/>
                        </a:rPr>
                        <a:t>Maternal vaccination results in a polyclonal response, which might be more resistant to potential virus mutations than a monoclonal product</a:t>
                      </a:r>
                      <a:endParaRPr lang="en-US" sz="1400" dirty="0">
                        <a:effectLst/>
                        <a:latin typeface="Montserrat" pitchFamily="2" charset="77"/>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400" dirty="0">
                        <a:latin typeface="Montserrat" pitchFamily="2" charset="77"/>
                      </a:endParaRPr>
                    </a:p>
                  </a:txBody>
                  <a:tcPr/>
                </a:tc>
                <a:tc>
                  <a:txBody>
                    <a:bodyPr/>
                    <a:lstStyle/>
                    <a:p>
                      <a:pPr marL="285750" marR="0" lvl="0" indent="-285750" algn="l">
                        <a:lnSpc>
                          <a:spcPct val="107000"/>
                        </a:lnSpc>
                        <a:spcBef>
                          <a:spcPts val="0"/>
                        </a:spcBef>
                        <a:spcAft>
                          <a:spcPts val="0"/>
                        </a:spcAft>
                        <a:buFont typeface="Arial" panose="020B0604020202020204" pitchFamily="34" charset="0"/>
                        <a:buChar char="•"/>
                      </a:pPr>
                      <a:r>
                        <a:rPr lang="en-US" sz="1400" dirty="0">
                          <a:effectLst/>
                          <a:latin typeface="Montserrat" pitchFamily="2" charset="77"/>
                        </a:rPr>
                        <a:t>Protection may last longer than maternal vaccination</a:t>
                      </a:r>
                    </a:p>
                    <a:p>
                      <a:pPr marL="285750" marR="0" lvl="0" indent="-285750" algn="l">
                        <a:lnSpc>
                          <a:spcPct val="107000"/>
                        </a:lnSpc>
                        <a:spcBef>
                          <a:spcPts val="0"/>
                        </a:spcBef>
                        <a:spcAft>
                          <a:spcPts val="0"/>
                        </a:spcAft>
                        <a:buFont typeface="Arial" panose="020B0604020202020204" pitchFamily="34" charset="0"/>
                        <a:buChar char="•"/>
                      </a:pPr>
                      <a:r>
                        <a:rPr lang="en-US" sz="1400" dirty="0">
                          <a:effectLst/>
                          <a:latin typeface="Montserrat" pitchFamily="2" charset="77"/>
                        </a:rPr>
                        <a:t>Direct antibody transfer to infant rather than passive transfer of maternal antibodies</a:t>
                      </a:r>
                    </a:p>
                  </a:txBody>
                  <a:tcPr/>
                </a:tc>
                <a:extLst>
                  <a:ext uri="{0D108BD9-81ED-4DB2-BD59-A6C34878D82A}">
                    <a16:rowId xmlns:a16="http://schemas.microsoft.com/office/drawing/2014/main" val="3368036100"/>
                  </a:ext>
                </a:extLst>
              </a:tr>
              <a:tr h="1392313">
                <a:tc>
                  <a:txBody>
                    <a:bodyPr/>
                    <a:lstStyle/>
                    <a:p>
                      <a:pPr marL="0" indent="0">
                        <a:buFont typeface="Arial" panose="020B0604020202020204" pitchFamily="34" charset="0"/>
                        <a:buNone/>
                      </a:pPr>
                      <a:r>
                        <a:rPr lang="en-US" sz="1400" dirty="0">
                          <a:latin typeface="Montserrat" pitchFamily="2" charset="77"/>
                        </a:rPr>
                        <a:t>Concerns</a:t>
                      </a:r>
                    </a:p>
                  </a:txBody>
                  <a:tcPr/>
                </a:tc>
                <a:tc>
                  <a:txBody>
                    <a:bodyPr/>
                    <a:lstStyle/>
                    <a:p>
                      <a:pPr marL="285750" marR="0" lvl="0" indent="-285750" algn="l">
                        <a:lnSpc>
                          <a:spcPct val="107000"/>
                        </a:lnSpc>
                        <a:spcBef>
                          <a:spcPts val="0"/>
                        </a:spcBef>
                        <a:spcAft>
                          <a:spcPts val="0"/>
                        </a:spcAft>
                        <a:buFont typeface="Arial" panose="020B0604020202020204" pitchFamily="34" charset="0"/>
                        <a:buChar char="•"/>
                      </a:pPr>
                      <a:r>
                        <a:rPr lang="en-US" sz="1400" dirty="0">
                          <a:effectLst/>
                          <a:latin typeface="Montserrat" pitchFamily="2" charset="77"/>
                        </a:rPr>
                        <a:t>Reduced antibody transfer if delivery of infant is &lt;14 days after maternal immunization or maternal immunocompromised state</a:t>
                      </a:r>
                    </a:p>
                    <a:p>
                      <a:pPr marL="285750" marR="0" lvl="0" indent="-285750" algn="l">
                        <a:lnSpc>
                          <a:spcPct val="107000"/>
                        </a:lnSpc>
                        <a:spcBef>
                          <a:spcPts val="0"/>
                        </a:spcBef>
                        <a:spcAft>
                          <a:spcPts val="0"/>
                        </a:spcAft>
                        <a:buFont typeface="Arial" panose="020B0604020202020204" pitchFamily="34" charset="0"/>
                        <a:buChar char="•"/>
                      </a:pPr>
                      <a:r>
                        <a:rPr lang="en-US" sz="1400" dirty="0">
                          <a:effectLst/>
                          <a:latin typeface="Montserrat" pitchFamily="2" charset="77"/>
                          <a:ea typeface="Calibri" panose="020F0502020204030204" pitchFamily="34" charset="0"/>
                          <a:cs typeface="Times New Roman" panose="02020603050405020304" pitchFamily="18" charset="0"/>
                        </a:rPr>
                        <a:t>Uncertainty regarding risk of preterm birth</a:t>
                      </a:r>
                    </a:p>
                  </a:txBody>
                  <a:tcPr/>
                </a:tc>
                <a:tc>
                  <a:txBody>
                    <a:bodyPr/>
                    <a:lstStyle/>
                    <a:p>
                      <a:pPr marL="285750" indent="-285750">
                        <a:buFont typeface="Arial" panose="020B0604020202020204" pitchFamily="34" charset="0"/>
                        <a:buChar char="•"/>
                      </a:pPr>
                      <a:r>
                        <a:rPr lang="en-US" sz="1400" dirty="0">
                          <a:latin typeface="Montserrat" pitchFamily="2" charset="77"/>
                        </a:rPr>
                        <a:t>Availability is limited during the 2023-2024 RSV season</a:t>
                      </a:r>
                    </a:p>
                    <a:p>
                      <a:pPr marL="285750" indent="-285750">
                        <a:buFont typeface="Arial" panose="020B0604020202020204" pitchFamily="34" charset="0"/>
                        <a:buChar char="•"/>
                      </a:pPr>
                      <a:r>
                        <a:rPr lang="en-US" sz="1400" dirty="0">
                          <a:latin typeface="Montserrat" pitchFamily="2" charset="77"/>
                        </a:rPr>
                        <a:t>Requires infant injection</a:t>
                      </a:r>
                    </a:p>
                    <a:p>
                      <a:pPr marL="285750" indent="-285750">
                        <a:buFont typeface="Arial" panose="020B0604020202020204" pitchFamily="34" charset="0"/>
                        <a:buChar char="•"/>
                      </a:pPr>
                      <a:endParaRPr lang="en-US" sz="1400" dirty="0">
                        <a:latin typeface="Montserrat" pitchFamily="2" charset="77"/>
                      </a:endParaRPr>
                    </a:p>
                  </a:txBody>
                  <a:tcPr/>
                </a:tc>
                <a:extLst>
                  <a:ext uri="{0D108BD9-81ED-4DB2-BD59-A6C34878D82A}">
                    <a16:rowId xmlns:a16="http://schemas.microsoft.com/office/drawing/2014/main" val="2157121893"/>
                  </a:ext>
                </a:extLst>
              </a:tr>
            </a:tbl>
          </a:graphicData>
        </a:graphic>
      </p:graphicFrame>
      <p:sp>
        <p:nvSpPr>
          <p:cNvPr id="3" name="TextBox 2">
            <a:extLst>
              <a:ext uri="{FF2B5EF4-FFF2-40B4-BE49-F238E27FC236}">
                <a16:creationId xmlns:a16="http://schemas.microsoft.com/office/drawing/2014/main" id="{86880EA0-2BDD-753D-E68B-9F792605A570}"/>
              </a:ext>
            </a:extLst>
          </p:cNvPr>
          <p:cNvSpPr txBox="1"/>
          <p:nvPr/>
        </p:nvSpPr>
        <p:spPr>
          <a:xfrm>
            <a:off x="4572000" y="6550223"/>
            <a:ext cx="4572000" cy="307777"/>
          </a:xfrm>
          <a:prstGeom prst="rect">
            <a:avLst/>
          </a:prstGeom>
          <a:noFill/>
        </p:spPr>
        <p:txBody>
          <a:bodyPr wrap="square">
            <a:spAutoFit/>
          </a:bodyPr>
          <a:lstStyle/>
          <a:p>
            <a:pPr algn="r"/>
            <a:r>
              <a:rPr lang="en-US" sz="1400" dirty="0" err="1">
                <a:solidFill>
                  <a:schemeClr val="tx1">
                    <a:lumMod val="60000"/>
                    <a:lumOff val="40000"/>
                  </a:schemeClr>
                </a:solidFill>
              </a:rPr>
              <a:t>Debessai</a:t>
            </a:r>
            <a:r>
              <a:rPr lang="en-US" sz="1400" dirty="0">
                <a:solidFill>
                  <a:schemeClr val="tx1">
                    <a:lumMod val="60000"/>
                    <a:lumOff val="40000"/>
                  </a:schemeClr>
                </a:solidFill>
              </a:rPr>
              <a:t> H. </a:t>
            </a:r>
            <a:r>
              <a:rPr lang="en-US" sz="1400" dirty="0" err="1">
                <a:solidFill>
                  <a:schemeClr val="tx1">
                    <a:lumMod val="60000"/>
                    <a:lumOff val="40000"/>
                  </a:schemeClr>
                </a:solidFill>
              </a:rPr>
              <a:t>Obstet</a:t>
            </a:r>
            <a:r>
              <a:rPr lang="en-US" sz="1400" dirty="0">
                <a:solidFill>
                  <a:schemeClr val="tx1">
                    <a:lumMod val="60000"/>
                    <a:lumOff val="40000"/>
                  </a:schemeClr>
                </a:solidFill>
              </a:rPr>
              <a:t> Gynecol. 2023</a:t>
            </a:r>
          </a:p>
        </p:txBody>
      </p:sp>
    </p:spTree>
    <p:extLst>
      <p:ext uri="{BB962C8B-B14F-4D97-AF65-F5344CB8AC3E}">
        <p14:creationId xmlns:p14="http://schemas.microsoft.com/office/powerpoint/2010/main" val="211660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C2CF-6CC0-5973-F4FE-A8580A988C94}"/>
              </a:ext>
            </a:extLst>
          </p:cNvPr>
          <p:cNvSpPr>
            <a:spLocks noGrp="1"/>
          </p:cNvSpPr>
          <p:nvPr>
            <p:ph type="title"/>
          </p:nvPr>
        </p:nvSpPr>
        <p:spPr/>
        <p:txBody>
          <a:bodyPr/>
          <a:lstStyle/>
          <a:p>
            <a:r>
              <a:rPr lang="en-US" dirty="0"/>
              <a:t>Choosing a prevention product</a:t>
            </a:r>
          </a:p>
        </p:txBody>
      </p:sp>
      <p:sp>
        <p:nvSpPr>
          <p:cNvPr id="4" name="Content Placeholder 3">
            <a:extLst>
              <a:ext uri="{FF2B5EF4-FFF2-40B4-BE49-F238E27FC236}">
                <a16:creationId xmlns:a16="http://schemas.microsoft.com/office/drawing/2014/main" id="{04FF5050-D63D-1B20-5B89-898F84E81C81}"/>
              </a:ext>
            </a:extLst>
          </p:cNvPr>
          <p:cNvSpPr>
            <a:spLocks noGrp="1"/>
          </p:cNvSpPr>
          <p:nvPr>
            <p:ph idx="1"/>
          </p:nvPr>
        </p:nvSpPr>
        <p:spPr>
          <a:xfrm>
            <a:off x="525411" y="2047920"/>
            <a:ext cx="7886700" cy="3318164"/>
          </a:xfrm>
          <a:solidFill>
            <a:schemeClr val="accent2">
              <a:lumMod val="20000"/>
              <a:lumOff val="80000"/>
            </a:schemeClr>
          </a:solidFill>
        </p:spPr>
        <p:txBody>
          <a:bodyPr>
            <a:noAutofit/>
          </a:bodyPr>
          <a:lstStyle/>
          <a:p>
            <a:pPr marL="285750" indent="-285750">
              <a:buFont typeface="Wingdings" pitchFamily="2" charset="2"/>
              <a:buChar char="ü"/>
            </a:pPr>
            <a:r>
              <a:rPr lang="en-US" sz="1600" dirty="0">
                <a:effectLst/>
                <a:latin typeface="Montserrat" pitchFamily="2" charset="77"/>
                <a:ea typeface="Calibri" panose="020F0502020204030204" pitchFamily="34" charset="0"/>
              </a:rPr>
              <a:t>There are no studies comparing the efficacy of maternal vaccination to the efficacy of newborn or infant monoclonal antibody immunization. </a:t>
            </a:r>
          </a:p>
          <a:p>
            <a:pPr marL="285750" indent="-285750">
              <a:buFont typeface="Wingdings" pitchFamily="2" charset="2"/>
              <a:buChar char="ü"/>
            </a:pPr>
            <a:r>
              <a:rPr lang="en-US" sz="1600" dirty="0">
                <a:effectLst/>
                <a:latin typeface="Montserrat" pitchFamily="2" charset="77"/>
                <a:ea typeface="Calibri" panose="020F0502020204030204" pitchFamily="34" charset="0"/>
              </a:rPr>
              <a:t>Each prevention measure has shown to be safe and effective in their respective clinical trials. </a:t>
            </a:r>
          </a:p>
          <a:p>
            <a:pPr marL="285750" indent="-285750">
              <a:buFont typeface="Wingdings" pitchFamily="2" charset="2"/>
              <a:buChar char="ü"/>
            </a:pPr>
            <a:r>
              <a:rPr lang="en-US" sz="1600" b="0" i="0" dirty="0">
                <a:solidFill>
                  <a:srgbClr val="1F1F1F"/>
                </a:solidFill>
                <a:effectLst/>
                <a:latin typeface="Montserrat" pitchFamily="2" charset="77"/>
              </a:rPr>
              <a:t>Pregnant persons should be counseled that the benefits of vaccination include high efficacy, immediate infant protection, potential resistance to viral mutations, and potential ongoing immunity through breastfeeding, yet there is uncertainty regarding the risk of preterm birth.</a:t>
            </a:r>
          </a:p>
          <a:p>
            <a:pPr marL="285750" indent="-285750">
              <a:buFont typeface="Wingdings" pitchFamily="2" charset="2"/>
              <a:buChar char="ü"/>
            </a:pPr>
            <a:r>
              <a:rPr lang="en-US" sz="1600" b="0" i="0" dirty="0">
                <a:solidFill>
                  <a:srgbClr val="1F1F1F"/>
                </a:solidFill>
                <a:effectLst/>
                <a:latin typeface="Montserrat" pitchFamily="2" charset="77"/>
              </a:rPr>
              <a:t>Pregnant persons should be counseled that the benefits of nirsevimab include passive immunization directly to infant and longer duration of antibodies; however, it does require an infant injection and seasonal availability is uncertain.</a:t>
            </a:r>
            <a:endParaRPr lang="en-US" sz="1600" dirty="0">
              <a:effectLst/>
              <a:latin typeface="Montserrat" pitchFamily="2" charset="77"/>
              <a:ea typeface="Calibri" panose="020F0502020204030204" pitchFamily="34" charset="0"/>
            </a:endParaRPr>
          </a:p>
        </p:txBody>
      </p:sp>
      <p:sp>
        <p:nvSpPr>
          <p:cNvPr id="3" name="TextBox 2">
            <a:extLst>
              <a:ext uri="{FF2B5EF4-FFF2-40B4-BE49-F238E27FC236}">
                <a16:creationId xmlns:a16="http://schemas.microsoft.com/office/drawing/2014/main" id="{AD96F4AB-D9B6-8E2F-60E1-CF050E098FE8}"/>
              </a:ext>
            </a:extLst>
          </p:cNvPr>
          <p:cNvSpPr txBox="1"/>
          <p:nvPr/>
        </p:nvSpPr>
        <p:spPr>
          <a:xfrm>
            <a:off x="4969164" y="6492874"/>
            <a:ext cx="4174836" cy="307777"/>
          </a:xfrm>
          <a:prstGeom prst="rect">
            <a:avLst/>
          </a:prstGeom>
          <a:noFill/>
        </p:spPr>
        <p:txBody>
          <a:bodyPr wrap="square">
            <a:spAutoFit/>
          </a:bodyPr>
          <a:lstStyle/>
          <a:p>
            <a:pPr algn="r"/>
            <a:r>
              <a:rPr lang="en-US" sz="1400" dirty="0">
                <a:solidFill>
                  <a:schemeClr val="tx1">
                    <a:lumMod val="60000"/>
                    <a:lumOff val="40000"/>
                  </a:schemeClr>
                </a:solidFill>
              </a:rPr>
              <a:t>SMFM. Am J </a:t>
            </a:r>
            <a:r>
              <a:rPr lang="en-US" sz="1400" dirty="0" err="1">
                <a:solidFill>
                  <a:schemeClr val="tx1">
                    <a:lumMod val="60000"/>
                    <a:lumOff val="40000"/>
                  </a:schemeClr>
                </a:solidFill>
              </a:rPr>
              <a:t>Obstet</a:t>
            </a:r>
            <a:r>
              <a:rPr lang="en-US" sz="1400" dirty="0">
                <a:solidFill>
                  <a:schemeClr val="tx1">
                    <a:lumMod val="60000"/>
                    <a:lumOff val="40000"/>
                  </a:schemeClr>
                </a:solidFill>
              </a:rPr>
              <a:t> Gynecol. 2023</a:t>
            </a:r>
          </a:p>
        </p:txBody>
      </p:sp>
    </p:spTree>
    <p:extLst>
      <p:ext uri="{BB962C8B-B14F-4D97-AF65-F5344CB8AC3E}">
        <p14:creationId xmlns:p14="http://schemas.microsoft.com/office/powerpoint/2010/main" val="383801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C2CF-6CC0-5973-F4FE-A8580A988C94}"/>
              </a:ext>
            </a:extLst>
          </p:cNvPr>
          <p:cNvSpPr>
            <a:spLocks noGrp="1"/>
          </p:cNvSpPr>
          <p:nvPr>
            <p:ph type="title"/>
          </p:nvPr>
        </p:nvSpPr>
        <p:spPr/>
        <p:txBody>
          <a:bodyPr/>
          <a:lstStyle/>
          <a:p>
            <a:r>
              <a:rPr lang="en-US" dirty="0"/>
              <a:t>Choosing a prevention product</a:t>
            </a:r>
          </a:p>
        </p:txBody>
      </p:sp>
      <p:sp>
        <p:nvSpPr>
          <p:cNvPr id="4" name="Content Placeholder 3">
            <a:extLst>
              <a:ext uri="{FF2B5EF4-FFF2-40B4-BE49-F238E27FC236}">
                <a16:creationId xmlns:a16="http://schemas.microsoft.com/office/drawing/2014/main" id="{04FF5050-D63D-1B20-5B89-898F84E81C81}"/>
              </a:ext>
            </a:extLst>
          </p:cNvPr>
          <p:cNvSpPr>
            <a:spLocks noGrp="1"/>
          </p:cNvSpPr>
          <p:nvPr>
            <p:ph idx="1"/>
          </p:nvPr>
        </p:nvSpPr>
        <p:spPr>
          <a:xfrm>
            <a:off x="525411" y="2047920"/>
            <a:ext cx="7886700" cy="2909091"/>
          </a:xfrm>
          <a:solidFill>
            <a:schemeClr val="accent2">
              <a:lumMod val="20000"/>
              <a:lumOff val="80000"/>
            </a:schemeClr>
          </a:solidFill>
        </p:spPr>
        <p:txBody>
          <a:bodyPr>
            <a:noAutofit/>
          </a:bodyPr>
          <a:lstStyle/>
          <a:p>
            <a:pPr marL="285750" indent="-285750">
              <a:buFont typeface="Wingdings" pitchFamily="2" charset="2"/>
              <a:buChar char="ü"/>
            </a:pPr>
            <a:r>
              <a:rPr lang="en-US" sz="1600" dirty="0">
                <a:effectLst/>
                <a:latin typeface="Montserrat" pitchFamily="2" charset="77"/>
                <a:ea typeface="Calibri" panose="020F0502020204030204" pitchFamily="34" charset="0"/>
              </a:rPr>
              <a:t>The decision to receive the vaccine during pregnancy or wait for the monoclonal antibody after birth should be based on a conversation between the patient and health care professional and consider the availability and access to either product</a:t>
            </a:r>
          </a:p>
          <a:p>
            <a:pPr marL="285750" indent="-285750">
              <a:buFont typeface="Wingdings" pitchFamily="2" charset="2"/>
              <a:buChar char="ü"/>
            </a:pPr>
            <a:r>
              <a:rPr lang="en-US" sz="1600" b="0" i="0" dirty="0">
                <a:solidFill>
                  <a:srgbClr val="1F1F1F"/>
                </a:solidFill>
                <a:effectLst/>
                <a:latin typeface="Montserrat" pitchFamily="2" charset="77"/>
              </a:rPr>
              <a:t>Parental choice for infant protection against RSV should be documented in the prenatal care record, when possible, to facilitate communication to pediatric providers.</a:t>
            </a:r>
          </a:p>
          <a:p>
            <a:pPr marL="285750" indent="-285750">
              <a:buFont typeface="Wingdings" pitchFamily="2" charset="2"/>
              <a:buChar char="ü"/>
            </a:pPr>
            <a:r>
              <a:rPr lang="en-US" sz="1600" b="0" i="0" dirty="0">
                <a:solidFill>
                  <a:srgbClr val="1F1F1F"/>
                </a:solidFill>
                <a:effectLst/>
                <a:latin typeface="Montserrat" pitchFamily="2" charset="77"/>
              </a:rPr>
              <a:t>Providers should counsel pregnant persons and strongly recommend that pregnant persons follow CDC recommendations for vaccination in pregnancy including vaccines against RSV,  seasonal influenza, COVID-19, and pertussis</a:t>
            </a:r>
            <a:endParaRPr lang="en-US" sz="1600" dirty="0">
              <a:effectLst/>
              <a:latin typeface="Montserrat" pitchFamily="2" charset="77"/>
              <a:ea typeface="Calibri" panose="020F0502020204030204" pitchFamily="34" charset="0"/>
            </a:endParaRPr>
          </a:p>
        </p:txBody>
      </p:sp>
      <p:sp>
        <p:nvSpPr>
          <p:cNvPr id="3" name="TextBox 2">
            <a:extLst>
              <a:ext uri="{FF2B5EF4-FFF2-40B4-BE49-F238E27FC236}">
                <a16:creationId xmlns:a16="http://schemas.microsoft.com/office/drawing/2014/main" id="{66B35AA8-D653-CDA3-FFB4-495931166E61}"/>
              </a:ext>
            </a:extLst>
          </p:cNvPr>
          <p:cNvSpPr txBox="1"/>
          <p:nvPr/>
        </p:nvSpPr>
        <p:spPr>
          <a:xfrm>
            <a:off x="4969164" y="6492874"/>
            <a:ext cx="4174836" cy="307777"/>
          </a:xfrm>
          <a:prstGeom prst="rect">
            <a:avLst/>
          </a:prstGeom>
          <a:noFill/>
        </p:spPr>
        <p:txBody>
          <a:bodyPr wrap="square">
            <a:spAutoFit/>
          </a:bodyPr>
          <a:lstStyle/>
          <a:p>
            <a:pPr algn="r"/>
            <a:r>
              <a:rPr lang="en-US" sz="1400" dirty="0">
                <a:solidFill>
                  <a:schemeClr val="tx1">
                    <a:lumMod val="60000"/>
                    <a:lumOff val="40000"/>
                  </a:schemeClr>
                </a:solidFill>
              </a:rPr>
              <a:t>SMFM. Am J </a:t>
            </a:r>
            <a:r>
              <a:rPr lang="en-US" sz="1400" dirty="0" err="1">
                <a:solidFill>
                  <a:schemeClr val="tx1">
                    <a:lumMod val="60000"/>
                    <a:lumOff val="40000"/>
                  </a:schemeClr>
                </a:solidFill>
              </a:rPr>
              <a:t>Obstet</a:t>
            </a:r>
            <a:r>
              <a:rPr lang="en-US" sz="1400" dirty="0">
                <a:solidFill>
                  <a:schemeClr val="tx1">
                    <a:lumMod val="60000"/>
                    <a:lumOff val="40000"/>
                  </a:schemeClr>
                </a:solidFill>
              </a:rPr>
              <a:t> Gynecol. 2023</a:t>
            </a:r>
          </a:p>
        </p:txBody>
      </p:sp>
    </p:spTree>
    <p:extLst>
      <p:ext uri="{BB962C8B-B14F-4D97-AF65-F5344CB8AC3E}">
        <p14:creationId xmlns:p14="http://schemas.microsoft.com/office/powerpoint/2010/main" val="344034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A209EF-7D59-48AC-AAA7-D06460F981FB}"/>
              </a:ext>
            </a:extLst>
          </p:cNvPr>
          <p:cNvSpPr>
            <a:spLocks noGrp="1"/>
          </p:cNvSpPr>
          <p:nvPr>
            <p:ph type="title"/>
          </p:nvPr>
        </p:nvSpPr>
        <p:spPr>
          <a:xfrm>
            <a:off x="3124958" y="434105"/>
            <a:ext cx="5530104" cy="6155537"/>
          </a:xfrm>
        </p:spPr>
        <p:txBody>
          <a:bodyPr>
            <a:normAutofit/>
          </a:bodyPr>
          <a:lstStyle/>
          <a:p>
            <a:r>
              <a:rPr lang="en-US" sz="2000" b="1" dirty="0">
                <a:ea typeface="Verdana"/>
                <a:cs typeface="Verdana"/>
              </a:rPr>
              <a:t>Centers for Disease Control: </a:t>
            </a:r>
            <a:r>
              <a:rPr lang="en-US" sz="2000" dirty="0">
                <a:ea typeface="Verdana"/>
                <a:cs typeface="Verdana"/>
              </a:rPr>
              <a:t>https://www.cdc.gov/rsv/index.html</a:t>
            </a:r>
            <a:br>
              <a:rPr lang="en-US" sz="2000" dirty="0">
                <a:ea typeface="Verdana"/>
                <a:cs typeface="Verdana"/>
              </a:rPr>
            </a:br>
            <a:br>
              <a:rPr lang="en-US" sz="2000" dirty="0">
                <a:ea typeface="Verdana"/>
                <a:cs typeface="Verdana"/>
              </a:rPr>
            </a:br>
            <a:r>
              <a:rPr lang="en-US" sz="2000" b="1" dirty="0">
                <a:ea typeface="Verdana"/>
                <a:cs typeface="Verdana"/>
              </a:rPr>
              <a:t>Combined statement ACOG, AAFP, ACNM, SMFM, AWOHN: </a:t>
            </a:r>
            <a:r>
              <a:rPr lang="en-US" sz="2000" dirty="0">
                <a:ea typeface="Verdana"/>
                <a:cs typeface="Verdana"/>
              </a:rPr>
              <a:t>https://www.acog.org/-/media/project/acog/acogorg/files/pdfs/news/rsv-joint-statement-2023.pdf</a:t>
            </a:r>
            <a:br>
              <a:rPr lang="en-US" sz="2000" dirty="0">
                <a:ea typeface="Verdana"/>
                <a:cs typeface="Verdana"/>
              </a:rPr>
            </a:br>
            <a:br>
              <a:rPr lang="en-US" sz="2000" dirty="0">
                <a:ea typeface="Verdana"/>
                <a:cs typeface="Verdana"/>
              </a:rPr>
            </a:br>
            <a:r>
              <a:rPr lang="en-US" sz="2000" b="1" dirty="0">
                <a:ea typeface="Verdana"/>
                <a:cs typeface="Verdana"/>
              </a:rPr>
              <a:t>ACOG Practice Advisory on RSV Vaccine: </a:t>
            </a:r>
            <a:r>
              <a:rPr lang="en-US" sz="2000" dirty="0">
                <a:ea typeface="Verdana"/>
                <a:cs typeface="Verdana"/>
              </a:rPr>
              <a:t>https://www.acog.org/clinical/clinical-guidance/practice-advisory/articles/2023/09/maternal-respiratory-syncytial-virus-vaccination </a:t>
            </a:r>
            <a:br>
              <a:rPr lang="en-US" sz="2000" dirty="0">
                <a:ea typeface="Verdana"/>
                <a:cs typeface="Verdana"/>
              </a:rPr>
            </a:br>
            <a:br>
              <a:rPr lang="en-US" sz="2000" dirty="0">
                <a:ea typeface="Verdana"/>
                <a:cs typeface="Verdana"/>
              </a:rPr>
            </a:br>
            <a:r>
              <a:rPr lang="en-US" sz="2000" b="1" dirty="0">
                <a:ea typeface="Verdana"/>
                <a:cs typeface="Verdana"/>
              </a:rPr>
              <a:t>SMFM Statement on RSV Vaccine: </a:t>
            </a:r>
            <a:r>
              <a:rPr lang="en-US" sz="2000" dirty="0">
                <a:ea typeface="Verdana"/>
                <a:cs typeface="Verdana"/>
              </a:rPr>
              <a:t>https://</a:t>
            </a:r>
            <a:r>
              <a:rPr lang="en-US" sz="2000" dirty="0" err="1">
                <a:ea typeface="Verdana"/>
                <a:cs typeface="Verdana"/>
              </a:rPr>
              <a:t>www.sciencedirect.com</a:t>
            </a:r>
            <a:r>
              <a:rPr lang="en-US" sz="2000" dirty="0">
                <a:ea typeface="Verdana"/>
                <a:cs typeface="Verdana"/>
              </a:rPr>
              <a:t>/science/article/</a:t>
            </a:r>
            <a:r>
              <a:rPr lang="en-US" sz="2000" dirty="0" err="1">
                <a:ea typeface="Verdana"/>
                <a:cs typeface="Verdana"/>
              </a:rPr>
              <a:t>pii</a:t>
            </a:r>
            <a:r>
              <a:rPr lang="en-US" sz="2000" dirty="0">
                <a:ea typeface="Verdana"/>
                <a:cs typeface="Verdana"/>
              </a:rPr>
              <a:t>/S0002937823008013?ref=</a:t>
            </a:r>
            <a:r>
              <a:rPr lang="en-US" sz="2000" dirty="0" err="1">
                <a:ea typeface="Verdana"/>
                <a:cs typeface="Verdana"/>
              </a:rPr>
              <a:t>pdf_download&amp;fr</a:t>
            </a:r>
            <a:r>
              <a:rPr lang="en-US" sz="2000" dirty="0">
                <a:ea typeface="Verdana"/>
                <a:cs typeface="Verdana"/>
              </a:rPr>
              <a:t>=RR-2&amp;rr=836b57da6d973b8e#bib21</a:t>
            </a:r>
          </a:p>
        </p:txBody>
      </p:sp>
      <p:sp>
        <p:nvSpPr>
          <p:cNvPr id="2" name="Title 1">
            <a:extLst>
              <a:ext uri="{FF2B5EF4-FFF2-40B4-BE49-F238E27FC236}">
                <a16:creationId xmlns:a16="http://schemas.microsoft.com/office/drawing/2014/main" id="{F217C6BD-EEA1-BA1B-52B7-DD49FF96CE52}"/>
              </a:ext>
            </a:extLst>
          </p:cNvPr>
          <p:cNvSpPr txBox="1">
            <a:spLocks/>
          </p:cNvSpPr>
          <p:nvPr/>
        </p:nvSpPr>
        <p:spPr>
          <a:xfrm>
            <a:off x="65231" y="1713636"/>
            <a:ext cx="2520950" cy="3902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a:ea typeface="Verdana" panose="020B0604030504040204" pitchFamily="34" charset="0"/>
                <a:cs typeface="Verdana" panose="020B0604030504040204" pitchFamily="34" charset="0"/>
              </a:defRPr>
            </a:lvl1pPr>
          </a:lstStyle>
          <a:p>
            <a:r>
              <a:rPr lang="en-US" sz="3500" dirty="0">
                <a:solidFill>
                  <a:schemeClr val="tx2"/>
                </a:solidFill>
              </a:rPr>
              <a:t>Additional Resources</a:t>
            </a:r>
          </a:p>
        </p:txBody>
      </p:sp>
    </p:spTree>
    <p:custDataLst>
      <p:tags r:id="rId1"/>
    </p:custDataLst>
    <p:extLst>
      <p:ext uri="{BB962C8B-B14F-4D97-AF65-F5344CB8AC3E}">
        <p14:creationId xmlns:p14="http://schemas.microsoft.com/office/powerpoint/2010/main" val="7590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6C73-2EAF-0786-8373-BDF05F5296B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00FEDE3-41ED-F914-D2AF-05E431009937}"/>
              </a:ext>
            </a:extLst>
          </p:cNvPr>
          <p:cNvSpPr>
            <a:spLocks noGrp="1"/>
          </p:cNvSpPr>
          <p:nvPr>
            <p:ph idx="1"/>
          </p:nvPr>
        </p:nvSpPr>
        <p:spPr/>
        <p:txBody>
          <a:bodyPr>
            <a:normAutofit/>
          </a:bodyPr>
          <a:lstStyle/>
          <a:p>
            <a:pPr marL="457200" indent="-457200">
              <a:lnSpc>
                <a:spcPct val="110000"/>
              </a:lnSpc>
              <a:buFont typeface="Arial" panose="020B0604020202020204" pitchFamily="34" charset="0"/>
              <a:buChar char="•"/>
            </a:pPr>
            <a:r>
              <a:rPr lang="en-US" sz="1800" dirty="0">
                <a:latin typeface="Montserrat" pitchFamily="2" charset="77"/>
              </a:rPr>
              <a:t>Respiratory Syncytial Virus (RSV) is a leading cause of respiratory morbidity in infants</a:t>
            </a:r>
          </a:p>
          <a:p>
            <a:pPr marL="457200" indent="-457200">
              <a:lnSpc>
                <a:spcPct val="110000"/>
              </a:lnSpc>
              <a:buFont typeface="Arial" panose="020B0604020202020204" pitchFamily="34" charset="0"/>
              <a:buChar char="•"/>
            </a:pPr>
            <a:r>
              <a:rPr lang="en-US" sz="1800" dirty="0">
                <a:latin typeface="Montserrat" pitchFamily="2" charset="77"/>
              </a:rPr>
              <a:t>Two new immunization products (a maternal vaccine and an infant monoclonal antibody) have been recommended by the Center for Disease Control and Prevention’s (CDC) Advisory Committee on Immunization Practices (ACIP)</a:t>
            </a:r>
          </a:p>
          <a:p>
            <a:pPr marL="457200" indent="-457200">
              <a:lnSpc>
                <a:spcPct val="110000"/>
              </a:lnSpc>
              <a:buFont typeface="Arial" panose="020B0604020202020204" pitchFamily="34" charset="0"/>
              <a:buChar char="•"/>
            </a:pPr>
            <a:r>
              <a:rPr lang="en-US" sz="1800" dirty="0">
                <a:latin typeface="Montserrat" pitchFamily="2" charset="77"/>
              </a:rPr>
              <a:t>All infants should be protected using one of these products</a:t>
            </a:r>
          </a:p>
          <a:p>
            <a:pPr marL="457200" indent="-457200">
              <a:lnSpc>
                <a:spcPct val="110000"/>
              </a:lnSpc>
              <a:buFont typeface="Arial" panose="020B0604020202020204" pitchFamily="34" charset="0"/>
              <a:buChar char="•"/>
            </a:pPr>
            <a:r>
              <a:rPr lang="en-US" sz="1800" dirty="0">
                <a:latin typeface="Montserrat" pitchFamily="2" charset="77"/>
              </a:rPr>
              <a:t>This presentation summarizes recently published SMFM guidance to assist Maternal Fetal Medicine specialists and all prenatal care providers counsel their patients regarding infant protection against RSV</a:t>
            </a:r>
          </a:p>
          <a:p>
            <a:pPr marL="457200" indent="-457200">
              <a:lnSpc>
                <a:spcPct val="110000"/>
              </a:lnSpc>
              <a:buFont typeface="Arial" panose="020B0604020202020204" pitchFamily="34" charset="0"/>
              <a:buChar char="•"/>
            </a:pPr>
            <a:endParaRPr lang="en-US" sz="1800" dirty="0">
              <a:latin typeface="Montserrat" pitchFamily="2" charset="77"/>
            </a:endParaRPr>
          </a:p>
        </p:txBody>
      </p:sp>
      <p:sp>
        <p:nvSpPr>
          <p:cNvPr id="4" name="TextBox 3">
            <a:extLst>
              <a:ext uri="{FF2B5EF4-FFF2-40B4-BE49-F238E27FC236}">
                <a16:creationId xmlns:a16="http://schemas.microsoft.com/office/drawing/2014/main" id="{3A31311B-E9B3-4148-F9AC-1D07EA6CF42A}"/>
              </a:ext>
            </a:extLst>
          </p:cNvPr>
          <p:cNvSpPr txBox="1"/>
          <p:nvPr/>
        </p:nvSpPr>
        <p:spPr>
          <a:xfrm>
            <a:off x="4969164" y="6492874"/>
            <a:ext cx="4174836" cy="307777"/>
          </a:xfrm>
          <a:prstGeom prst="rect">
            <a:avLst/>
          </a:prstGeom>
          <a:noFill/>
        </p:spPr>
        <p:txBody>
          <a:bodyPr wrap="square">
            <a:spAutoFit/>
          </a:bodyPr>
          <a:lstStyle/>
          <a:p>
            <a:pPr algn="r"/>
            <a:r>
              <a:rPr lang="en-US" sz="1400" dirty="0">
                <a:solidFill>
                  <a:schemeClr val="tx1">
                    <a:lumMod val="60000"/>
                    <a:lumOff val="40000"/>
                  </a:schemeClr>
                </a:solidFill>
              </a:rPr>
              <a:t>SMFM. Am J </a:t>
            </a:r>
            <a:r>
              <a:rPr lang="en-US" sz="1400" dirty="0" err="1">
                <a:solidFill>
                  <a:schemeClr val="tx1">
                    <a:lumMod val="60000"/>
                    <a:lumOff val="40000"/>
                  </a:schemeClr>
                </a:solidFill>
              </a:rPr>
              <a:t>Obstet</a:t>
            </a:r>
            <a:r>
              <a:rPr lang="en-US" sz="1400" dirty="0">
                <a:solidFill>
                  <a:schemeClr val="tx1">
                    <a:lumMod val="60000"/>
                    <a:lumOff val="40000"/>
                  </a:schemeClr>
                </a:solidFill>
              </a:rPr>
              <a:t> Gynecol. 2023</a:t>
            </a:r>
          </a:p>
        </p:txBody>
      </p:sp>
    </p:spTree>
    <p:custDataLst>
      <p:tags r:id="rId1"/>
    </p:custDataLst>
    <p:extLst>
      <p:ext uri="{BB962C8B-B14F-4D97-AF65-F5344CB8AC3E}">
        <p14:creationId xmlns:p14="http://schemas.microsoft.com/office/powerpoint/2010/main" val="383594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582F-7F86-ECC1-AE76-4CC0D71051D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D1584CBA-F0C9-11F1-0708-93DEE366A01A}"/>
              </a:ext>
            </a:extLst>
          </p:cNvPr>
          <p:cNvSpPr>
            <a:spLocks noGrp="1"/>
          </p:cNvSpPr>
          <p:nvPr>
            <p:ph idx="1"/>
          </p:nvPr>
        </p:nvSpPr>
        <p:spPr/>
        <p:txBody>
          <a:bodyPr>
            <a:normAutofit/>
          </a:bodyPr>
          <a:lstStyle/>
          <a:p>
            <a:pPr marL="457200" indent="-457200">
              <a:buFont typeface="Arial" panose="020B0604020202020204" pitchFamily="34" charset="0"/>
              <a:buChar char="•"/>
            </a:pPr>
            <a:r>
              <a:rPr lang="en-US" sz="1600" b="0" i="0" dirty="0">
                <a:solidFill>
                  <a:srgbClr val="1F1F1F"/>
                </a:solidFill>
                <a:effectLst/>
                <a:latin typeface="Montserrat" pitchFamily="2" charset="77"/>
              </a:rPr>
              <a:t>All authors and committee members have filed a disclosure of interests delineating personal, professional, business, or other relevant financial or nonfinancial interests in relation to this publication. Any substantial conflicts of interest have been addressed through a process approved by the Society for Maternal-Fetal Medicine (SMFM) Board of Directors. SMFM has neither solicited nor accepted any commercial involvement in the specific content development of this publication.</a:t>
            </a:r>
          </a:p>
          <a:p>
            <a:pPr marL="457200" indent="-457200">
              <a:buFont typeface="Arial" panose="020B0604020202020204" pitchFamily="34" charset="0"/>
              <a:buChar char="•"/>
            </a:pPr>
            <a:r>
              <a:rPr lang="en-US" sz="1600" b="0" i="0" dirty="0">
                <a:solidFill>
                  <a:srgbClr val="1F1F1F"/>
                </a:solidFill>
                <a:effectLst/>
                <a:latin typeface="Montserrat" pitchFamily="2" charset="77"/>
              </a:rPr>
              <a:t>All questions or comments regarding the document or this presentation should be referred to the SMFM Publications Committee at </a:t>
            </a:r>
            <a:r>
              <a:rPr lang="en-US" sz="1600" b="0" i="0" u="none" strike="noStrike" dirty="0">
                <a:solidFill>
                  <a:srgbClr val="1F1F1F"/>
                </a:solidFill>
                <a:effectLst/>
                <a:latin typeface="Montserrat" pitchFamily="2" charset="77"/>
                <a:hlinkClick r:id="rId3"/>
              </a:rPr>
              <a:t>pubs@smfm.org</a:t>
            </a:r>
            <a:endParaRPr lang="en-US" sz="1600" dirty="0">
              <a:latin typeface="Montserrat" pitchFamily="2" charset="77"/>
            </a:endParaRPr>
          </a:p>
        </p:txBody>
      </p:sp>
    </p:spTree>
    <p:custDataLst>
      <p:tags r:id="rId1"/>
    </p:custDataLst>
    <p:extLst>
      <p:ext uri="{BB962C8B-B14F-4D97-AF65-F5344CB8AC3E}">
        <p14:creationId xmlns:p14="http://schemas.microsoft.com/office/powerpoint/2010/main" val="50504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3D18-0AE6-BE0E-17FE-808F00BB61DA}"/>
              </a:ext>
            </a:extLst>
          </p:cNvPr>
          <p:cNvSpPr>
            <a:spLocks noGrp="1"/>
          </p:cNvSpPr>
          <p:nvPr>
            <p:ph type="title"/>
          </p:nvPr>
        </p:nvSpPr>
        <p:spPr/>
        <p:txBody>
          <a:bodyPr/>
          <a:lstStyle/>
          <a:p>
            <a:r>
              <a:rPr lang="en-US" dirty="0"/>
              <a:t>New Immunization Products Against RSV</a:t>
            </a:r>
          </a:p>
        </p:txBody>
      </p:sp>
      <p:graphicFrame>
        <p:nvGraphicFramePr>
          <p:cNvPr id="4" name="Content Placeholder 3">
            <a:extLst>
              <a:ext uri="{FF2B5EF4-FFF2-40B4-BE49-F238E27FC236}">
                <a16:creationId xmlns:a16="http://schemas.microsoft.com/office/drawing/2014/main" id="{9765C8F3-A645-D616-4D22-620F4D67B7F9}"/>
              </a:ext>
            </a:extLst>
          </p:cNvPr>
          <p:cNvGraphicFramePr>
            <a:graphicFrameLocks noGrp="1"/>
          </p:cNvGraphicFramePr>
          <p:nvPr>
            <p:ph idx="1"/>
            <p:extLst>
              <p:ext uri="{D42A27DB-BD31-4B8C-83A1-F6EECF244321}">
                <p14:modId xmlns:p14="http://schemas.microsoft.com/office/powerpoint/2010/main" val="3393560167"/>
              </p:ext>
            </p:extLst>
          </p:nvPr>
        </p:nvGraphicFramePr>
        <p:xfrm>
          <a:off x="217054" y="1848139"/>
          <a:ext cx="8709892" cy="4944342"/>
        </p:xfrm>
        <a:graphic>
          <a:graphicData uri="http://schemas.openxmlformats.org/drawingml/2006/table">
            <a:tbl>
              <a:tblPr firstRow="1" bandRow="1">
                <a:tableStyleId>{5C22544A-7EE6-4342-B048-85BDC9FD1C3A}</a:tableStyleId>
              </a:tblPr>
              <a:tblGrid>
                <a:gridCol w="4354946">
                  <a:extLst>
                    <a:ext uri="{9D8B030D-6E8A-4147-A177-3AD203B41FA5}">
                      <a16:colId xmlns:a16="http://schemas.microsoft.com/office/drawing/2014/main" val="2080911589"/>
                    </a:ext>
                  </a:extLst>
                </a:gridCol>
                <a:gridCol w="4354946">
                  <a:extLst>
                    <a:ext uri="{9D8B030D-6E8A-4147-A177-3AD203B41FA5}">
                      <a16:colId xmlns:a16="http://schemas.microsoft.com/office/drawing/2014/main" val="4084555371"/>
                    </a:ext>
                  </a:extLst>
                </a:gridCol>
              </a:tblGrid>
              <a:tr h="579289">
                <a:tc>
                  <a:txBody>
                    <a:bodyPr/>
                    <a:lstStyle/>
                    <a:p>
                      <a:r>
                        <a:rPr lang="en-US" sz="1600" dirty="0">
                          <a:solidFill>
                            <a:schemeClr val="tx2"/>
                          </a:solidFill>
                        </a:rPr>
                        <a:t>Pfizer Bivalent RSV PreF Vaccine</a:t>
                      </a:r>
                    </a:p>
                  </a:txBody>
                  <a:tcPr/>
                </a:tc>
                <a:tc>
                  <a:txBody>
                    <a:bodyPr/>
                    <a:lstStyle/>
                    <a:p>
                      <a:r>
                        <a:rPr lang="en-US" sz="1600" dirty="0">
                          <a:solidFill>
                            <a:schemeClr val="tx2"/>
                          </a:solidFill>
                        </a:rPr>
                        <a:t>Nirsevimab</a:t>
                      </a:r>
                    </a:p>
                  </a:txBody>
                  <a:tcPr/>
                </a:tc>
                <a:extLst>
                  <a:ext uri="{0D108BD9-81ED-4DB2-BD59-A6C34878D82A}">
                    <a16:rowId xmlns:a16="http://schemas.microsoft.com/office/drawing/2014/main" val="3001594170"/>
                  </a:ext>
                </a:extLst>
              </a:tr>
              <a:tr h="335620">
                <a:tc>
                  <a:txBody>
                    <a:bodyPr/>
                    <a:lstStyle/>
                    <a:p>
                      <a:r>
                        <a:rPr lang="en-US" sz="1600" dirty="0">
                          <a:solidFill>
                            <a:schemeClr val="tx2"/>
                          </a:solidFill>
                        </a:rPr>
                        <a:t>Abrysvo</a:t>
                      </a:r>
                    </a:p>
                  </a:txBody>
                  <a:tcPr/>
                </a:tc>
                <a:tc>
                  <a:txBody>
                    <a:bodyPr/>
                    <a:lstStyle/>
                    <a:p>
                      <a:r>
                        <a:rPr lang="en-US" sz="1600" dirty="0">
                          <a:solidFill>
                            <a:schemeClr val="tx2"/>
                          </a:solidFill>
                        </a:rPr>
                        <a:t>Beyfortus</a:t>
                      </a:r>
                    </a:p>
                  </a:txBody>
                  <a:tcPr/>
                </a:tc>
                <a:extLst>
                  <a:ext uri="{0D108BD9-81ED-4DB2-BD59-A6C34878D82A}">
                    <a16:rowId xmlns:a16="http://schemas.microsoft.com/office/drawing/2014/main" val="52404671"/>
                  </a:ext>
                </a:extLst>
              </a:tr>
              <a:tr h="579289">
                <a:tc>
                  <a:txBody>
                    <a:bodyPr/>
                    <a:lstStyle/>
                    <a:p>
                      <a:r>
                        <a:rPr lang="en-US" sz="1600" dirty="0">
                          <a:solidFill>
                            <a:schemeClr val="tx2"/>
                          </a:solidFill>
                        </a:rPr>
                        <a:t>Bivalent recombinant protein subunit vaccines</a:t>
                      </a:r>
                    </a:p>
                  </a:txBody>
                  <a:tcPr/>
                </a:tc>
                <a:tc>
                  <a:txBody>
                    <a:bodyPr/>
                    <a:lstStyle/>
                    <a:p>
                      <a:r>
                        <a:rPr lang="en-US" sz="1600" dirty="0">
                          <a:solidFill>
                            <a:schemeClr val="tx2"/>
                          </a:solidFill>
                        </a:rPr>
                        <a:t>Monoclonal antibody that inhibits RSV F protein</a:t>
                      </a:r>
                    </a:p>
                  </a:txBody>
                  <a:tcPr/>
                </a:tc>
                <a:extLst>
                  <a:ext uri="{0D108BD9-81ED-4DB2-BD59-A6C34878D82A}">
                    <a16:rowId xmlns:a16="http://schemas.microsoft.com/office/drawing/2014/main" val="2111900796"/>
                  </a:ext>
                </a:extLst>
              </a:tr>
              <a:tr h="1014137">
                <a:tc>
                  <a:txBody>
                    <a:bodyPr/>
                    <a:lstStyle/>
                    <a:p>
                      <a:r>
                        <a:rPr lang="en-US" sz="1600" dirty="0">
                          <a:solidFill>
                            <a:schemeClr val="tx2"/>
                          </a:solidFill>
                        </a:rPr>
                        <a:t>Administered to pregnant persons at 32 through 36 weeks</a:t>
                      </a:r>
                    </a:p>
                  </a:txBody>
                  <a:tcPr/>
                </a:tc>
                <a:tc>
                  <a:txBody>
                    <a:bodyPr/>
                    <a:lstStyle/>
                    <a:p>
                      <a:r>
                        <a:rPr lang="en-US" sz="1600" dirty="0">
                          <a:solidFill>
                            <a:schemeClr val="tx2"/>
                          </a:solidFill>
                        </a:rPr>
                        <a:t>Administered to neonates/infants &lt; 8 months entering their first RSV Season (October – end of March)</a:t>
                      </a:r>
                    </a:p>
                  </a:txBody>
                  <a:tcPr/>
                </a:tc>
                <a:extLst>
                  <a:ext uri="{0D108BD9-81ED-4DB2-BD59-A6C34878D82A}">
                    <a16:rowId xmlns:a16="http://schemas.microsoft.com/office/drawing/2014/main" val="41251700"/>
                  </a:ext>
                </a:extLst>
              </a:tr>
              <a:tr h="1075823">
                <a:tc>
                  <a:txBody>
                    <a:bodyPr/>
                    <a:lstStyle/>
                    <a:p>
                      <a:r>
                        <a:rPr lang="en-US" sz="1600" dirty="0">
                          <a:solidFill>
                            <a:schemeClr val="tx2"/>
                          </a:solidFill>
                        </a:rPr>
                        <a:t>Seasonal administration (only given from September – end of January</a:t>
                      </a:r>
                    </a:p>
                  </a:txBody>
                  <a:tcPr/>
                </a:tc>
                <a:tc>
                  <a:txBody>
                    <a:bodyPr/>
                    <a:lstStyle/>
                    <a:p>
                      <a:r>
                        <a:rPr lang="en-US" sz="1600" dirty="0">
                          <a:solidFill>
                            <a:schemeClr val="tx2"/>
                          </a:solidFill>
                        </a:rPr>
                        <a:t>Administered to infants 8 – 19 months entering second season with high-risk condition</a:t>
                      </a:r>
                    </a:p>
                  </a:txBody>
                  <a:tcPr/>
                </a:tc>
                <a:extLst>
                  <a:ext uri="{0D108BD9-81ED-4DB2-BD59-A6C34878D82A}">
                    <a16:rowId xmlns:a16="http://schemas.microsoft.com/office/drawing/2014/main" val="1043005730"/>
                  </a:ext>
                </a:extLst>
              </a:tr>
              <a:tr h="68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4"/>
                          </a:solidFill>
                        </a:rPr>
                        <a:t>Anaphylaxis to vaccine components</a:t>
                      </a:r>
                    </a:p>
                    <a:p>
                      <a:endParaRPr lang="en-US" sz="1600" dirty="0">
                        <a:solidFill>
                          <a:schemeClr val="accent4"/>
                        </a:solidFill>
                      </a:endParaRPr>
                    </a:p>
                  </a:txBody>
                  <a:tcPr/>
                </a:tc>
                <a:tc>
                  <a:txBody>
                    <a:bodyPr/>
                    <a:lstStyle/>
                    <a:p>
                      <a:r>
                        <a:rPr lang="en-US" sz="1600" dirty="0">
                          <a:solidFill>
                            <a:schemeClr val="accent4"/>
                          </a:solidFill>
                        </a:rPr>
                        <a:t>Serious hypersensitivity or anaphylaxis to components (includes sucrose)</a:t>
                      </a:r>
                    </a:p>
                  </a:txBody>
                  <a:tcPr/>
                </a:tc>
                <a:extLst>
                  <a:ext uri="{0D108BD9-81ED-4DB2-BD59-A6C34878D82A}">
                    <a16:rowId xmlns:a16="http://schemas.microsoft.com/office/drawing/2014/main" val="1034690854"/>
                  </a:ext>
                </a:extLst>
              </a:tr>
              <a:tr h="680092">
                <a:tc>
                  <a:txBody>
                    <a:bodyPr/>
                    <a:lstStyle/>
                    <a:p>
                      <a:r>
                        <a:rPr lang="en-US" sz="1600" dirty="0">
                          <a:solidFill>
                            <a:schemeClr val="accent4"/>
                          </a:solidFill>
                        </a:rPr>
                        <a:t>76.5% efficacy against severe respiratory infection up to 180 days</a:t>
                      </a:r>
                    </a:p>
                  </a:txBody>
                  <a:tcPr/>
                </a:tc>
                <a:tc>
                  <a:txBody>
                    <a:bodyPr/>
                    <a:lstStyle/>
                    <a:p>
                      <a:r>
                        <a:rPr lang="en-US" sz="1600" dirty="0">
                          <a:solidFill>
                            <a:schemeClr val="accent4"/>
                          </a:solidFill>
                        </a:rPr>
                        <a:t>79.5% efficacy against severe respiratory infection up to 180 days</a:t>
                      </a:r>
                    </a:p>
                  </a:txBody>
                  <a:tcPr/>
                </a:tc>
                <a:extLst>
                  <a:ext uri="{0D108BD9-81ED-4DB2-BD59-A6C34878D82A}">
                    <a16:rowId xmlns:a16="http://schemas.microsoft.com/office/drawing/2014/main" val="2675680927"/>
                  </a:ext>
                </a:extLst>
              </a:tr>
            </a:tbl>
          </a:graphicData>
        </a:graphic>
      </p:graphicFrame>
    </p:spTree>
    <p:extLst>
      <p:ext uri="{BB962C8B-B14F-4D97-AF65-F5344CB8AC3E}">
        <p14:creationId xmlns:p14="http://schemas.microsoft.com/office/powerpoint/2010/main" val="158667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7F12CD-B265-4FBF-9D17-9D63E43EEDA4}"/>
              </a:ext>
            </a:extLst>
          </p:cNvPr>
          <p:cNvSpPr>
            <a:spLocks noGrp="1"/>
          </p:cNvSpPr>
          <p:nvPr>
            <p:ph type="title"/>
          </p:nvPr>
        </p:nvSpPr>
        <p:spPr/>
        <p:txBody>
          <a:bodyPr/>
          <a:lstStyle/>
          <a:p>
            <a:r>
              <a:rPr lang="en-US" dirty="0"/>
              <a:t>Burden of RSV in infants</a:t>
            </a:r>
          </a:p>
        </p:txBody>
      </p:sp>
      <p:sp>
        <p:nvSpPr>
          <p:cNvPr id="7" name="Content Placeholder 1">
            <a:extLst>
              <a:ext uri="{FF2B5EF4-FFF2-40B4-BE49-F238E27FC236}">
                <a16:creationId xmlns:a16="http://schemas.microsoft.com/office/drawing/2014/main" id="{EA791293-0B24-9D45-FF78-D01FAE44CEB3}"/>
              </a:ext>
            </a:extLst>
          </p:cNvPr>
          <p:cNvSpPr txBox="1">
            <a:spLocks/>
          </p:cNvSpPr>
          <p:nvPr/>
        </p:nvSpPr>
        <p:spPr>
          <a:xfrm>
            <a:off x="628651" y="1910983"/>
            <a:ext cx="5321575" cy="51751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ontserra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50" dirty="0">
                <a:latin typeface="Montserrat" pitchFamily="2" charset="77"/>
              </a:rPr>
              <a:t>The leading cause of respiratory disease and hospitalization in infants and children</a:t>
            </a:r>
            <a:r>
              <a:rPr lang="en-US" sz="1650" baseline="30000" dirty="0">
                <a:latin typeface="Montserrat" pitchFamily="2" charset="77"/>
              </a:rPr>
              <a:t>1</a:t>
            </a:r>
            <a:endParaRPr lang="en-US" sz="1650" dirty="0">
              <a:latin typeface="Montserrat" pitchFamily="2" charset="77"/>
            </a:endParaRPr>
          </a:p>
          <a:p>
            <a:r>
              <a:rPr lang="en-US" sz="1650">
                <a:latin typeface="Montserrat" pitchFamily="2" charset="77"/>
              </a:rPr>
              <a:t>US </a:t>
            </a:r>
            <a:r>
              <a:rPr lang="en-US" sz="1650" dirty="0">
                <a:latin typeface="Montserrat" pitchFamily="2" charset="77"/>
              </a:rPr>
              <a:t>burden: </a:t>
            </a:r>
          </a:p>
          <a:p>
            <a:pPr lvl="1"/>
            <a:r>
              <a:rPr lang="en-US" sz="1650" dirty="0">
                <a:latin typeface="Montserrat" pitchFamily="2" charset="77"/>
              </a:rPr>
              <a:t>68% of infants infected in the first year of life and 97% by second year</a:t>
            </a:r>
          </a:p>
          <a:p>
            <a:pPr lvl="1"/>
            <a:r>
              <a:rPr lang="en-US" sz="1650" dirty="0">
                <a:latin typeface="Montserrat" pitchFamily="2" charset="77"/>
              </a:rPr>
              <a:t>2 -3% will be hospitalized due to RSV</a:t>
            </a:r>
          </a:p>
          <a:p>
            <a:pPr lvl="1"/>
            <a:r>
              <a:rPr lang="en-US" sz="1650" dirty="0">
                <a:latin typeface="Montserrat" pitchFamily="2" charset="77"/>
              </a:rPr>
              <a:t>Highest proportion of hospitalizations and deaths in infants &lt; 6 months</a:t>
            </a:r>
          </a:p>
          <a:p>
            <a:r>
              <a:rPr lang="en-US" sz="1650" dirty="0">
                <a:latin typeface="Montserrat" pitchFamily="2" charset="77"/>
              </a:rPr>
              <a:t>Risk Factors</a:t>
            </a:r>
            <a:r>
              <a:rPr lang="en-US" sz="1650" baseline="30000" dirty="0">
                <a:latin typeface="Montserrat" pitchFamily="2" charset="77"/>
              </a:rPr>
              <a:t>2</a:t>
            </a:r>
            <a:endParaRPr lang="en-US" sz="1650" dirty="0">
              <a:latin typeface="Montserrat" pitchFamily="2" charset="77"/>
            </a:endParaRPr>
          </a:p>
          <a:p>
            <a:pPr lvl="1"/>
            <a:r>
              <a:rPr lang="en-US" sz="1650" dirty="0">
                <a:latin typeface="Montserrat" pitchFamily="2" charset="77"/>
              </a:rPr>
              <a:t>Prematurity, chronic conditions (e.g. congenital heart disease, lung disease)</a:t>
            </a:r>
          </a:p>
          <a:p>
            <a:pPr lvl="1"/>
            <a:r>
              <a:rPr lang="en-US" sz="1650" dirty="0">
                <a:latin typeface="Montserrat" pitchFamily="2" charset="77"/>
              </a:rPr>
              <a:t>66% of infants have no underlying high-risk conditions</a:t>
            </a:r>
          </a:p>
        </p:txBody>
      </p:sp>
      <p:sp>
        <p:nvSpPr>
          <p:cNvPr id="8" name="TextBox 7">
            <a:extLst>
              <a:ext uri="{FF2B5EF4-FFF2-40B4-BE49-F238E27FC236}">
                <a16:creationId xmlns:a16="http://schemas.microsoft.com/office/drawing/2014/main" id="{D377D45D-9058-E3FB-26DF-FF8EDDD11735}"/>
              </a:ext>
            </a:extLst>
          </p:cNvPr>
          <p:cNvSpPr txBox="1"/>
          <p:nvPr/>
        </p:nvSpPr>
        <p:spPr>
          <a:xfrm>
            <a:off x="4969164" y="6360354"/>
            <a:ext cx="4174836" cy="523220"/>
          </a:xfrm>
          <a:prstGeom prst="rect">
            <a:avLst/>
          </a:prstGeom>
          <a:noFill/>
        </p:spPr>
        <p:txBody>
          <a:bodyPr wrap="square">
            <a:spAutoFit/>
          </a:bodyPr>
          <a:lstStyle/>
          <a:p>
            <a:pPr algn="r"/>
            <a:r>
              <a:rPr lang="en-US" sz="1400" baseline="30000" dirty="0">
                <a:solidFill>
                  <a:schemeClr val="tx1">
                    <a:lumMod val="60000"/>
                    <a:lumOff val="40000"/>
                  </a:schemeClr>
                </a:solidFill>
              </a:rPr>
              <a:t>1</a:t>
            </a:r>
            <a:r>
              <a:rPr lang="en-US" sz="1400" dirty="0">
                <a:solidFill>
                  <a:schemeClr val="tx1">
                    <a:lumMod val="60000"/>
                    <a:lumOff val="40000"/>
                  </a:schemeClr>
                </a:solidFill>
              </a:rPr>
              <a:t>Am </a:t>
            </a:r>
            <a:r>
              <a:rPr lang="en-US" sz="1400" dirty="0" err="1">
                <a:solidFill>
                  <a:schemeClr val="tx1">
                    <a:lumMod val="60000"/>
                    <a:lumOff val="40000"/>
                  </a:schemeClr>
                </a:solidFill>
              </a:rPr>
              <a:t>Acad</a:t>
            </a:r>
            <a:r>
              <a:rPr lang="en-US" sz="1400" dirty="0">
                <a:solidFill>
                  <a:schemeClr val="tx1">
                    <a:lumMod val="60000"/>
                    <a:lumOff val="40000"/>
                  </a:schemeClr>
                </a:solidFill>
              </a:rPr>
              <a:t> Ped. Red Book, 32</a:t>
            </a:r>
            <a:r>
              <a:rPr lang="en-US" sz="1400" baseline="30000" dirty="0">
                <a:solidFill>
                  <a:schemeClr val="tx1">
                    <a:lumMod val="60000"/>
                    <a:lumOff val="40000"/>
                  </a:schemeClr>
                </a:solidFill>
              </a:rPr>
              <a:t>nd</a:t>
            </a:r>
            <a:r>
              <a:rPr lang="en-US" sz="1400" dirty="0">
                <a:solidFill>
                  <a:schemeClr val="tx1">
                    <a:lumMod val="60000"/>
                    <a:lumOff val="40000"/>
                  </a:schemeClr>
                </a:solidFill>
              </a:rPr>
              <a:t> Edition.; </a:t>
            </a:r>
            <a:br>
              <a:rPr lang="en-US" sz="1400" dirty="0">
                <a:solidFill>
                  <a:schemeClr val="tx1">
                    <a:lumMod val="60000"/>
                    <a:lumOff val="40000"/>
                  </a:schemeClr>
                </a:solidFill>
              </a:rPr>
            </a:br>
            <a:r>
              <a:rPr lang="en-US" sz="1400" baseline="30000" dirty="0">
                <a:solidFill>
                  <a:schemeClr val="tx1">
                    <a:lumMod val="60000"/>
                    <a:lumOff val="40000"/>
                  </a:schemeClr>
                </a:solidFill>
              </a:rPr>
              <a:t>2  </a:t>
            </a:r>
            <a:r>
              <a:rPr lang="en-US" sz="1400" dirty="0">
                <a:solidFill>
                  <a:schemeClr val="tx1">
                    <a:lumMod val="60000"/>
                    <a:lumOff val="40000"/>
                  </a:schemeClr>
                </a:solidFill>
              </a:rPr>
              <a:t>Hall C. New </a:t>
            </a:r>
            <a:r>
              <a:rPr lang="en-US" sz="1400" dirty="0" err="1">
                <a:solidFill>
                  <a:schemeClr val="tx1">
                    <a:lumMod val="60000"/>
                    <a:lumOff val="40000"/>
                  </a:schemeClr>
                </a:solidFill>
              </a:rPr>
              <a:t>Engl</a:t>
            </a:r>
            <a:r>
              <a:rPr lang="en-US" sz="1400" dirty="0">
                <a:solidFill>
                  <a:schemeClr val="tx1">
                    <a:lumMod val="60000"/>
                    <a:lumOff val="40000"/>
                  </a:schemeClr>
                </a:solidFill>
              </a:rPr>
              <a:t> J Med. 2009</a:t>
            </a:r>
          </a:p>
        </p:txBody>
      </p:sp>
      <p:pic>
        <p:nvPicPr>
          <p:cNvPr id="9" name="Picture 8" descr="A baby with a tube on its face&#10;&#10;Description automatically generated">
            <a:extLst>
              <a:ext uri="{FF2B5EF4-FFF2-40B4-BE49-F238E27FC236}">
                <a16:creationId xmlns:a16="http://schemas.microsoft.com/office/drawing/2014/main" id="{177D6688-9535-56C8-736C-4688ACC40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3062" y="1910982"/>
            <a:ext cx="2936544" cy="4229077"/>
          </a:xfrm>
          <a:prstGeom prst="rect">
            <a:avLst/>
          </a:prstGeom>
        </p:spPr>
      </p:pic>
    </p:spTree>
    <p:custDataLst>
      <p:tags r:id="rId1"/>
    </p:custDataLst>
    <p:extLst>
      <p:ext uri="{BB962C8B-B14F-4D97-AF65-F5344CB8AC3E}">
        <p14:creationId xmlns:p14="http://schemas.microsoft.com/office/powerpoint/2010/main" val="227397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SV antibody drug Beyfortus approved by FDA for babies : Shots - Health  News : NPR">
            <a:extLst>
              <a:ext uri="{FF2B5EF4-FFF2-40B4-BE49-F238E27FC236}">
                <a16:creationId xmlns:a16="http://schemas.microsoft.com/office/drawing/2014/main" id="{17D309DF-9849-8D0F-D384-9EEDB7313D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18" r="9824" b="1"/>
          <a:stretch/>
        </p:blipFill>
        <p:spPr bwMode="auto">
          <a:xfrm>
            <a:off x="6868494" y="3823545"/>
            <a:ext cx="2655897" cy="3411184"/>
          </a:xfrm>
          <a:custGeom>
            <a:avLst/>
            <a:gdLst/>
            <a:ahLst/>
            <a:cxnLst/>
            <a:rect l="l" t="t" r="r" b="b"/>
            <a:pathLst>
              <a:path w="3541196" h="3411184">
                <a:moveTo>
                  <a:pt x="1859033" y="119"/>
                </a:moveTo>
                <a:cubicBezTo>
                  <a:pt x="2221503" y="3784"/>
                  <a:pt x="2535366" y="92513"/>
                  <a:pt x="2793330" y="259013"/>
                </a:cubicBezTo>
                <a:cubicBezTo>
                  <a:pt x="3251344" y="723432"/>
                  <a:pt x="3367346" y="939691"/>
                  <a:pt x="3513976" y="1308394"/>
                </a:cubicBezTo>
                <a:cubicBezTo>
                  <a:pt x="3597258" y="1907326"/>
                  <a:pt x="3483954" y="2534945"/>
                  <a:pt x="3249014" y="2825554"/>
                </a:cubicBezTo>
                <a:cubicBezTo>
                  <a:pt x="3118276" y="2996623"/>
                  <a:pt x="2892403" y="3161301"/>
                  <a:pt x="2638878" y="3296389"/>
                </a:cubicBezTo>
                <a:lnTo>
                  <a:pt x="2398663" y="3411184"/>
                </a:lnTo>
                <a:lnTo>
                  <a:pt x="927175" y="3411184"/>
                </a:lnTo>
                <a:lnTo>
                  <a:pt x="861908" y="3377148"/>
                </a:lnTo>
                <a:cubicBezTo>
                  <a:pt x="813025" y="3348724"/>
                  <a:pt x="766956" y="3318959"/>
                  <a:pt x="724176" y="3288482"/>
                </a:cubicBezTo>
                <a:cubicBezTo>
                  <a:pt x="547272" y="3143530"/>
                  <a:pt x="191540" y="2862457"/>
                  <a:pt x="103924" y="2620237"/>
                </a:cubicBezTo>
                <a:cubicBezTo>
                  <a:pt x="3197" y="2367125"/>
                  <a:pt x="-41116" y="1896046"/>
                  <a:pt x="48111" y="1405509"/>
                </a:cubicBezTo>
                <a:cubicBezTo>
                  <a:pt x="136306" y="1010737"/>
                  <a:pt x="256358" y="665843"/>
                  <a:pt x="633094" y="251601"/>
                </a:cubicBezTo>
                <a:cubicBezTo>
                  <a:pt x="1085486" y="77851"/>
                  <a:pt x="1496563" y="-3547"/>
                  <a:pt x="1859033" y="119"/>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Antibody for Infant RSV Prevention to Face FDA Panel | MedPage Today">
            <a:extLst>
              <a:ext uri="{FF2B5EF4-FFF2-40B4-BE49-F238E27FC236}">
                <a16:creationId xmlns:a16="http://schemas.microsoft.com/office/drawing/2014/main" id="{AF6AC0D0-1548-FD81-53BC-D980C1E62C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23" t="18060" r="33499" b="2"/>
          <a:stretch/>
        </p:blipFill>
        <p:spPr bwMode="auto">
          <a:xfrm>
            <a:off x="6962374" y="-376950"/>
            <a:ext cx="2637825" cy="2809713"/>
          </a:xfrm>
          <a:custGeom>
            <a:avLst/>
            <a:gdLst/>
            <a:ahLst/>
            <a:cxnLst/>
            <a:rect l="l" t="t" r="r" b="b"/>
            <a:pathLst>
              <a:path w="3517100" h="3429001">
                <a:moveTo>
                  <a:pt x="863409" y="0"/>
                </a:moveTo>
                <a:lnTo>
                  <a:pt x="2577823" y="0"/>
                </a:lnTo>
                <a:lnTo>
                  <a:pt x="2654761" y="40464"/>
                </a:lnTo>
                <a:cubicBezTo>
                  <a:pt x="2769701" y="106856"/>
                  <a:pt x="2851674" y="171706"/>
                  <a:pt x="2886685" y="209429"/>
                </a:cubicBezTo>
                <a:cubicBezTo>
                  <a:pt x="3396761" y="629252"/>
                  <a:pt x="3528939" y="1378028"/>
                  <a:pt x="3516291" y="1842060"/>
                </a:cubicBezTo>
                <a:cubicBezTo>
                  <a:pt x="3503644" y="2306094"/>
                  <a:pt x="3121427" y="2730754"/>
                  <a:pt x="2810796" y="2993628"/>
                </a:cubicBezTo>
                <a:cubicBezTo>
                  <a:pt x="2500166" y="3256503"/>
                  <a:pt x="2125710" y="3478673"/>
                  <a:pt x="1652508" y="3419310"/>
                </a:cubicBezTo>
                <a:cubicBezTo>
                  <a:pt x="1179306" y="3359947"/>
                  <a:pt x="619271" y="3225057"/>
                  <a:pt x="165033" y="2443638"/>
                </a:cubicBezTo>
                <a:cubicBezTo>
                  <a:pt x="124449" y="2266664"/>
                  <a:pt x="-29695" y="1952306"/>
                  <a:pt x="5064" y="1050858"/>
                </a:cubicBezTo>
                <a:cubicBezTo>
                  <a:pt x="80463" y="786073"/>
                  <a:pt x="195183" y="643480"/>
                  <a:pt x="258301" y="498260"/>
                </a:cubicBezTo>
                <a:cubicBezTo>
                  <a:pt x="435632" y="255621"/>
                  <a:pt x="602660" y="109127"/>
                  <a:pt x="830818" y="11497"/>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B4C3E7-DCF0-C0FA-0794-813B5EEEB5BC}"/>
              </a:ext>
            </a:extLst>
          </p:cNvPr>
          <p:cNvSpPr>
            <a:spLocks noGrp="1"/>
          </p:cNvSpPr>
          <p:nvPr>
            <p:ph type="title"/>
          </p:nvPr>
        </p:nvSpPr>
        <p:spPr>
          <a:xfrm>
            <a:off x="628650" y="365126"/>
            <a:ext cx="7886700" cy="1325563"/>
          </a:xfrm>
        </p:spPr>
        <p:txBody>
          <a:bodyPr anchor="ctr">
            <a:normAutofit/>
          </a:bodyPr>
          <a:lstStyle/>
          <a:p>
            <a:r>
              <a:rPr lang="en-US" dirty="0"/>
              <a:t>What is </a:t>
            </a:r>
            <a:r>
              <a:rPr lang="en-US"/>
              <a:t>Respiratory Syncytial Virus</a:t>
            </a:r>
            <a:r>
              <a:rPr lang="en-US" dirty="0"/>
              <a:t>?</a:t>
            </a:r>
          </a:p>
        </p:txBody>
      </p:sp>
      <p:graphicFrame>
        <p:nvGraphicFramePr>
          <p:cNvPr id="5" name="Content Placeholder 2">
            <a:extLst>
              <a:ext uri="{FF2B5EF4-FFF2-40B4-BE49-F238E27FC236}">
                <a16:creationId xmlns:a16="http://schemas.microsoft.com/office/drawing/2014/main" id="{CC8A3210-0FEB-685E-F97A-0ED4F92AB841}"/>
              </a:ext>
            </a:extLst>
          </p:cNvPr>
          <p:cNvGraphicFramePr>
            <a:graphicFrameLocks noGrp="1"/>
          </p:cNvGraphicFramePr>
          <p:nvPr>
            <p:ph idx="1"/>
            <p:extLst>
              <p:ext uri="{D42A27DB-BD31-4B8C-83A1-F6EECF244321}">
                <p14:modId xmlns:p14="http://schemas.microsoft.com/office/powerpoint/2010/main" val="3163390783"/>
              </p:ext>
            </p:extLst>
          </p:nvPr>
        </p:nvGraphicFramePr>
        <p:xfrm>
          <a:off x="-318051" y="1885247"/>
          <a:ext cx="8666922" cy="3998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157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F1B6-F4F1-E238-999F-C44AB34319F6}"/>
              </a:ext>
            </a:extLst>
          </p:cNvPr>
          <p:cNvSpPr>
            <a:spLocks noGrp="1"/>
          </p:cNvSpPr>
          <p:nvPr>
            <p:ph type="title"/>
          </p:nvPr>
        </p:nvSpPr>
        <p:spPr/>
        <p:txBody>
          <a:bodyPr/>
          <a:lstStyle/>
          <a:p>
            <a:r>
              <a:rPr lang="en-US" dirty="0"/>
              <a:t>Rationale for passive immunization</a:t>
            </a:r>
          </a:p>
        </p:txBody>
      </p:sp>
      <p:sp>
        <p:nvSpPr>
          <p:cNvPr id="4" name="Content Placeholder 1">
            <a:extLst>
              <a:ext uri="{FF2B5EF4-FFF2-40B4-BE49-F238E27FC236}">
                <a16:creationId xmlns:a16="http://schemas.microsoft.com/office/drawing/2014/main" id="{ABAA96EA-32A1-A2C7-C249-F985080DAD22}"/>
              </a:ext>
            </a:extLst>
          </p:cNvPr>
          <p:cNvSpPr>
            <a:spLocks noGrp="1"/>
          </p:cNvSpPr>
          <p:nvPr>
            <p:ph idx="1"/>
          </p:nvPr>
        </p:nvSpPr>
        <p:spPr>
          <a:xfrm>
            <a:off x="628651" y="1990496"/>
            <a:ext cx="7886700" cy="3946478"/>
          </a:xfrm>
        </p:spPr>
        <p:txBody>
          <a:bodyPr>
            <a:normAutofit/>
          </a:bodyPr>
          <a:lstStyle/>
          <a:p>
            <a:pPr marL="285750" indent="-285750">
              <a:buFont typeface="Arial" panose="020B0604020202020204" pitchFamily="34" charset="0"/>
              <a:buChar char="•"/>
            </a:pPr>
            <a:r>
              <a:rPr lang="en-US" sz="1600" dirty="0">
                <a:latin typeface="Montserrat" pitchFamily="2" charset="77"/>
              </a:rPr>
              <a:t>Whole Inactivated RSV Vaccine Trial, 1960s</a:t>
            </a:r>
          </a:p>
          <a:p>
            <a:pPr lvl="1"/>
            <a:r>
              <a:rPr lang="en-US" sz="1600" dirty="0">
                <a:solidFill>
                  <a:schemeClr val="tx1">
                    <a:lumMod val="75000"/>
                  </a:schemeClr>
                </a:solidFill>
                <a:latin typeface="Montserrat" pitchFamily="2" charset="77"/>
              </a:rPr>
              <a:t>Modeled after the whole inactivated polio vaccine developed by Salk</a:t>
            </a:r>
          </a:p>
          <a:p>
            <a:pPr lvl="1"/>
            <a:r>
              <a:rPr lang="en-US" sz="1600" dirty="0">
                <a:solidFill>
                  <a:schemeClr val="tx1">
                    <a:lumMod val="75000"/>
                  </a:schemeClr>
                </a:solidFill>
                <a:latin typeface="Montserrat" pitchFamily="2" charset="77"/>
              </a:rPr>
              <a:t>Youngest cohort immunized before 6 months</a:t>
            </a:r>
          </a:p>
          <a:p>
            <a:pPr lvl="1"/>
            <a:r>
              <a:rPr lang="en-US" sz="1600" dirty="0">
                <a:solidFill>
                  <a:schemeClr val="tx1">
                    <a:lumMod val="75000"/>
                  </a:schemeClr>
                </a:solidFill>
                <a:latin typeface="Montserrat" pitchFamily="2" charset="77"/>
              </a:rPr>
              <a:t>Winter of 1967 – 1966, outbreak of RSV in the youngest vaccinated group</a:t>
            </a:r>
          </a:p>
          <a:p>
            <a:pPr lvl="2">
              <a:buFont typeface="Courier New" panose="02070309020205020404" pitchFamily="49" charset="0"/>
              <a:buChar char="o"/>
            </a:pPr>
            <a:r>
              <a:rPr lang="en-US" sz="1600" dirty="0">
                <a:solidFill>
                  <a:schemeClr val="tx1">
                    <a:lumMod val="75000"/>
                  </a:schemeClr>
                </a:solidFill>
                <a:latin typeface="Montserrat" pitchFamily="2" charset="77"/>
              </a:rPr>
              <a:t>Excess of 20 infections, 18 hospitalizations, 2 deaths, compared to the comparator group</a:t>
            </a:r>
            <a:r>
              <a:rPr lang="en-US" sz="1600" baseline="30000" dirty="0">
                <a:solidFill>
                  <a:schemeClr val="tx1">
                    <a:lumMod val="75000"/>
                  </a:schemeClr>
                </a:solidFill>
                <a:latin typeface="Montserrat" pitchFamily="2" charset="77"/>
              </a:rPr>
              <a:t>1</a:t>
            </a:r>
            <a:endParaRPr lang="en-US" sz="1600" dirty="0">
              <a:solidFill>
                <a:schemeClr val="tx1">
                  <a:lumMod val="75000"/>
                </a:schemeClr>
              </a:solidFill>
              <a:latin typeface="Montserrat" pitchFamily="2" charset="77"/>
            </a:endParaRPr>
          </a:p>
          <a:p>
            <a:pPr lvl="2">
              <a:buFont typeface="Courier New" panose="02070309020205020404" pitchFamily="49" charset="0"/>
              <a:buChar char="o"/>
            </a:pPr>
            <a:r>
              <a:rPr lang="en-US" sz="1600" dirty="0">
                <a:solidFill>
                  <a:schemeClr val="tx1">
                    <a:lumMod val="75000"/>
                  </a:schemeClr>
                </a:solidFill>
                <a:latin typeface="Montserrat" pitchFamily="2" charset="77"/>
              </a:rPr>
              <a:t>Demonstrated inability to vaccinate infants directly</a:t>
            </a:r>
          </a:p>
          <a:p>
            <a:pPr marL="285750" indent="-285750">
              <a:buFont typeface="Arial" panose="020B0604020202020204" pitchFamily="34" charset="0"/>
              <a:buChar char="•"/>
            </a:pPr>
            <a:r>
              <a:rPr lang="en-US" sz="1600" dirty="0">
                <a:latin typeface="Montserrat" pitchFamily="2" charset="77"/>
              </a:rPr>
              <a:t>Immunization during pregnancy confers known advantage against infant infection through transplacental transfer (e.g. tetanus, pertussis, influenza, COVID-19) </a:t>
            </a:r>
          </a:p>
          <a:p>
            <a:pPr marL="285750" indent="-285750">
              <a:buFont typeface="Arial" panose="020B0604020202020204" pitchFamily="34" charset="0"/>
              <a:buChar char="•"/>
            </a:pPr>
            <a:r>
              <a:rPr lang="en-US" sz="1600" dirty="0">
                <a:latin typeface="Montserrat" pitchFamily="2" charset="77"/>
              </a:rPr>
              <a:t>Passive immunization with palivizumab beneficial but not cost effective unless given to high-risk infants</a:t>
            </a:r>
          </a:p>
          <a:p>
            <a:pPr lvl="1"/>
            <a:r>
              <a:rPr lang="en-US" sz="1600" dirty="0">
                <a:solidFill>
                  <a:schemeClr val="tx1"/>
                </a:solidFill>
                <a:latin typeface="Montserrat" pitchFamily="2" charset="77"/>
              </a:rPr>
              <a:t>Failures around cost, burden of administration</a:t>
            </a:r>
            <a:r>
              <a:rPr lang="en-US" sz="1600" baseline="30000" dirty="0">
                <a:solidFill>
                  <a:schemeClr val="tx1"/>
                </a:solidFill>
                <a:latin typeface="Montserrat" pitchFamily="2" charset="77"/>
              </a:rPr>
              <a:t>2</a:t>
            </a:r>
            <a:endParaRPr lang="en-US" sz="1600" dirty="0">
              <a:solidFill>
                <a:schemeClr val="tx1"/>
              </a:solidFill>
              <a:latin typeface="Montserrat" pitchFamily="2" charset="77"/>
            </a:endParaRPr>
          </a:p>
          <a:p>
            <a:pPr lvl="1"/>
            <a:endParaRPr lang="en-US" sz="1600" dirty="0">
              <a:solidFill>
                <a:schemeClr val="tx1"/>
              </a:solidFill>
              <a:latin typeface="Montserrat" pitchFamily="2" charset="77"/>
            </a:endParaRPr>
          </a:p>
        </p:txBody>
      </p:sp>
      <p:sp>
        <p:nvSpPr>
          <p:cNvPr id="5" name="TextBox 4">
            <a:extLst>
              <a:ext uri="{FF2B5EF4-FFF2-40B4-BE49-F238E27FC236}">
                <a16:creationId xmlns:a16="http://schemas.microsoft.com/office/drawing/2014/main" id="{FBCAB220-4924-9E1B-E7A8-DC7F20A2BD54}"/>
              </a:ext>
            </a:extLst>
          </p:cNvPr>
          <p:cNvSpPr txBox="1"/>
          <p:nvPr/>
        </p:nvSpPr>
        <p:spPr>
          <a:xfrm>
            <a:off x="4969164" y="6334780"/>
            <a:ext cx="4174836" cy="523220"/>
          </a:xfrm>
          <a:prstGeom prst="rect">
            <a:avLst/>
          </a:prstGeom>
          <a:noFill/>
        </p:spPr>
        <p:txBody>
          <a:bodyPr wrap="square">
            <a:spAutoFit/>
          </a:bodyPr>
          <a:lstStyle/>
          <a:p>
            <a:pPr algn="r"/>
            <a:r>
              <a:rPr lang="en-US" sz="1400" baseline="30000" dirty="0">
                <a:solidFill>
                  <a:schemeClr val="tx1">
                    <a:lumMod val="60000"/>
                    <a:lumOff val="40000"/>
                  </a:schemeClr>
                </a:solidFill>
              </a:rPr>
              <a:t>1</a:t>
            </a:r>
            <a:r>
              <a:rPr lang="en-US" sz="1400" dirty="0">
                <a:solidFill>
                  <a:schemeClr val="tx1">
                    <a:lumMod val="60000"/>
                    <a:lumOff val="40000"/>
                  </a:schemeClr>
                </a:solidFill>
              </a:rPr>
              <a:t>Kim HW. Am J Epidemiol.1969;</a:t>
            </a:r>
          </a:p>
          <a:p>
            <a:pPr algn="r"/>
            <a:r>
              <a:rPr lang="en-US" sz="1400" dirty="0">
                <a:solidFill>
                  <a:schemeClr val="tx1">
                    <a:lumMod val="60000"/>
                    <a:lumOff val="40000"/>
                  </a:schemeClr>
                </a:solidFill>
              </a:rPr>
              <a:t> </a:t>
            </a:r>
            <a:r>
              <a:rPr lang="en-US" sz="1400" baseline="30000" dirty="0">
                <a:solidFill>
                  <a:schemeClr val="tx1">
                    <a:lumMod val="60000"/>
                    <a:lumOff val="40000"/>
                  </a:schemeClr>
                </a:solidFill>
              </a:rPr>
              <a:t>2</a:t>
            </a:r>
            <a:r>
              <a:rPr lang="en-US" sz="1400" dirty="0">
                <a:solidFill>
                  <a:schemeClr val="tx1">
                    <a:lumMod val="60000"/>
                    <a:lumOff val="40000"/>
                  </a:schemeClr>
                </a:solidFill>
              </a:rPr>
              <a:t>Venkatesen P. Lancet Microbe. 2022 </a:t>
            </a:r>
          </a:p>
        </p:txBody>
      </p:sp>
    </p:spTree>
    <p:extLst>
      <p:ext uri="{BB962C8B-B14F-4D97-AF65-F5344CB8AC3E}">
        <p14:creationId xmlns:p14="http://schemas.microsoft.com/office/powerpoint/2010/main" val="277204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49B9-309B-9206-12E1-3FA186331757}"/>
              </a:ext>
            </a:extLst>
          </p:cNvPr>
          <p:cNvSpPr>
            <a:spLocks noGrp="1"/>
          </p:cNvSpPr>
          <p:nvPr>
            <p:ph type="title"/>
          </p:nvPr>
        </p:nvSpPr>
        <p:spPr/>
        <p:txBody>
          <a:bodyPr/>
          <a:lstStyle/>
          <a:p>
            <a:r>
              <a:rPr lang="en-US" dirty="0"/>
              <a:t>What is </a:t>
            </a:r>
            <a:r>
              <a:rPr lang="en-US" dirty="0" err="1"/>
              <a:t>Abrysvo</a:t>
            </a:r>
            <a:r>
              <a:rPr lang="en-US" dirty="0"/>
              <a:t>?</a:t>
            </a:r>
          </a:p>
        </p:txBody>
      </p:sp>
      <p:sp>
        <p:nvSpPr>
          <p:cNvPr id="3" name="Content Placeholder 2">
            <a:extLst>
              <a:ext uri="{FF2B5EF4-FFF2-40B4-BE49-F238E27FC236}">
                <a16:creationId xmlns:a16="http://schemas.microsoft.com/office/drawing/2014/main" id="{C2F2CB45-FA47-5488-B2C6-36B629D78CDD}"/>
              </a:ext>
            </a:extLst>
          </p:cNvPr>
          <p:cNvSpPr>
            <a:spLocks noGrp="1"/>
          </p:cNvSpPr>
          <p:nvPr>
            <p:ph idx="1"/>
          </p:nvPr>
        </p:nvSpPr>
        <p:spPr>
          <a:xfrm>
            <a:off x="628650" y="1987139"/>
            <a:ext cx="7886700" cy="3876594"/>
          </a:xfrm>
          <a:solidFill>
            <a:schemeClr val="accent1">
              <a:lumMod val="20000"/>
              <a:lumOff val="80000"/>
            </a:schemeClr>
          </a:solidFill>
        </p:spPr>
        <p:txBody>
          <a:bodyPr>
            <a:noAutofit/>
          </a:bodyPr>
          <a:lstStyle/>
          <a:p>
            <a:pPr>
              <a:lnSpc>
                <a:spcPct val="120000"/>
              </a:lnSpc>
            </a:pPr>
            <a:r>
              <a:rPr lang="en-US" sz="1500" dirty="0">
                <a:latin typeface="Montserrat" pitchFamily="2" charset="77"/>
              </a:rPr>
              <a:t>Bivalent RSV Prefusion vaccine manufactured by Pfizer approved for the prevention of RSV disease in infants up to 6 months of age</a:t>
            </a:r>
          </a:p>
          <a:p>
            <a:pPr lvl="1">
              <a:lnSpc>
                <a:spcPct val="120000"/>
              </a:lnSpc>
            </a:pPr>
            <a:r>
              <a:rPr lang="en-US" sz="1500" dirty="0">
                <a:solidFill>
                  <a:schemeClr val="tx1"/>
                </a:solidFill>
                <a:latin typeface="Montserrat" pitchFamily="2" charset="77"/>
              </a:rPr>
              <a:t>Given to pregnant people from 32 0/7 weeks to 36 6/7 weeks gestation</a:t>
            </a:r>
          </a:p>
          <a:p>
            <a:pPr lvl="1">
              <a:lnSpc>
                <a:spcPct val="120000"/>
              </a:lnSpc>
            </a:pPr>
            <a:r>
              <a:rPr lang="en-US" sz="1500" dirty="0">
                <a:solidFill>
                  <a:schemeClr val="tx1"/>
                </a:solidFill>
                <a:latin typeface="Montserrat" pitchFamily="2" charset="77"/>
              </a:rPr>
              <a:t>Given only during RSV season (September – January in most of the continental United States)</a:t>
            </a:r>
          </a:p>
          <a:p>
            <a:pPr lvl="1">
              <a:lnSpc>
                <a:spcPct val="120000"/>
              </a:lnSpc>
            </a:pPr>
            <a:r>
              <a:rPr lang="en-US" sz="1500" dirty="0">
                <a:solidFill>
                  <a:schemeClr val="tx1"/>
                </a:solidFill>
                <a:latin typeface="Montserrat" pitchFamily="2" charset="77"/>
              </a:rPr>
              <a:t>Single IM injection</a:t>
            </a:r>
          </a:p>
          <a:p>
            <a:pPr>
              <a:lnSpc>
                <a:spcPct val="120000"/>
              </a:lnSpc>
            </a:pPr>
            <a:r>
              <a:rPr lang="en-US" sz="1500" dirty="0">
                <a:latin typeface="Montserrat" pitchFamily="2" charset="77"/>
              </a:rPr>
              <a:t>Reduces the risk of severe RSV disease and hospitalization up to 6 months in &gt; 77% of vaccine recipients</a:t>
            </a:r>
          </a:p>
          <a:p>
            <a:pPr>
              <a:lnSpc>
                <a:spcPct val="120000"/>
              </a:lnSpc>
            </a:pPr>
            <a:r>
              <a:rPr lang="en-US" sz="1500" dirty="0">
                <a:latin typeface="Montserrat" pitchFamily="2" charset="77"/>
              </a:rPr>
              <a:t>Safe</a:t>
            </a:r>
          </a:p>
          <a:p>
            <a:pPr lvl="1">
              <a:lnSpc>
                <a:spcPct val="120000"/>
              </a:lnSpc>
            </a:pPr>
            <a:r>
              <a:rPr lang="en-US" sz="1500" dirty="0">
                <a:solidFill>
                  <a:schemeClr val="tx1"/>
                </a:solidFill>
                <a:latin typeface="Montserrat" pitchFamily="2" charset="77"/>
              </a:rPr>
              <a:t>Most common side effect is local injection site pain (40%)</a:t>
            </a:r>
          </a:p>
          <a:p>
            <a:pPr lvl="1">
              <a:lnSpc>
                <a:spcPct val="120000"/>
              </a:lnSpc>
            </a:pPr>
            <a:r>
              <a:rPr lang="en-US" sz="1500" dirty="0">
                <a:solidFill>
                  <a:schemeClr val="tx1"/>
                </a:solidFill>
                <a:latin typeface="Montserrat" pitchFamily="2" charset="77"/>
              </a:rPr>
              <a:t>Low risk of serious adverse effects or allergic reaction</a:t>
            </a:r>
          </a:p>
        </p:txBody>
      </p:sp>
    </p:spTree>
    <p:extLst>
      <p:ext uri="{BB962C8B-B14F-4D97-AF65-F5344CB8AC3E}">
        <p14:creationId xmlns:p14="http://schemas.microsoft.com/office/powerpoint/2010/main" val="254522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FCB2-E71B-1259-ECAA-96B54A97248A}"/>
              </a:ext>
            </a:extLst>
          </p:cNvPr>
          <p:cNvSpPr>
            <a:spLocks noGrp="1"/>
          </p:cNvSpPr>
          <p:nvPr>
            <p:ph type="title"/>
          </p:nvPr>
        </p:nvSpPr>
        <p:spPr>
          <a:xfrm>
            <a:off x="629841" y="365126"/>
            <a:ext cx="7886700" cy="1325563"/>
          </a:xfrm>
        </p:spPr>
        <p:txBody>
          <a:bodyPr vert="horz" lIns="91440" tIns="45720" rIns="91440" bIns="45720" rtlCol="0" anchor="ctr">
            <a:normAutofit/>
          </a:bodyPr>
          <a:lstStyle/>
          <a:p>
            <a:r>
              <a:rPr lang="en-US" kern="1200">
                <a:latin typeface="Montserrat"/>
                <a:ea typeface="Verdana" panose="020B0604030504040204" pitchFamily="34" charset="0"/>
                <a:cs typeface="Verdana" panose="020B0604030504040204" pitchFamily="34" charset="0"/>
              </a:rPr>
              <a:t>MATISSE Trial</a:t>
            </a:r>
          </a:p>
        </p:txBody>
      </p:sp>
      <p:sp>
        <p:nvSpPr>
          <p:cNvPr id="6" name="Content Placeholder 2">
            <a:extLst>
              <a:ext uri="{FF2B5EF4-FFF2-40B4-BE49-F238E27FC236}">
                <a16:creationId xmlns:a16="http://schemas.microsoft.com/office/drawing/2014/main" id="{AA69C7B3-8D66-0B59-05CB-42B63812D88C}"/>
              </a:ext>
            </a:extLst>
          </p:cNvPr>
          <p:cNvSpPr txBox="1">
            <a:spLocks/>
          </p:cNvSpPr>
          <p:nvPr/>
        </p:nvSpPr>
        <p:spPr>
          <a:xfrm>
            <a:off x="629842" y="1987826"/>
            <a:ext cx="3868340" cy="384819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ontserra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ontserra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ontserra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ontserra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ontserra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Multi-country, multi-site, placebo-controlled, phase 3 double-blind, randomized controlled trial</a:t>
            </a:r>
          </a:p>
          <a:p>
            <a:r>
              <a:rPr lang="en-US" sz="1600" dirty="0"/>
              <a:t>Efficacy outcomes:  severe medically-attended RSV –associated lower respiratory tract infection in infants defined as </a:t>
            </a:r>
          </a:p>
          <a:p>
            <a:pPr marL="285750" indent="-285750">
              <a:buFont typeface="Arial" panose="020B0604020202020204" pitchFamily="34" charset="0"/>
              <a:buChar char="•"/>
            </a:pPr>
            <a:r>
              <a:rPr lang="en-US" sz="1600" dirty="0"/>
              <a:t>Moderate-severe tachypnea</a:t>
            </a:r>
          </a:p>
          <a:p>
            <a:pPr marL="285750" indent="-285750">
              <a:buFont typeface="Arial" panose="020B0604020202020204" pitchFamily="34" charset="0"/>
              <a:buChar char="•"/>
            </a:pPr>
            <a:r>
              <a:rPr lang="en-US" sz="1600" dirty="0"/>
              <a:t>SpO2 measured on room air &lt;93%</a:t>
            </a:r>
          </a:p>
          <a:p>
            <a:pPr marL="285750" indent="-285750">
              <a:buFont typeface="Arial" panose="020B0604020202020204" pitchFamily="34" charset="0"/>
              <a:buChar char="•"/>
            </a:pPr>
            <a:r>
              <a:rPr lang="en-US" sz="1600" dirty="0"/>
              <a:t>High-flow nasal cannula or mechanical ventilation</a:t>
            </a:r>
          </a:p>
          <a:p>
            <a:pPr marL="285750" indent="-285750">
              <a:buFont typeface="Arial" panose="020B0604020202020204" pitchFamily="34" charset="0"/>
              <a:buChar char="•"/>
            </a:pPr>
            <a:r>
              <a:rPr lang="en-US" sz="1600" dirty="0"/>
              <a:t>ICU admission &gt;=4 hours</a:t>
            </a:r>
          </a:p>
          <a:p>
            <a:pPr marL="285750" indent="-285750">
              <a:buFont typeface="Arial" panose="020B0604020202020204" pitchFamily="34" charset="0"/>
              <a:buChar char="•"/>
            </a:pPr>
            <a:r>
              <a:rPr lang="en-US" sz="1600" dirty="0"/>
              <a:t>Unconscious or unresponsive </a:t>
            </a:r>
          </a:p>
        </p:txBody>
      </p:sp>
      <p:sp>
        <p:nvSpPr>
          <p:cNvPr id="5" name="TextBox 4">
            <a:extLst>
              <a:ext uri="{FF2B5EF4-FFF2-40B4-BE49-F238E27FC236}">
                <a16:creationId xmlns:a16="http://schemas.microsoft.com/office/drawing/2014/main" id="{B151F315-C379-080F-147D-28D5B6A69322}"/>
              </a:ext>
            </a:extLst>
          </p:cNvPr>
          <p:cNvSpPr txBox="1"/>
          <p:nvPr/>
        </p:nvSpPr>
        <p:spPr>
          <a:xfrm>
            <a:off x="4514851" y="4888188"/>
            <a:ext cx="4439683" cy="574149"/>
          </a:xfrm>
          <a:prstGeom prst="rect">
            <a:avLst/>
          </a:prstGeom>
          <a:solidFill>
            <a:schemeClr val="accent1">
              <a:lumMod val="40000"/>
              <a:lumOff val="60000"/>
            </a:schemeClr>
          </a:solidFill>
        </p:spPr>
        <p:txBody>
          <a:bodyPr vert="horz" lIns="91440" tIns="45720" rIns="91440" bIns="45720" rtlCol="0" anchor="b">
            <a:normAutofit/>
          </a:bodyPr>
          <a:lstStyle/>
          <a:p>
            <a:pPr>
              <a:lnSpc>
                <a:spcPct val="90000"/>
              </a:lnSpc>
              <a:spcBef>
                <a:spcPts val="1000"/>
              </a:spcBef>
            </a:pPr>
            <a:r>
              <a:rPr lang="en-US" sz="1600" b="0" i="0" dirty="0">
                <a:solidFill>
                  <a:srgbClr val="212121"/>
                </a:solidFill>
                <a:effectLst/>
                <a:latin typeface="Montserrat" pitchFamily="2" charset="77"/>
              </a:rPr>
              <a:t>RSVpreF vaccine associated with 69.4% (97.58%CI 44.3 – 84.1) efficacy at 180 days</a:t>
            </a:r>
            <a:endParaRPr lang="en-US" sz="1600" b="1" kern="1200" dirty="0">
              <a:solidFill>
                <a:schemeClr val="tx1">
                  <a:lumMod val="75000"/>
                  <a:lumOff val="25000"/>
                </a:schemeClr>
              </a:solidFill>
              <a:latin typeface="Montserrat" pitchFamily="2" charset="77"/>
              <a:ea typeface="Verdana" panose="020B0604030504040204" pitchFamily="34" charset="0"/>
              <a:cs typeface="Verdana" panose="020B0604030504040204" pitchFamily="34" charset="0"/>
            </a:endParaRPr>
          </a:p>
        </p:txBody>
      </p:sp>
      <p:pic>
        <p:nvPicPr>
          <p:cNvPr id="4" name="Content Placeholder 3">
            <a:extLst>
              <a:ext uri="{FF2B5EF4-FFF2-40B4-BE49-F238E27FC236}">
                <a16:creationId xmlns:a16="http://schemas.microsoft.com/office/drawing/2014/main" id="{5CC33614-E3EC-FDE6-F7EF-C3F516B6265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514851" y="1969811"/>
            <a:ext cx="4439683" cy="2708206"/>
          </a:xfrm>
          <a:prstGeom prst="rect">
            <a:avLst/>
          </a:prstGeom>
          <a:noFill/>
          <a:ln>
            <a:solidFill>
              <a:schemeClr val="tx1"/>
            </a:solidFill>
          </a:ln>
        </p:spPr>
      </p:pic>
      <p:sp>
        <p:nvSpPr>
          <p:cNvPr id="7" name="TextBox 6">
            <a:extLst>
              <a:ext uri="{FF2B5EF4-FFF2-40B4-BE49-F238E27FC236}">
                <a16:creationId xmlns:a16="http://schemas.microsoft.com/office/drawing/2014/main" id="{9EBAF313-BB0F-C5F4-1CD8-F9A207A9283C}"/>
              </a:ext>
            </a:extLst>
          </p:cNvPr>
          <p:cNvSpPr txBox="1"/>
          <p:nvPr/>
        </p:nvSpPr>
        <p:spPr>
          <a:xfrm>
            <a:off x="4969164" y="6550223"/>
            <a:ext cx="4174836" cy="307777"/>
          </a:xfrm>
          <a:prstGeom prst="rect">
            <a:avLst/>
          </a:prstGeom>
          <a:noFill/>
        </p:spPr>
        <p:txBody>
          <a:bodyPr wrap="square">
            <a:spAutoFit/>
          </a:bodyPr>
          <a:lstStyle/>
          <a:p>
            <a:pPr algn="r"/>
            <a:r>
              <a:rPr lang="en-US" sz="1400" dirty="0" err="1">
                <a:solidFill>
                  <a:schemeClr val="tx1">
                    <a:lumMod val="60000"/>
                    <a:lumOff val="40000"/>
                  </a:schemeClr>
                </a:solidFill>
              </a:rPr>
              <a:t>Kampmann</a:t>
            </a:r>
            <a:r>
              <a:rPr lang="en-US" sz="1400" dirty="0">
                <a:solidFill>
                  <a:schemeClr val="tx1">
                    <a:lumMod val="60000"/>
                    <a:lumOff val="40000"/>
                  </a:schemeClr>
                </a:solidFill>
              </a:rPr>
              <a:t> B. New </a:t>
            </a:r>
            <a:r>
              <a:rPr lang="en-US" sz="1400" dirty="0" err="1">
                <a:solidFill>
                  <a:schemeClr val="tx1">
                    <a:lumMod val="60000"/>
                    <a:lumOff val="40000"/>
                  </a:schemeClr>
                </a:solidFill>
              </a:rPr>
              <a:t>Engl</a:t>
            </a:r>
            <a:r>
              <a:rPr lang="en-US" sz="1400" dirty="0">
                <a:solidFill>
                  <a:schemeClr val="tx1">
                    <a:lumMod val="60000"/>
                    <a:lumOff val="40000"/>
                  </a:schemeClr>
                </a:solidFill>
              </a:rPr>
              <a:t> J Med. 2023</a:t>
            </a:r>
          </a:p>
        </p:txBody>
      </p:sp>
    </p:spTree>
    <p:extLst>
      <p:ext uri="{BB962C8B-B14F-4D97-AF65-F5344CB8AC3E}">
        <p14:creationId xmlns:p14="http://schemas.microsoft.com/office/powerpoint/2010/main" val="380710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3A5D-06CE-3DF0-7082-29BAC2D11F07}"/>
              </a:ext>
            </a:extLst>
          </p:cNvPr>
          <p:cNvSpPr>
            <a:spLocks noGrp="1"/>
          </p:cNvSpPr>
          <p:nvPr>
            <p:ph type="title"/>
          </p:nvPr>
        </p:nvSpPr>
        <p:spPr/>
        <p:txBody>
          <a:bodyPr/>
          <a:lstStyle/>
          <a:p>
            <a:r>
              <a:rPr lang="en-US" dirty="0"/>
              <a:t>Birth outcomes in maternal vaccine trial</a:t>
            </a:r>
          </a:p>
        </p:txBody>
      </p:sp>
      <p:graphicFrame>
        <p:nvGraphicFramePr>
          <p:cNvPr id="5" name="Content Placeholder 3">
            <a:extLst>
              <a:ext uri="{FF2B5EF4-FFF2-40B4-BE49-F238E27FC236}">
                <a16:creationId xmlns:a16="http://schemas.microsoft.com/office/drawing/2014/main" id="{66C896E5-F9D0-53F4-3B76-5A17E2498169}"/>
              </a:ext>
            </a:extLst>
          </p:cNvPr>
          <p:cNvGraphicFramePr>
            <a:graphicFrameLocks noGrp="1"/>
          </p:cNvGraphicFramePr>
          <p:nvPr>
            <p:ph idx="1"/>
            <p:extLst>
              <p:ext uri="{D42A27DB-BD31-4B8C-83A1-F6EECF244321}">
                <p14:modId xmlns:p14="http://schemas.microsoft.com/office/powerpoint/2010/main" val="2434764502"/>
              </p:ext>
            </p:extLst>
          </p:nvPr>
        </p:nvGraphicFramePr>
        <p:xfrm>
          <a:off x="194469" y="2062214"/>
          <a:ext cx="8755062" cy="2225040"/>
        </p:xfrm>
        <a:graphic>
          <a:graphicData uri="http://schemas.openxmlformats.org/drawingml/2006/table">
            <a:tbl>
              <a:tblPr firstRow="1" bandRow="1">
                <a:tableStyleId>{21E4AEA4-8DFA-4A89-87EB-49C32662AFE0}</a:tableStyleId>
              </a:tblPr>
              <a:tblGrid>
                <a:gridCol w="2918354">
                  <a:extLst>
                    <a:ext uri="{9D8B030D-6E8A-4147-A177-3AD203B41FA5}">
                      <a16:colId xmlns:a16="http://schemas.microsoft.com/office/drawing/2014/main" val="2313848172"/>
                    </a:ext>
                  </a:extLst>
                </a:gridCol>
                <a:gridCol w="2918354">
                  <a:extLst>
                    <a:ext uri="{9D8B030D-6E8A-4147-A177-3AD203B41FA5}">
                      <a16:colId xmlns:a16="http://schemas.microsoft.com/office/drawing/2014/main" val="745229752"/>
                    </a:ext>
                  </a:extLst>
                </a:gridCol>
                <a:gridCol w="2918354">
                  <a:extLst>
                    <a:ext uri="{9D8B030D-6E8A-4147-A177-3AD203B41FA5}">
                      <a16:colId xmlns:a16="http://schemas.microsoft.com/office/drawing/2014/main" val="911650881"/>
                    </a:ext>
                  </a:extLst>
                </a:gridCol>
              </a:tblGrid>
              <a:tr h="370840">
                <a:tc>
                  <a:txBody>
                    <a:bodyPr/>
                    <a:lstStyle/>
                    <a:p>
                      <a:r>
                        <a:rPr lang="en-US" dirty="0">
                          <a:solidFill>
                            <a:schemeClr val="tx2"/>
                          </a:solidFill>
                          <a:latin typeface="Montserrat" pitchFamily="2" charset="77"/>
                        </a:rPr>
                        <a:t>Event Type</a:t>
                      </a:r>
                    </a:p>
                  </a:txBody>
                  <a:tcPr/>
                </a:tc>
                <a:tc>
                  <a:txBody>
                    <a:bodyPr/>
                    <a:lstStyle/>
                    <a:p>
                      <a:r>
                        <a:rPr lang="en-US" dirty="0">
                          <a:solidFill>
                            <a:schemeClr val="tx2"/>
                          </a:solidFill>
                          <a:latin typeface="Montserrat" pitchFamily="2" charset="77"/>
                        </a:rPr>
                        <a:t>RSV PreF 120ug</a:t>
                      </a:r>
                    </a:p>
                  </a:txBody>
                  <a:tcPr/>
                </a:tc>
                <a:tc>
                  <a:txBody>
                    <a:bodyPr/>
                    <a:lstStyle/>
                    <a:p>
                      <a:r>
                        <a:rPr lang="en-US" dirty="0">
                          <a:solidFill>
                            <a:schemeClr val="tx2"/>
                          </a:solidFill>
                          <a:latin typeface="Montserrat" pitchFamily="2" charset="77"/>
                        </a:rPr>
                        <a:t>Placebo</a:t>
                      </a:r>
                    </a:p>
                  </a:txBody>
                  <a:tcPr/>
                </a:tc>
                <a:extLst>
                  <a:ext uri="{0D108BD9-81ED-4DB2-BD59-A6C34878D82A}">
                    <a16:rowId xmlns:a16="http://schemas.microsoft.com/office/drawing/2014/main" val="239337671"/>
                  </a:ext>
                </a:extLst>
              </a:tr>
              <a:tr h="370840">
                <a:tc>
                  <a:txBody>
                    <a:bodyPr/>
                    <a:lstStyle/>
                    <a:p>
                      <a:r>
                        <a:rPr lang="en-US" dirty="0">
                          <a:solidFill>
                            <a:schemeClr val="tx2"/>
                          </a:solidFill>
                          <a:latin typeface="Montserrat" pitchFamily="2" charset="77"/>
                        </a:rPr>
                        <a:t>Maternal Death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latin typeface="Montserrat" pitchFamily="2" charset="77"/>
                        </a:rPr>
                        <a:t> &lt;0.1% (n=1)</a:t>
                      </a:r>
                    </a:p>
                  </a:txBody>
                  <a:tcPr/>
                </a:tc>
                <a:tc>
                  <a:txBody>
                    <a:bodyPr/>
                    <a:lstStyle/>
                    <a:p>
                      <a:r>
                        <a:rPr lang="en-US" dirty="0">
                          <a:solidFill>
                            <a:schemeClr val="tx2"/>
                          </a:solidFill>
                          <a:latin typeface="Montserrat" pitchFamily="2" charset="77"/>
                        </a:rPr>
                        <a:t>0</a:t>
                      </a:r>
                    </a:p>
                  </a:txBody>
                  <a:tcPr/>
                </a:tc>
                <a:extLst>
                  <a:ext uri="{0D108BD9-81ED-4DB2-BD59-A6C34878D82A}">
                    <a16:rowId xmlns:a16="http://schemas.microsoft.com/office/drawing/2014/main" val="1170602337"/>
                  </a:ext>
                </a:extLst>
              </a:tr>
              <a:tr h="370840">
                <a:tc>
                  <a:txBody>
                    <a:bodyPr/>
                    <a:lstStyle/>
                    <a:p>
                      <a:r>
                        <a:rPr lang="en-US" dirty="0">
                          <a:solidFill>
                            <a:schemeClr val="tx2"/>
                          </a:solidFill>
                          <a:latin typeface="Montserrat" pitchFamily="2" charset="77"/>
                        </a:rPr>
                        <a:t>Preeclampsia</a:t>
                      </a:r>
                    </a:p>
                  </a:txBody>
                  <a:tcPr/>
                </a:tc>
                <a:tc>
                  <a:txBody>
                    <a:bodyPr/>
                    <a:lstStyle/>
                    <a:p>
                      <a:r>
                        <a:rPr lang="en-US" dirty="0">
                          <a:solidFill>
                            <a:schemeClr val="tx2"/>
                          </a:solidFill>
                          <a:latin typeface="Montserrat" pitchFamily="2" charset="77"/>
                        </a:rPr>
                        <a:t>1.8%</a:t>
                      </a:r>
                    </a:p>
                  </a:txBody>
                  <a:tcPr/>
                </a:tc>
                <a:tc>
                  <a:txBody>
                    <a:bodyPr/>
                    <a:lstStyle/>
                    <a:p>
                      <a:r>
                        <a:rPr lang="en-US" dirty="0">
                          <a:solidFill>
                            <a:schemeClr val="tx2"/>
                          </a:solidFill>
                          <a:latin typeface="Montserrat" pitchFamily="2" charset="77"/>
                        </a:rPr>
                        <a:t>1.4%</a:t>
                      </a:r>
                    </a:p>
                  </a:txBody>
                  <a:tcPr/>
                </a:tc>
                <a:extLst>
                  <a:ext uri="{0D108BD9-81ED-4DB2-BD59-A6C34878D82A}">
                    <a16:rowId xmlns:a16="http://schemas.microsoft.com/office/drawing/2014/main" val="339308079"/>
                  </a:ext>
                </a:extLst>
              </a:tr>
              <a:tr h="370840">
                <a:tc>
                  <a:txBody>
                    <a:bodyPr/>
                    <a:lstStyle/>
                    <a:p>
                      <a:r>
                        <a:rPr lang="en-US" dirty="0">
                          <a:solidFill>
                            <a:schemeClr val="tx2"/>
                          </a:solidFill>
                          <a:latin typeface="Montserrat" pitchFamily="2" charset="77"/>
                        </a:rPr>
                        <a:t>Fetal death or stillbirth</a:t>
                      </a:r>
                    </a:p>
                  </a:txBody>
                  <a:tcPr/>
                </a:tc>
                <a:tc>
                  <a:txBody>
                    <a:bodyPr/>
                    <a:lstStyle/>
                    <a:p>
                      <a:r>
                        <a:rPr lang="en-US" dirty="0">
                          <a:solidFill>
                            <a:schemeClr val="tx2"/>
                          </a:solidFill>
                          <a:latin typeface="Montserrat" pitchFamily="2" charset="77"/>
                        </a:rPr>
                        <a:t>0.3%</a:t>
                      </a:r>
                    </a:p>
                  </a:txBody>
                  <a:tcPr/>
                </a:tc>
                <a:tc>
                  <a:txBody>
                    <a:bodyPr/>
                    <a:lstStyle/>
                    <a:p>
                      <a:r>
                        <a:rPr lang="en-US" dirty="0">
                          <a:solidFill>
                            <a:schemeClr val="tx2"/>
                          </a:solidFill>
                          <a:latin typeface="Montserrat" pitchFamily="2" charset="77"/>
                        </a:rPr>
                        <a:t>0.2%</a:t>
                      </a:r>
                    </a:p>
                  </a:txBody>
                  <a:tcPr/>
                </a:tc>
                <a:extLst>
                  <a:ext uri="{0D108BD9-81ED-4DB2-BD59-A6C34878D82A}">
                    <a16:rowId xmlns:a16="http://schemas.microsoft.com/office/drawing/2014/main" val="1993163595"/>
                  </a:ext>
                </a:extLst>
              </a:tr>
              <a:tr h="370840">
                <a:tc>
                  <a:txBody>
                    <a:bodyPr/>
                    <a:lstStyle/>
                    <a:p>
                      <a:r>
                        <a:rPr lang="en-US" dirty="0">
                          <a:solidFill>
                            <a:schemeClr val="tx2"/>
                          </a:solidFill>
                          <a:latin typeface="Montserrat" pitchFamily="2" charset="77"/>
                        </a:rPr>
                        <a:t>Infant death</a:t>
                      </a:r>
                    </a:p>
                  </a:txBody>
                  <a:tcPr/>
                </a:tc>
                <a:tc>
                  <a:txBody>
                    <a:bodyPr/>
                    <a:lstStyle/>
                    <a:p>
                      <a:r>
                        <a:rPr lang="en-US" dirty="0">
                          <a:solidFill>
                            <a:schemeClr val="tx2"/>
                          </a:solidFill>
                          <a:latin typeface="Montserrat" pitchFamily="2" charset="77"/>
                        </a:rPr>
                        <a:t>0.1%</a:t>
                      </a:r>
                    </a:p>
                  </a:txBody>
                  <a:tcPr/>
                </a:tc>
                <a:tc>
                  <a:txBody>
                    <a:bodyPr/>
                    <a:lstStyle/>
                    <a:p>
                      <a:r>
                        <a:rPr lang="en-US" dirty="0">
                          <a:solidFill>
                            <a:schemeClr val="tx2"/>
                          </a:solidFill>
                          <a:latin typeface="Montserrat" pitchFamily="2" charset="77"/>
                        </a:rPr>
                        <a:t>0.3%</a:t>
                      </a:r>
                    </a:p>
                  </a:txBody>
                  <a:tcPr/>
                </a:tc>
                <a:extLst>
                  <a:ext uri="{0D108BD9-81ED-4DB2-BD59-A6C34878D82A}">
                    <a16:rowId xmlns:a16="http://schemas.microsoft.com/office/drawing/2014/main" val="536982049"/>
                  </a:ext>
                </a:extLst>
              </a:tr>
              <a:tr h="370840">
                <a:tc>
                  <a:txBody>
                    <a:bodyPr/>
                    <a:lstStyle/>
                    <a:p>
                      <a:r>
                        <a:rPr lang="en-US" dirty="0">
                          <a:solidFill>
                            <a:schemeClr val="tx2"/>
                          </a:solidFill>
                          <a:latin typeface="Montserrat" pitchFamily="2" charset="77"/>
                        </a:rPr>
                        <a:t>Preterm birth</a:t>
                      </a:r>
                    </a:p>
                  </a:txBody>
                  <a:tcPr/>
                </a:tc>
                <a:tc>
                  <a:txBody>
                    <a:bodyPr/>
                    <a:lstStyle/>
                    <a:p>
                      <a:r>
                        <a:rPr lang="en-US" dirty="0">
                          <a:solidFill>
                            <a:schemeClr val="tx2"/>
                          </a:solidFill>
                          <a:latin typeface="Montserrat" pitchFamily="2" charset="77"/>
                        </a:rPr>
                        <a:t>5.7%</a:t>
                      </a:r>
                    </a:p>
                  </a:txBody>
                  <a:tcPr/>
                </a:tc>
                <a:tc>
                  <a:txBody>
                    <a:bodyPr/>
                    <a:lstStyle/>
                    <a:p>
                      <a:r>
                        <a:rPr lang="en-US" dirty="0">
                          <a:solidFill>
                            <a:schemeClr val="tx2"/>
                          </a:solidFill>
                          <a:latin typeface="Montserrat" pitchFamily="2" charset="77"/>
                        </a:rPr>
                        <a:t>4.7%</a:t>
                      </a:r>
                    </a:p>
                  </a:txBody>
                  <a:tcPr/>
                </a:tc>
                <a:extLst>
                  <a:ext uri="{0D108BD9-81ED-4DB2-BD59-A6C34878D82A}">
                    <a16:rowId xmlns:a16="http://schemas.microsoft.com/office/drawing/2014/main" val="584711194"/>
                  </a:ext>
                </a:extLst>
              </a:tr>
            </a:tbl>
          </a:graphicData>
        </a:graphic>
      </p:graphicFrame>
      <p:sp>
        <p:nvSpPr>
          <p:cNvPr id="4" name="TextBox 3">
            <a:extLst>
              <a:ext uri="{FF2B5EF4-FFF2-40B4-BE49-F238E27FC236}">
                <a16:creationId xmlns:a16="http://schemas.microsoft.com/office/drawing/2014/main" id="{2CD34B12-E78F-2100-5C9B-DAA2FB75DD10}"/>
              </a:ext>
            </a:extLst>
          </p:cNvPr>
          <p:cNvSpPr txBox="1"/>
          <p:nvPr/>
        </p:nvSpPr>
        <p:spPr>
          <a:xfrm>
            <a:off x="4969164" y="6550223"/>
            <a:ext cx="4174836" cy="307777"/>
          </a:xfrm>
          <a:prstGeom prst="rect">
            <a:avLst/>
          </a:prstGeom>
          <a:noFill/>
        </p:spPr>
        <p:txBody>
          <a:bodyPr wrap="square">
            <a:spAutoFit/>
          </a:bodyPr>
          <a:lstStyle/>
          <a:p>
            <a:pPr algn="r"/>
            <a:r>
              <a:rPr lang="en-US" sz="1400" dirty="0" err="1">
                <a:solidFill>
                  <a:schemeClr val="tx1">
                    <a:lumMod val="60000"/>
                    <a:lumOff val="40000"/>
                  </a:schemeClr>
                </a:solidFill>
              </a:rPr>
              <a:t>Kampmann</a:t>
            </a:r>
            <a:r>
              <a:rPr lang="en-US" sz="1400" dirty="0">
                <a:solidFill>
                  <a:schemeClr val="tx1">
                    <a:lumMod val="60000"/>
                    <a:lumOff val="40000"/>
                  </a:schemeClr>
                </a:solidFill>
              </a:rPr>
              <a:t> B. New </a:t>
            </a:r>
            <a:r>
              <a:rPr lang="en-US" sz="1400" dirty="0" err="1">
                <a:solidFill>
                  <a:schemeClr val="tx1">
                    <a:lumMod val="60000"/>
                    <a:lumOff val="40000"/>
                  </a:schemeClr>
                </a:solidFill>
              </a:rPr>
              <a:t>Engl</a:t>
            </a:r>
            <a:r>
              <a:rPr lang="en-US" sz="1400" dirty="0">
                <a:solidFill>
                  <a:schemeClr val="tx1">
                    <a:lumMod val="60000"/>
                    <a:lumOff val="40000"/>
                  </a:schemeClr>
                </a:solidFill>
              </a:rPr>
              <a:t> J Med. 2023</a:t>
            </a:r>
          </a:p>
        </p:txBody>
      </p:sp>
    </p:spTree>
    <p:extLst>
      <p:ext uri="{BB962C8B-B14F-4D97-AF65-F5344CB8AC3E}">
        <p14:creationId xmlns:p14="http://schemas.microsoft.com/office/powerpoint/2010/main" val="94860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EFB0-BD83-EFF9-F837-75B2135A95BB}"/>
              </a:ext>
            </a:extLst>
          </p:cNvPr>
          <p:cNvSpPr>
            <a:spLocks noGrp="1"/>
          </p:cNvSpPr>
          <p:nvPr>
            <p:ph type="title"/>
          </p:nvPr>
        </p:nvSpPr>
        <p:spPr/>
        <p:txBody>
          <a:bodyPr>
            <a:noAutofit/>
          </a:bodyPr>
          <a:lstStyle/>
          <a:p>
            <a:r>
              <a:rPr lang="en-US" sz="3600" dirty="0"/>
              <a:t>Trial dosing interval vs. licensed/ approved dosing interval</a:t>
            </a:r>
          </a:p>
        </p:txBody>
      </p:sp>
      <p:sp>
        <p:nvSpPr>
          <p:cNvPr id="3" name="Content Placeholder 2">
            <a:extLst>
              <a:ext uri="{FF2B5EF4-FFF2-40B4-BE49-F238E27FC236}">
                <a16:creationId xmlns:a16="http://schemas.microsoft.com/office/drawing/2014/main" id="{CB9074A3-33AD-D411-1DDD-289AAE0000A4}"/>
              </a:ext>
            </a:extLst>
          </p:cNvPr>
          <p:cNvSpPr>
            <a:spLocks noGrp="1"/>
          </p:cNvSpPr>
          <p:nvPr>
            <p:ph idx="1"/>
          </p:nvPr>
        </p:nvSpPr>
        <p:spPr>
          <a:xfrm>
            <a:off x="628650" y="2070266"/>
            <a:ext cx="7886700" cy="3333007"/>
          </a:xfrm>
          <a:noFill/>
        </p:spPr>
        <p:txBody>
          <a:bodyPr/>
          <a:lstStyle/>
          <a:p>
            <a:pPr marL="285750" indent="-285750">
              <a:buFont typeface="Arial" panose="020B0604020202020204" pitchFamily="34" charset="0"/>
              <a:buChar char="•"/>
            </a:pPr>
            <a:r>
              <a:rPr lang="en-US" sz="1800" dirty="0">
                <a:effectLst/>
              </a:rPr>
              <a:t>On August 21, 2023, the Food and Drug Administration approved the Pfizer RSVpreF vaccine for use in pregnant people as a single dose to be given at 32 through 36 weeks gestation </a:t>
            </a:r>
            <a:endParaRPr lang="en-US" dirty="0">
              <a:effectLst/>
            </a:endParaRPr>
          </a:p>
          <a:p>
            <a:pPr marL="285750" indent="-285750">
              <a:buFont typeface="Arial" panose="020B0604020202020204" pitchFamily="34" charset="0"/>
              <a:buChar char="•"/>
            </a:pPr>
            <a:r>
              <a:rPr lang="en-US" sz="1800" dirty="0">
                <a:effectLst/>
              </a:rPr>
              <a:t>In the clinical trials, participants were enrolled, and vaccines  were administered from 24 through 36 weeks gestation </a:t>
            </a:r>
          </a:p>
          <a:p>
            <a:pPr marL="285750" indent="-285750">
              <a:buFont typeface="Arial" panose="020B0604020202020204" pitchFamily="34" charset="0"/>
              <a:buChar char="•"/>
            </a:pPr>
            <a:r>
              <a:rPr lang="en-US" sz="1800" dirty="0"/>
              <a:t>FDA approval window to mitigate the observed imbalance in preterm birth</a:t>
            </a:r>
          </a:p>
          <a:p>
            <a:pPr lvl="1"/>
            <a:r>
              <a:rPr lang="en-US" sz="1800" dirty="0">
                <a:solidFill>
                  <a:schemeClr val="tx1"/>
                </a:solidFill>
              </a:rPr>
              <a:t>In US  Trial participants enrolled in the approved dosing interval, the  preterm birth rate occurred in 4.0% of RSV PreF Vaccine recipients group and 4.4% of placebo recipients</a:t>
            </a:r>
            <a:endParaRPr lang="en-US" dirty="0">
              <a:solidFill>
                <a:schemeClr val="tx1"/>
              </a:solidFill>
            </a:endParaRPr>
          </a:p>
        </p:txBody>
      </p:sp>
      <p:sp>
        <p:nvSpPr>
          <p:cNvPr id="7" name="TextBox 6">
            <a:extLst>
              <a:ext uri="{FF2B5EF4-FFF2-40B4-BE49-F238E27FC236}">
                <a16:creationId xmlns:a16="http://schemas.microsoft.com/office/drawing/2014/main" id="{ADD2DC3D-4536-8153-C443-B2DBA3DD3745}"/>
              </a:ext>
            </a:extLst>
          </p:cNvPr>
          <p:cNvSpPr txBox="1"/>
          <p:nvPr/>
        </p:nvSpPr>
        <p:spPr>
          <a:xfrm>
            <a:off x="4572000" y="6550223"/>
            <a:ext cx="4572000" cy="307777"/>
          </a:xfrm>
          <a:prstGeom prst="rect">
            <a:avLst/>
          </a:prstGeom>
          <a:noFill/>
        </p:spPr>
        <p:txBody>
          <a:bodyPr wrap="square">
            <a:spAutoFit/>
          </a:bodyPr>
          <a:lstStyle/>
          <a:p>
            <a:pPr algn="r"/>
            <a:r>
              <a:rPr lang="en-US" sz="1400" dirty="0">
                <a:solidFill>
                  <a:schemeClr val="tx1">
                    <a:lumMod val="60000"/>
                    <a:lumOff val="40000"/>
                  </a:schemeClr>
                </a:solidFill>
              </a:rPr>
              <a:t>ACIP Presentation Slides: September 2023 Meeting</a:t>
            </a:r>
          </a:p>
        </p:txBody>
      </p:sp>
    </p:spTree>
    <p:extLst>
      <p:ext uri="{BB962C8B-B14F-4D97-AF65-F5344CB8AC3E}">
        <p14:creationId xmlns:p14="http://schemas.microsoft.com/office/powerpoint/2010/main" val="1807474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MFM COLOR PPT TEMPLATE" val="h24KDXiA"/>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MFM Color PPT Template">
  <a:themeElements>
    <a:clrScheme name="SMFM Brand Colors">
      <a:dk1>
        <a:srgbClr val="3E3E3E"/>
      </a:dk1>
      <a:lt1>
        <a:sysClr val="window" lastClr="FFFFFF"/>
      </a:lt1>
      <a:dk2>
        <a:srgbClr val="53565A"/>
      </a:dk2>
      <a:lt2>
        <a:srgbClr val="D9D9D6"/>
      </a:lt2>
      <a:accent1>
        <a:srgbClr val="8081CB"/>
      </a:accent1>
      <a:accent2>
        <a:srgbClr val="5CB8B2"/>
      </a:accent2>
      <a:accent3>
        <a:srgbClr val="74AA50"/>
      </a:accent3>
      <a:accent4>
        <a:srgbClr val="7DA1C4"/>
      </a:accent4>
      <a:accent5>
        <a:srgbClr val="F1EB9C"/>
      </a:accent5>
      <a:accent6>
        <a:srgbClr val="53565A"/>
      </a:accent6>
      <a:hlink>
        <a:srgbClr val="74AA50"/>
      </a:hlink>
      <a:folHlink>
        <a:srgbClr val="7DA1C4"/>
      </a:folHlink>
    </a:clrScheme>
    <a:fontScheme name="SMFM Merriweather Sans">
      <a:majorFont>
        <a:latin typeface="Merriweather Sans Light"/>
        <a:ea typeface=""/>
        <a:cs typeface=""/>
      </a:majorFont>
      <a:minorFont>
        <a:latin typeface="Merriweather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FM Color PPT Template" id="{18BCE3F0-5EDF-4C87-9A64-8EBE58732A22}" vid="{5D21B6D9-ECF8-4176-A2EF-0BF1449EA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3e57897-1c42-4b44-8eb6-ccc22826b8cd">
      <UserInfo>
        <DisplayName/>
        <AccountId xsi:nil="true"/>
        <AccountType/>
      </UserInfo>
    </SharedWithUsers>
    <TaxCatchAll xmlns="f3e57897-1c42-4b44-8eb6-ccc22826b8cd" xsi:nil="true"/>
    <lcf76f155ced4ddcb4097134ff3c332f xmlns="bc286e9e-9d38-4199-95ab-600c53f9639c">
      <Terms xmlns="http://schemas.microsoft.com/office/infopath/2007/PartnerControls"/>
    </lcf76f155ced4ddcb4097134ff3c332f>
    <Finished xmlns="bc286e9e-9d38-4199-95ab-600c53f9639c">false</Finish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71BBB62C52A44BB618686A72DF0203" ma:contentTypeVersion="18" ma:contentTypeDescription="Create a new document." ma:contentTypeScope="" ma:versionID="0b1f4c58f675b7790befd09c9c8ef7d2">
  <xsd:schema xmlns:xsd="http://www.w3.org/2001/XMLSchema" xmlns:xs="http://www.w3.org/2001/XMLSchema" xmlns:p="http://schemas.microsoft.com/office/2006/metadata/properties" xmlns:ns2="f3e57897-1c42-4b44-8eb6-ccc22826b8cd" xmlns:ns3="bc286e9e-9d38-4199-95ab-600c53f9639c" targetNamespace="http://schemas.microsoft.com/office/2006/metadata/properties" ma:root="true" ma:fieldsID="480a22f3220c63f30472dad5724941aa" ns2:_="" ns3:_="">
    <xsd:import namespace="f3e57897-1c42-4b44-8eb6-ccc22826b8cd"/>
    <xsd:import namespace="bc286e9e-9d38-4199-95ab-600c53f963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Fin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57897-1c42-4b44-8eb6-ccc22826b8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859ff117-a800-45ad-942c-177bd8b58580}" ma:internalName="TaxCatchAll" ma:showField="CatchAllData" ma:web="f3e57897-1c42-4b44-8eb6-ccc22826b8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286e9e-9d38-4199-95ab-600c53f9639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e17086-7522-45d8-a006-069b515ea9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Finished" ma:index="25" nillable="true" ma:displayName="Finished" ma:default="0" ma:format="Dropdown" ma:internalName="Finish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03E20E-9DC1-422D-95D8-E5A7C746D326}">
  <ds:schemaRefs>
    <ds:schemaRef ds:uri="http://schemas.microsoft.com/sharepoint/v3/contenttype/forms"/>
  </ds:schemaRefs>
</ds:datastoreItem>
</file>

<file path=customXml/itemProps2.xml><?xml version="1.0" encoding="utf-8"?>
<ds:datastoreItem xmlns:ds="http://schemas.openxmlformats.org/officeDocument/2006/customXml" ds:itemID="{714646F4-0B65-4405-985E-BC416EF64D65}">
  <ds:schemaRefs>
    <ds:schemaRef ds:uri="bc286e9e-9d38-4199-95ab-600c53f9639c"/>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 ds:uri="http://www.w3.org/XML/1998/namespace"/>
    <ds:schemaRef ds:uri="f3e57897-1c42-4b44-8eb6-ccc22826b8cd"/>
    <ds:schemaRef ds:uri="http://purl.org/dc/elements/1.1/"/>
  </ds:schemaRefs>
</ds:datastoreItem>
</file>

<file path=customXml/itemProps3.xml><?xml version="1.0" encoding="utf-8"?>
<ds:datastoreItem xmlns:ds="http://schemas.openxmlformats.org/officeDocument/2006/customXml" ds:itemID="{4FCD8BE7-EE83-4734-8236-37C35BC4F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e57897-1c42-4b44-8eb6-ccc22826b8cd"/>
    <ds:schemaRef ds:uri="bc286e9e-9d38-4199-95ab-600c53f96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2114</TotalTime>
  <Words>2135</Words>
  <Application>Microsoft Office PowerPoint</Application>
  <PresentationFormat>On-screen Show (4:3)</PresentationFormat>
  <Paragraphs>195</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SMFM Color PPT Template</vt:lpstr>
      <vt:lpstr>Counseling Pregnant Patients Regarding Respiratory Syncytial Virus and Immunization</vt:lpstr>
      <vt:lpstr>Introduction</vt:lpstr>
      <vt:lpstr>Burden of RSV in infants</vt:lpstr>
      <vt:lpstr>What is Respiratory Syncytial Virus?</vt:lpstr>
      <vt:lpstr>Rationale for passive immunization</vt:lpstr>
      <vt:lpstr>What is Abrysvo?</vt:lpstr>
      <vt:lpstr>MATISSE Trial</vt:lpstr>
      <vt:lpstr>Birth outcomes in maternal vaccine trial</vt:lpstr>
      <vt:lpstr>Trial dosing interval vs. licensed/ approved dosing interval</vt:lpstr>
      <vt:lpstr>Efficacy against severe, medically-attended RSV-associated LRTI:  trial dosing vs approved dosing</vt:lpstr>
      <vt:lpstr>What is Nirsevimab?</vt:lpstr>
      <vt:lpstr>CDC Alert Regarding Nirsevimab Shortage</vt:lpstr>
      <vt:lpstr>Recommendations for infant RSV Prevention</vt:lpstr>
      <vt:lpstr>RSV PreF Vaccine Recommendations for birthing people</vt:lpstr>
      <vt:lpstr>Nirsevimab monoclonal antibody recommendations for infants</vt:lpstr>
      <vt:lpstr>Choosing an RSV infant prevention product</vt:lpstr>
      <vt:lpstr>Choosing a prevention product</vt:lpstr>
      <vt:lpstr>Choosing a prevention product</vt:lpstr>
      <vt:lpstr>Centers for Disease Control: https://www.cdc.gov/rsv/index.html  Combined statement ACOG, AAFP, ACNM, SMFM, AWOHN: https://www.acog.org/-/media/project/acog/acogorg/files/pdfs/news/rsv-joint-statement-2023.pdf  ACOG Practice Advisory on RSV Vaccine: https://www.acog.org/clinical/clinical-guidance/practice-advisory/articles/2023/09/maternal-respiratory-syncytial-virus-vaccination   SMFM Statement on RSV Vaccine: https://www.sciencedirect.com/science/article/pii/S0002937823008013?ref=pdf_download&amp;fr=RR-2&amp;rr=836b57da6d973b8e#bib21</vt:lpstr>
      <vt:lpstr>Thank you</vt:lpstr>
      <vt:lpstr>New Immunization Products Against RSV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Rachelle Fondaw</dc:creator>
  <cp:lastModifiedBy>Naima Joseph</cp:lastModifiedBy>
  <cp:revision>37</cp:revision>
  <dcterms:created xsi:type="dcterms:W3CDTF">2018-02-15T17:52:13Z</dcterms:created>
  <dcterms:modified xsi:type="dcterms:W3CDTF">2023-12-19T19:53:12Z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0x010100E771BBB62C52A44BB618686A72DF0203</vt:lpwstr>
  </property>
  <property fmtid="{D5CDD505-2E9C-101B-9397-08002B2CF9AE}" pid="3" name="ArticulateGUID">
    <vt:lpwstr>5E9A5FBB-3862-47D2-AC86-C63EBAD322FF</vt:lpwstr>
  </property>
  <property fmtid="{D5CDD505-2E9C-101B-9397-08002B2CF9AE}" pid="4" name="ArticulatePath">
    <vt:lpwstr>https://societyformfm.sharepoint.com/sites/OfficeUse/Shared Documents/Templates/SMFM PPT Template - Online (White)</vt:lpwstr>
  </property>
  <property fmtid="{D5CDD505-2E9C-101B-9397-08002B2CF9AE}" pid="5" name="AuthorIds_UIVersion_3072">
    <vt:lpwstr>59</vt:lpwstr>
  </property>
  <property fmtid="{D5CDD505-2E9C-101B-9397-08002B2CF9AE}" pid="6" name="xd_Signature">
    <vt:bool>false</vt:bool>
  </property>
  <property fmtid="{D5CDD505-2E9C-101B-9397-08002B2CF9AE}" pid="7" name="xd_ProgID">
    <vt:lpwstr/>
  </property>
  <property fmtid="{D5CDD505-2E9C-101B-9397-08002B2CF9AE}" pid="8" name="TemplateUrl">
    <vt:lpwstr/>
  </property>
  <property fmtid="{D5CDD505-2E9C-101B-9397-08002B2CF9AE}" pid="9" name="ComplianceAssetId">
    <vt:lpwstr/>
  </property>
  <property fmtid="{D5CDD505-2E9C-101B-9397-08002B2CF9AE}" pid="10" name="Order">
    <vt:r8>8230700</vt:r8>
  </property>
  <property fmtid="{D5CDD505-2E9C-101B-9397-08002B2CF9AE}" pid="11" name="MediaServiceImageTags">
    <vt:lpwstr/>
  </property>
</Properties>
</file>