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iagrams/data1.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drawing4.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0" r:id="rId3"/>
  </p:sldMasterIdLst>
  <p:notesMasterIdLst>
    <p:notesMasterId r:id="rId42"/>
  </p:notesMasterIdLst>
  <p:sldIdLst>
    <p:sldId id="256" r:id="rId4"/>
    <p:sldId id="3420" r:id="rId5"/>
    <p:sldId id="3425" r:id="rId6"/>
    <p:sldId id="3421" r:id="rId7"/>
    <p:sldId id="1822" r:id="rId8"/>
    <p:sldId id="1203" r:id="rId9"/>
    <p:sldId id="263" r:id="rId10"/>
    <p:sldId id="1826" r:id="rId11"/>
    <p:sldId id="1139" r:id="rId12"/>
    <p:sldId id="265" r:id="rId13"/>
    <p:sldId id="3407" r:id="rId14"/>
    <p:sldId id="3409" r:id="rId15"/>
    <p:sldId id="3426" r:id="rId16"/>
    <p:sldId id="3427" r:id="rId17"/>
    <p:sldId id="3410" r:id="rId18"/>
    <p:sldId id="363" r:id="rId19"/>
    <p:sldId id="368" r:id="rId20"/>
    <p:sldId id="364" r:id="rId21"/>
    <p:sldId id="383" r:id="rId22"/>
    <p:sldId id="3422" r:id="rId23"/>
    <p:sldId id="1832" r:id="rId24"/>
    <p:sldId id="276" r:id="rId25"/>
    <p:sldId id="3413" r:id="rId26"/>
    <p:sldId id="258" r:id="rId27"/>
    <p:sldId id="259" r:id="rId28"/>
    <p:sldId id="3414" r:id="rId29"/>
    <p:sldId id="3416" r:id="rId30"/>
    <p:sldId id="326" r:id="rId31"/>
    <p:sldId id="327" r:id="rId32"/>
    <p:sldId id="372" r:id="rId33"/>
    <p:sldId id="3423" r:id="rId34"/>
    <p:sldId id="365" r:id="rId35"/>
    <p:sldId id="297" r:id="rId36"/>
    <p:sldId id="300" r:id="rId37"/>
    <p:sldId id="299" r:id="rId38"/>
    <p:sldId id="1833" r:id="rId39"/>
    <p:sldId id="278" r:id="rId40"/>
    <p:sldId id="342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e Allen" initials="CA" lastIdx="1" clrIdx="0">
    <p:extLst>
      <p:ext uri="{19B8F6BF-5375-455C-9EA6-DF929625EA0E}">
        <p15:presenceInfo xmlns:p15="http://schemas.microsoft.com/office/powerpoint/2012/main" userId="S::callen@acog.org::d530ce5d-651f-450d-887b-310dd933e8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9548A-866A-4108-8C91-82A78762EB5F}" v="28" dt="2022-05-05T23:00:18.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040" autoAdjust="0"/>
  </p:normalViewPr>
  <p:slideViewPr>
    <p:cSldViewPr snapToGrid="0">
      <p:cViewPr varScale="1">
        <p:scale>
          <a:sx n="47" d="100"/>
          <a:sy n="47" d="100"/>
        </p:scale>
        <p:origin x="1380" y="32"/>
      </p:cViewPr>
      <p:guideLst/>
    </p:cSldViewPr>
  </p:slideViewPr>
  <p:notesTextViewPr>
    <p:cViewPr>
      <p:scale>
        <a:sx n="1" d="1"/>
        <a:sy n="1" d="1"/>
      </p:scale>
      <p:origin x="0" y="0"/>
    </p:cViewPr>
  </p:notesTextViewPr>
  <p:sorterViewPr>
    <p:cViewPr varScale="1">
      <p:scale>
        <a:sx n="1" d="1"/>
        <a:sy n="1" d="1"/>
      </p:scale>
      <p:origin x="0" y="-20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0866E-2695-47FE-BD78-4EA0F4B53CF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60948B6E-860B-42FD-9C57-821C75A2262B}">
      <dgm:prSet phldrT="[Text]" custT="1"/>
      <dgm:spPr/>
      <dgm:t>
        <a:bodyPr/>
        <a:lstStyle/>
        <a:p>
          <a:pPr>
            <a:buFont typeface="Symbol" panose="05050102010706020507" pitchFamily="18"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Obstetric Hemorrhage PSB- percentage of participating facilities with a hemorrhage cart increased from </a:t>
          </a:r>
          <a:r>
            <a:rPr lang="en-US" sz="1800" b="1" dirty="0">
              <a:latin typeface="Open sans" panose="020B0606030504020204" pitchFamily="34" charset="0"/>
              <a:ea typeface="Open sans" panose="020B0606030504020204" pitchFamily="34" charset="0"/>
              <a:cs typeface="Open sans" panose="020B0606030504020204" pitchFamily="34" charset="0"/>
            </a:rPr>
            <a:t>28%</a:t>
          </a:r>
          <a:r>
            <a:rPr lang="en-US" sz="2200" b="1" dirty="0">
              <a:latin typeface="Open sans" panose="020B0606030504020204" pitchFamily="34" charset="0"/>
              <a:ea typeface="Open sans" panose="020B0606030504020204" pitchFamily="34" charset="0"/>
              <a:cs typeface="Open sans" panose="020B0606030504020204" pitchFamily="34" charset="0"/>
            </a:rPr>
            <a:t> </a:t>
          </a:r>
          <a:r>
            <a:rPr lang="en-US" sz="1600" b="0" dirty="0">
              <a:latin typeface="Open sans" panose="020B0606030504020204" pitchFamily="34" charset="0"/>
              <a:ea typeface="Open sans" panose="020B0606030504020204" pitchFamily="34" charset="0"/>
              <a:cs typeface="Open sans" panose="020B0606030504020204" pitchFamily="34" charset="0"/>
            </a:rPr>
            <a:t>in 2016 </a:t>
          </a:r>
          <a:r>
            <a:rPr lang="en-US" sz="1600" b="1" dirty="0">
              <a:latin typeface="Open sans" panose="020B0606030504020204" pitchFamily="34" charset="0"/>
              <a:ea typeface="Open sans" panose="020B0606030504020204" pitchFamily="34" charset="0"/>
              <a:cs typeface="Open sans" panose="020B0606030504020204" pitchFamily="34" charset="0"/>
            </a:rPr>
            <a:t>to </a:t>
          </a:r>
          <a:r>
            <a:rPr lang="en-US" sz="1800" b="1" dirty="0">
              <a:latin typeface="Open sans" panose="020B0606030504020204" pitchFamily="34" charset="0"/>
              <a:ea typeface="Open sans" panose="020B0606030504020204" pitchFamily="34" charset="0"/>
              <a:cs typeface="Open sans" panose="020B0606030504020204" pitchFamily="34" charset="0"/>
            </a:rPr>
            <a:t>95%</a:t>
          </a:r>
          <a:r>
            <a:rPr lang="en-US" sz="2200" b="1" dirty="0">
              <a:latin typeface="Open sans" panose="020B0606030504020204" pitchFamily="34" charset="0"/>
              <a:ea typeface="Open sans" panose="020B0606030504020204" pitchFamily="34" charset="0"/>
              <a:cs typeface="Open sans" panose="020B0606030504020204" pitchFamily="34" charset="0"/>
            </a:rPr>
            <a:t> </a:t>
          </a:r>
          <a:r>
            <a:rPr lang="en-US" sz="1600" b="0" dirty="0">
              <a:latin typeface="Open sans" panose="020B0606030504020204" pitchFamily="34" charset="0"/>
              <a:ea typeface="Open sans" panose="020B0606030504020204" pitchFamily="34" charset="0"/>
              <a:cs typeface="Open sans" panose="020B0606030504020204" pitchFamily="34" charset="0"/>
            </a:rPr>
            <a:t>in 2020</a:t>
          </a:r>
        </a:p>
      </dgm:t>
    </dgm:pt>
    <dgm:pt modelId="{4D577140-113A-4ADF-9532-82227ACAC118}" type="parTrans" cxnId="{F4C0DD80-0D51-4390-BD71-98EE61A7164A}">
      <dgm:prSet/>
      <dgm:spPr/>
      <dgm:t>
        <a:bodyPr/>
        <a:lstStyle/>
        <a:p>
          <a:endParaRPr lang="en-US"/>
        </a:p>
      </dgm:t>
    </dgm:pt>
    <dgm:pt modelId="{44562BD7-C6C4-40F5-9A35-852FAF7572CD}" type="sibTrans" cxnId="{F4C0DD80-0D51-4390-BD71-98EE61A7164A}">
      <dgm:prSet/>
      <dgm:spPr>
        <a:solidFill>
          <a:schemeClr val="accent3"/>
        </a:solidFill>
        <a:ln>
          <a:solidFill>
            <a:schemeClr val="accent3"/>
          </a:solidFill>
        </a:ln>
      </dgm:spPr>
      <dgm:t>
        <a:bodyPr/>
        <a:lstStyle/>
        <a:p>
          <a:endParaRPr lang="en-US"/>
        </a:p>
      </dgm:t>
    </dgm:pt>
    <dgm:pt modelId="{CCFDD1CE-6074-40B1-BA3F-0097C992D5CA}">
      <dgm:prSet phldrT="[Text]" custT="1"/>
      <dgm:spPr/>
      <dgm:t>
        <a:bodyPr/>
        <a:lstStyle/>
        <a:p>
          <a:pPr>
            <a:buFont typeface="Symbol" panose="05050102010706020507" pitchFamily="18" charset="2"/>
            <a:buChar char=""/>
          </a:pPr>
          <a:r>
            <a:rPr lang="en-US" sz="1600" kern="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Obstetric Hemorrhage PSB-percentage of providers who received education on obstetric hemorrhage and their unit standard protocols increased from </a:t>
          </a:r>
          <a:r>
            <a:rPr lang="en-US" sz="1800" b="1" kern="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45% to 84% </a:t>
          </a:r>
          <a:r>
            <a:rPr lang="en-US" sz="1600" kern="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among participating facilities between October 2019 and December 2021.</a:t>
          </a:r>
        </a:p>
      </dgm:t>
    </dgm:pt>
    <dgm:pt modelId="{CD19F2CD-281A-4656-9807-B7D77DEDBC4D}" type="parTrans" cxnId="{88C80EA5-094F-44BD-BD75-9EE6EF4C42F4}">
      <dgm:prSet/>
      <dgm:spPr/>
      <dgm:t>
        <a:bodyPr/>
        <a:lstStyle/>
        <a:p>
          <a:endParaRPr lang="en-US"/>
        </a:p>
      </dgm:t>
    </dgm:pt>
    <dgm:pt modelId="{E4C722F3-EEB6-434C-BD39-DE20823F309A}" type="sibTrans" cxnId="{88C80EA5-094F-44BD-BD75-9EE6EF4C42F4}">
      <dgm:prSet/>
      <dgm:spPr/>
      <dgm:t>
        <a:bodyPr/>
        <a:lstStyle/>
        <a:p>
          <a:endParaRPr lang="en-US"/>
        </a:p>
      </dgm:t>
    </dgm:pt>
    <dgm:pt modelId="{A04533B5-E28E-4EA9-BE89-744230223870}">
      <dgm:prSet custT="1"/>
      <dgm:spPr>
        <a:solidFill>
          <a:schemeClr val="tx2"/>
        </a:solidFill>
      </dgm:spPr>
      <dgm:t>
        <a:bodyPr/>
        <a:lstStyle/>
        <a:p>
          <a:pPr>
            <a:buFont typeface="Symbol" panose="05050102010706020507" pitchFamily="18" charset="2"/>
            <a:buChar char=""/>
          </a:pPr>
          <a:r>
            <a:rPr lang="en-US" sz="1600" dirty="0">
              <a:solidFill>
                <a:prstClr val="white"/>
              </a:solidFill>
              <a:latin typeface="Open Sans"/>
              <a:ea typeface="+mn-ea"/>
              <a:cs typeface="+mn-cs"/>
            </a:rPr>
            <a:t>Substance Use Disorder PSB- percentage of participating facilities with a universal screening protocol for substance use disorder increased from </a:t>
          </a:r>
          <a:r>
            <a:rPr lang="en-US" sz="1800" b="1" dirty="0">
              <a:solidFill>
                <a:prstClr val="white"/>
              </a:solidFill>
              <a:latin typeface="Open Sans"/>
              <a:ea typeface="+mn-ea"/>
              <a:cs typeface="+mn-cs"/>
            </a:rPr>
            <a:t>33% to 86% </a:t>
          </a:r>
          <a:r>
            <a:rPr lang="en-US" sz="1600" dirty="0">
              <a:solidFill>
                <a:prstClr val="white"/>
              </a:solidFill>
              <a:latin typeface="Open Sans"/>
              <a:ea typeface="+mn-ea"/>
              <a:cs typeface="+mn-cs"/>
            </a:rPr>
            <a:t>between December 2020 and December 2021. </a:t>
          </a:r>
          <a:endParaRPr lang="en-US" sz="1600" dirty="0"/>
        </a:p>
      </dgm:t>
    </dgm:pt>
    <dgm:pt modelId="{DAE0BC3C-11B1-400D-AA1A-72F7E846D876}" type="parTrans" cxnId="{A3257108-1439-47E2-93CB-07B0A9B66F48}">
      <dgm:prSet/>
      <dgm:spPr/>
      <dgm:t>
        <a:bodyPr/>
        <a:lstStyle/>
        <a:p>
          <a:endParaRPr lang="en-US"/>
        </a:p>
      </dgm:t>
    </dgm:pt>
    <dgm:pt modelId="{64BA3580-C8A8-4511-A278-ACB3F1569E10}" type="sibTrans" cxnId="{A3257108-1439-47E2-93CB-07B0A9B66F48}">
      <dgm:prSet/>
      <dgm:spPr/>
      <dgm:t>
        <a:bodyPr/>
        <a:lstStyle/>
        <a:p>
          <a:endParaRPr lang="en-US"/>
        </a:p>
      </dgm:t>
    </dgm:pt>
    <dgm:pt modelId="{EFB3C0E3-2D4A-418D-9FEE-95E85DAE52CE}" type="pres">
      <dgm:prSet presAssocID="{19A0866E-2695-47FE-BD78-4EA0F4B53CF7}" presName="Name0" presStyleCnt="0">
        <dgm:presLayoutVars>
          <dgm:chMax val="7"/>
          <dgm:chPref val="7"/>
          <dgm:dir/>
        </dgm:presLayoutVars>
      </dgm:prSet>
      <dgm:spPr/>
    </dgm:pt>
    <dgm:pt modelId="{980CCAA9-9D8C-42D2-AA22-C69FFA775D7F}" type="pres">
      <dgm:prSet presAssocID="{19A0866E-2695-47FE-BD78-4EA0F4B53CF7}" presName="Name1" presStyleCnt="0"/>
      <dgm:spPr/>
    </dgm:pt>
    <dgm:pt modelId="{2E773832-4B99-42A6-B2E4-CBEE0724B182}" type="pres">
      <dgm:prSet presAssocID="{19A0866E-2695-47FE-BD78-4EA0F4B53CF7}" presName="cycle" presStyleCnt="0"/>
      <dgm:spPr/>
    </dgm:pt>
    <dgm:pt modelId="{A43AE78F-B619-4F93-AA4E-4C3404801890}" type="pres">
      <dgm:prSet presAssocID="{19A0866E-2695-47FE-BD78-4EA0F4B53CF7}" presName="srcNode" presStyleLbl="node1" presStyleIdx="0" presStyleCnt="3"/>
      <dgm:spPr/>
    </dgm:pt>
    <dgm:pt modelId="{22325209-70B4-4D9C-8D7C-764FC33A707E}" type="pres">
      <dgm:prSet presAssocID="{19A0866E-2695-47FE-BD78-4EA0F4B53CF7}" presName="conn" presStyleLbl="parChTrans1D2" presStyleIdx="0" presStyleCnt="1"/>
      <dgm:spPr/>
    </dgm:pt>
    <dgm:pt modelId="{08A087EB-AD6D-4296-8C9F-18B3FB672C75}" type="pres">
      <dgm:prSet presAssocID="{19A0866E-2695-47FE-BD78-4EA0F4B53CF7}" presName="extraNode" presStyleLbl="node1" presStyleIdx="0" presStyleCnt="3"/>
      <dgm:spPr/>
    </dgm:pt>
    <dgm:pt modelId="{7A830675-D3B9-45BA-9C69-1AE5E6205416}" type="pres">
      <dgm:prSet presAssocID="{19A0866E-2695-47FE-BD78-4EA0F4B53CF7}" presName="dstNode" presStyleLbl="node1" presStyleIdx="0" presStyleCnt="3"/>
      <dgm:spPr/>
    </dgm:pt>
    <dgm:pt modelId="{5B5A7F3F-E139-4027-8026-BD3918713868}" type="pres">
      <dgm:prSet presAssocID="{60948B6E-860B-42FD-9C57-821C75A2262B}" presName="text_1" presStyleLbl="node1" presStyleIdx="0" presStyleCnt="3" custScaleY="95582">
        <dgm:presLayoutVars>
          <dgm:bulletEnabled val="1"/>
        </dgm:presLayoutVars>
      </dgm:prSet>
      <dgm:spPr/>
    </dgm:pt>
    <dgm:pt modelId="{7803C408-B8F7-4210-9E3A-F85837F7056A}" type="pres">
      <dgm:prSet presAssocID="{60948B6E-860B-42FD-9C57-821C75A2262B}" presName="accent_1" presStyleCnt="0"/>
      <dgm:spPr/>
    </dgm:pt>
    <dgm:pt modelId="{15FE85CE-EF05-49BA-A47D-704A339ADB9D}" type="pres">
      <dgm:prSet presAssocID="{60948B6E-860B-42FD-9C57-821C75A2262B}" presName="accentRepeatNode" presStyleLbl="solidFgAcc1" presStyleIdx="0" presStyleCnt="3"/>
      <dgm:spPr>
        <a:ln>
          <a:solidFill>
            <a:schemeClr val="tx1"/>
          </a:solidFill>
        </a:ln>
      </dgm:spPr>
    </dgm:pt>
    <dgm:pt modelId="{78000085-5265-49C0-ABB9-E635F3AF0926}" type="pres">
      <dgm:prSet presAssocID="{A04533B5-E28E-4EA9-BE89-744230223870}" presName="text_2" presStyleLbl="node1" presStyleIdx="1" presStyleCnt="3">
        <dgm:presLayoutVars>
          <dgm:bulletEnabled val="1"/>
        </dgm:presLayoutVars>
      </dgm:prSet>
      <dgm:spPr/>
    </dgm:pt>
    <dgm:pt modelId="{00995876-37CD-456F-868D-0EB3A21FDBE2}" type="pres">
      <dgm:prSet presAssocID="{A04533B5-E28E-4EA9-BE89-744230223870}" presName="accent_2" presStyleCnt="0"/>
      <dgm:spPr/>
    </dgm:pt>
    <dgm:pt modelId="{BBC2D63A-FB8B-4432-B261-0F2950E6D70E}" type="pres">
      <dgm:prSet presAssocID="{A04533B5-E28E-4EA9-BE89-744230223870}" presName="accentRepeatNode" presStyleLbl="solidFgAcc1" presStyleIdx="1" presStyleCnt="3"/>
      <dgm:spPr>
        <a:ln>
          <a:solidFill>
            <a:schemeClr val="tx1"/>
          </a:solidFill>
        </a:ln>
      </dgm:spPr>
    </dgm:pt>
    <dgm:pt modelId="{A3D176F3-B587-4917-B8AA-3C33DD022249}" type="pres">
      <dgm:prSet presAssocID="{CCFDD1CE-6074-40B1-BA3F-0097C992D5CA}" presName="text_3" presStyleLbl="node1" presStyleIdx="2" presStyleCnt="3" custScaleY="113763" custLinFactNeighborX="606" custLinFactNeighborY="-1460">
        <dgm:presLayoutVars>
          <dgm:bulletEnabled val="1"/>
        </dgm:presLayoutVars>
      </dgm:prSet>
      <dgm:spPr/>
    </dgm:pt>
    <dgm:pt modelId="{B7B27564-310F-4817-BBA4-1A4C7D2E2DDC}" type="pres">
      <dgm:prSet presAssocID="{CCFDD1CE-6074-40B1-BA3F-0097C992D5CA}" presName="accent_3" presStyleCnt="0"/>
      <dgm:spPr/>
    </dgm:pt>
    <dgm:pt modelId="{5EA5A84B-4FF7-4391-B8B1-993D84264D37}" type="pres">
      <dgm:prSet presAssocID="{CCFDD1CE-6074-40B1-BA3F-0097C992D5CA}" presName="accentRepeatNode" presStyleLbl="solidFgAcc1" presStyleIdx="2" presStyleCnt="3"/>
      <dgm:spPr>
        <a:ln>
          <a:solidFill>
            <a:schemeClr val="tx1"/>
          </a:solidFill>
        </a:ln>
      </dgm:spPr>
    </dgm:pt>
  </dgm:ptLst>
  <dgm:cxnLst>
    <dgm:cxn modelId="{A3257108-1439-47E2-93CB-07B0A9B66F48}" srcId="{19A0866E-2695-47FE-BD78-4EA0F4B53CF7}" destId="{A04533B5-E28E-4EA9-BE89-744230223870}" srcOrd="1" destOrd="0" parTransId="{DAE0BC3C-11B1-400D-AA1A-72F7E846D876}" sibTransId="{64BA3580-C8A8-4511-A278-ACB3F1569E10}"/>
    <dgm:cxn modelId="{F5E5E043-C730-42A9-A678-F941693C4363}" type="presOf" srcId="{44562BD7-C6C4-40F5-9A35-852FAF7572CD}" destId="{22325209-70B4-4D9C-8D7C-764FC33A707E}" srcOrd="0" destOrd="0" presId="urn:microsoft.com/office/officeart/2008/layout/VerticalCurvedList"/>
    <dgm:cxn modelId="{F4C0DD80-0D51-4390-BD71-98EE61A7164A}" srcId="{19A0866E-2695-47FE-BD78-4EA0F4B53CF7}" destId="{60948B6E-860B-42FD-9C57-821C75A2262B}" srcOrd="0" destOrd="0" parTransId="{4D577140-113A-4ADF-9532-82227ACAC118}" sibTransId="{44562BD7-C6C4-40F5-9A35-852FAF7572CD}"/>
    <dgm:cxn modelId="{EDE79B9D-770E-4661-A4A7-8FE9416CDCFC}" type="presOf" srcId="{19A0866E-2695-47FE-BD78-4EA0F4B53CF7}" destId="{EFB3C0E3-2D4A-418D-9FEE-95E85DAE52CE}" srcOrd="0" destOrd="0" presId="urn:microsoft.com/office/officeart/2008/layout/VerticalCurvedList"/>
    <dgm:cxn modelId="{88C80EA5-094F-44BD-BD75-9EE6EF4C42F4}" srcId="{19A0866E-2695-47FE-BD78-4EA0F4B53CF7}" destId="{CCFDD1CE-6074-40B1-BA3F-0097C992D5CA}" srcOrd="2" destOrd="0" parTransId="{CD19F2CD-281A-4656-9807-B7D77DEDBC4D}" sibTransId="{E4C722F3-EEB6-434C-BD39-DE20823F309A}"/>
    <dgm:cxn modelId="{86191BC4-E951-416D-96B9-357896AE10C2}" type="presOf" srcId="{60948B6E-860B-42FD-9C57-821C75A2262B}" destId="{5B5A7F3F-E139-4027-8026-BD3918713868}" srcOrd="0" destOrd="0" presId="urn:microsoft.com/office/officeart/2008/layout/VerticalCurvedList"/>
    <dgm:cxn modelId="{C0283CDE-C6ED-45A3-AC4C-C05309FFD0D4}" type="presOf" srcId="{A04533B5-E28E-4EA9-BE89-744230223870}" destId="{78000085-5265-49C0-ABB9-E635F3AF0926}" srcOrd="0" destOrd="0" presId="urn:microsoft.com/office/officeart/2008/layout/VerticalCurvedList"/>
    <dgm:cxn modelId="{BF5EC4F2-64E1-43C2-BC06-E94C0A59BE42}" type="presOf" srcId="{CCFDD1CE-6074-40B1-BA3F-0097C992D5CA}" destId="{A3D176F3-B587-4917-B8AA-3C33DD022249}" srcOrd="0" destOrd="0" presId="urn:microsoft.com/office/officeart/2008/layout/VerticalCurvedList"/>
    <dgm:cxn modelId="{5A50885C-AA4C-4DC3-A088-32DB9F77B9BB}" type="presParOf" srcId="{EFB3C0E3-2D4A-418D-9FEE-95E85DAE52CE}" destId="{980CCAA9-9D8C-42D2-AA22-C69FFA775D7F}" srcOrd="0" destOrd="0" presId="urn:microsoft.com/office/officeart/2008/layout/VerticalCurvedList"/>
    <dgm:cxn modelId="{005E6BCE-BDAF-4FC4-941E-F1FD0ED852EA}" type="presParOf" srcId="{980CCAA9-9D8C-42D2-AA22-C69FFA775D7F}" destId="{2E773832-4B99-42A6-B2E4-CBEE0724B182}" srcOrd="0" destOrd="0" presId="urn:microsoft.com/office/officeart/2008/layout/VerticalCurvedList"/>
    <dgm:cxn modelId="{68BC461D-A352-4412-B31F-95F1438823FB}" type="presParOf" srcId="{2E773832-4B99-42A6-B2E4-CBEE0724B182}" destId="{A43AE78F-B619-4F93-AA4E-4C3404801890}" srcOrd="0" destOrd="0" presId="urn:microsoft.com/office/officeart/2008/layout/VerticalCurvedList"/>
    <dgm:cxn modelId="{3F55D16B-1BFD-4866-A18A-895577CB9198}" type="presParOf" srcId="{2E773832-4B99-42A6-B2E4-CBEE0724B182}" destId="{22325209-70B4-4D9C-8D7C-764FC33A707E}" srcOrd="1" destOrd="0" presId="urn:microsoft.com/office/officeart/2008/layout/VerticalCurvedList"/>
    <dgm:cxn modelId="{B83FFFC7-73F3-4737-982F-12A5132CCFEA}" type="presParOf" srcId="{2E773832-4B99-42A6-B2E4-CBEE0724B182}" destId="{08A087EB-AD6D-4296-8C9F-18B3FB672C75}" srcOrd="2" destOrd="0" presId="urn:microsoft.com/office/officeart/2008/layout/VerticalCurvedList"/>
    <dgm:cxn modelId="{11118B81-D137-4A10-985C-669632740A9D}" type="presParOf" srcId="{2E773832-4B99-42A6-B2E4-CBEE0724B182}" destId="{7A830675-D3B9-45BA-9C69-1AE5E6205416}" srcOrd="3" destOrd="0" presId="urn:microsoft.com/office/officeart/2008/layout/VerticalCurvedList"/>
    <dgm:cxn modelId="{9D5AEFAA-3515-44B6-B64C-F5B642217F02}" type="presParOf" srcId="{980CCAA9-9D8C-42D2-AA22-C69FFA775D7F}" destId="{5B5A7F3F-E139-4027-8026-BD3918713868}" srcOrd="1" destOrd="0" presId="urn:microsoft.com/office/officeart/2008/layout/VerticalCurvedList"/>
    <dgm:cxn modelId="{5972EDC0-C9CD-4195-8EDB-790E64B5B1F5}" type="presParOf" srcId="{980CCAA9-9D8C-42D2-AA22-C69FFA775D7F}" destId="{7803C408-B8F7-4210-9E3A-F85837F7056A}" srcOrd="2" destOrd="0" presId="urn:microsoft.com/office/officeart/2008/layout/VerticalCurvedList"/>
    <dgm:cxn modelId="{58B37F4B-BE61-429F-9BD5-7C57E6085E9B}" type="presParOf" srcId="{7803C408-B8F7-4210-9E3A-F85837F7056A}" destId="{15FE85CE-EF05-49BA-A47D-704A339ADB9D}" srcOrd="0" destOrd="0" presId="urn:microsoft.com/office/officeart/2008/layout/VerticalCurvedList"/>
    <dgm:cxn modelId="{6E6C37A0-739C-464E-BA20-74CDDC2FE0C6}" type="presParOf" srcId="{980CCAA9-9D8C-42D2-AA22-C69FFA775D7F}" destId="{78000085-5265-49C0-ABB9-E635F3AF0926}" srcOrd="3" destOrd="0" presId="urn:microsoft.com/office/officeart/2008/layout/VerticalCurvedList"/>
    <dgm:cxn modelId="{F83B1E44-B576-4DAA-90D0-6C1320024C89}" type="presParOf" srcId="{980CCAA9-9D8C-42D2-AA22-C69FFA775D7F}" destId="{00995876-37CD-456F-868D-0EB3A21FDBE2}" srcOrd="4" destOrd="0" presId="urn:microsoft.com/office/officeart/2008/layout/VerticalCurvedList"/>
    <dgm:cxn modelId="{6B37A623-1DAB-41C9-B8B6-2362CEE56109}" type="presParOf" srcId="{00995876-37CD-456F-868D-0EB3A21FDBE2}" destId="{BBC2D63A-FB8B-4432-B261-0F2950E6D70E}" srcOrd="0" destOrd="0" presId="urn:microsoft.com/office/officeart/2008/layout/VerticalCurvedList"/>
    <dgm:cxn modelId="{59810644-78A5-4368-96B9-8B26B98446D8}" type="presParOf" srcId="{980CCAA9-9D8C-42D2-AA22-C69FFA775D7F}" destId="{A3D176F3-B587-4917-B8AA-3C33DD022249}" srcOrd="5" destOrd="0" presId="urn:microsoft.com/office/officeart/2008/layout/VerticalCurvedList"/>
    <dgm:cxn modelId="{AE4FA87E-1449-4BC3-89E9-65A3E3F47BE2}" type="presParOf" srcId="{980CCAA9-9D8C-42D2-AA22-C69FFA775D7F}" destId="{B7B27564-310F-4817-BBA4-1A4C7D2E2DDC}" srcOrd="6" destOrd="0" presId="urn:microsoft.com/office/officeart/2008/layout/VerticalCurvedList"/>
    <dgm:cxn modelId="{036F3FC5-65DD-427B-B1FE-5D422CF7D30C}" type="presParOf" srcId="{B7B27564-310F-4817-BBA4-1A4C7D2E2DDC}" destId="{5EA5A84B-4FF7-4391-B8B1-993D84264D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EC515-3D33-4F02-A155-727573A517A4}"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45D05789-83A7-452B-B1AD-07F06907E6B2}">
      <dgm:prSet/>
      <dgm:spPr/>
      <dgm:t>
        <a:bodyPr/>
        <a:lstStyle/>
        <a:p>
          <a:r>
            <a:rPr lang="en-US" b="1" dirty="0"/>
            <a:t>Disparities persist in maternal mortality. Non-Hispanic Black women are disproportionately impacted. </a:t>
          </a:r>
          <a:endParaRPr lang="en-US" dirty="0"/>
        </a:p>
      </dgm:t>
    </dgm:pt>
    <dgm:pt modelId="{8B765470-285F-4870-8944-8551CEAF6585}" type="parTrans" cxnId="{EFD8DF40-D969-47C0-8DC5-A42DF9DD8912}">
      <dgm:prSet/>
      <dgm:spPr/>
      <dgm:t>
        <a:bodyPr/>
        <a:lstStyle/>
        <a:p>
          <a:endParaRPr lang="en-US"/>
        </a:p>
      </dgm:t>
    </dgm:pt>
    <dgm:pt modelId="{D99A5779-7F4A-42CD-A02F-D2ECE01B5A75}" type="sibTrans" cxnId="{EFD8DF40-D969-47C0-8DC5-A42DF9DD8912}">
      <dgm:prSet phldrT="1" phldr="0"/>
      <dgm:spPr/>
      <dgm:t>
        <a:bodyPr/>
        <a:lstStyle/>
        <a:p>
          <a:r>
            <a:rPr lang="en-US"/>
            <a:t>1</a:t>
          </a:r>
          <a:endParaRPr lang="en-US" dirty="0"/>
        </a:p>
      </dgm:t>
    </dgm:pt>
    <dgm:pt modelId="{2ED8B8BB-3E9A-45AD-AF01-114282CA59BC}">
      <dgm:prSet/>
      <dgm:spPr/>
      <dgm:t>
        <a:bodyPr/>
        <a:lstStyle/>
        <a:p>
          <a:r>
            <a:rPr lang="en-US" b="1" dirty="0"/>
            <a:t>Severe maternal morbidity (SMM) disproportionately impacts Non-Hispanic Black and Hispanic women. Rates of delivery hospitalizations involving any SMM at delivery vary by county. </a:t>
          </a:r>
          <a:endParaRPr lang="en-US" dirty="0"/>
        </a:p>
      </dgm:t>
    </dgm:pt>
    <dgm:pt modelId="{7B6A82B2-21E2-49C3-A802-10D876AB3478}" type="parTrans" cxnId="{54F1F491-90D2-45FF-8294-40D580F96E32}">
      <dgm:prSet/>
      <dgm:spPr/>
      <dgm:t>
        <a:bodyPr/>
        <a:lstStyle/>
        <a:p>
          <a:endParaRPr lang="en-US"/>
        </a:p>
      </dgm:t>
    </dgm:pt>
    <dgm:pt modelId="{2E9B4C6E-02B7-4DD1-A01A-FE7030916759}" type="sibTrans" cxnId="{54F1F491-90D2-45FF-8294-40D580F96E32}">
      <dgm:prSet phldrT="2" phldr="0"/>
      <dgm:spPr/>
      <dgm:t>
        <a:bodyPr/>
        <a:lstStyle/>
        <a:p>
          <a:r>
            <a:rPr lang="en-US"/>
            <a:t>2</a:t>
          </a:r>
        </a:p>
      </dgm:t>
    </dgm:pt>
    <dgm:pt modelId="{3A2EECA1-F7DC-4F7B-936F-89247EABC13C}">
      <dgm:prSet/>
      <dgm:spPr/>
      <dgm:t>
        <a:bodyPr/>
        <a:lstStyle/>
        <a:p>
          <a:r>
            <a:rPr lang="en-US" b="1" dirty="0"/>
            <a:t>Rates of delivery hospitalizations involving hypertensive disorder were highest among Non-Hispanic Black mothers and varied by county. </a:t>
          </a:r>
          <a:endParaRPr lang="en-US" dirty="0"/>
        </a:p>
      </dgm:t>
    </dgm:pt>
    <dgm:pt modelId="{C2B3584B-A518-4360-8FC6-D6B7DE5D7E15}" type="parTrans" cxnId="{9545CF35-FE39-44E8-B471-2BADAEA5AAD9}">
      <dgm:prSet/>
      <dgm:spPr/>
      <dgm:t>
        <a:bodyPr/>
        <a:lstStyle/>
        <a:p>
          <a:endParaRPr lang="en-US"/>
        </a:p>
      </dgm:t>
    </dgm:pt>
    <dgm:pt modelId="{C2C7DC01-EC06-4B3D-AE93-03AF145955A3}" type="sibTrans" cxnId="{9545CF35-FE39-44E8-B471-2BADAEA5AAD9}">
      <dgm:prSet phldrT="3" phldr="0"/>
      <dgm:spPr/>
      <dgm:t>
        <a:bodyPr/>
        <a:lstStyle/>
        <a:p>
          <a:r>
            <a:rPr lang="en-US"/>
            <a:t>3</a:t>
          </a:r>
        </a:p>
      </dgm:t>
    </dgm:pt>
    <dgm:pt modelId="{D8D6C9B5-68C1-5947-9ADE-0C0B85F5D189}" type="pres">
      <dgm:prSet presAssocID="{0B1EC515-3D33-4F02-A155-727573A517A4}" presName="Name0" presStyleCnt="0">
        <dgm:presLayoutVars>
          <dgm:animLvl val="lvl"/>
          <dgm:resizeHandles val="exact"/>
        </dgm:presLayoutVars>
      </dgm:prSet>
      <dgm:spPr/>
    </dgm:pt>
    <dgm:pt modelId="{562F77F7-DAA0-3548-9A48-8AAEE5C9E138}" type="pres">
      <dgm:prSet presAssocID="{45D05789-83A7-452B-B1AD-07F06907E6B2}" presName="compositeNode" presStyleCnt="0">
        <dgm:presLayoutVars>
          <dgm:bulletEnabled val="1"/>
        </dgm:presLayoutVars>
      </dgm:prSet>
      <dgm:spPr/>
    </dgm:pt>
    <dgm:pt modelId="{4AEA273F-D6C2-7447-AFD8-A326D937EF9C}" type="pres">
      <dgm:prSet presAssocID="{45D05789-83A7-452B-B1AD-07F06907E6B2}" presName="bgRect" presStyleLbl="bgAccFollowNode1" presStyleIdx="0" presStyleCnt="3"/>
      <dgm:spPr/>
    </dgm:pt>
    <dgm:pt modelId="{3B480B64-5A2C-7741-BAEC-2F07F5A3BFC8}" type="pres">
      <dgm:prSet presAssocID="{D99A5779-7F4A-42CD-A02F-D2ECE01B5A75}" presName="sibTransNodeCircle" presStyleLbl="alignNode1" presStyleIdx="0" presStyleCnt="6">
        <dgm:presLayoutVars>
          <dgm:chMax val="0"/>
          <dgm:bulletEnabled/>
        </dgm:presLayoutVars>
      </dgm:prSet>
      <dgm:spPr/>
    </dgm:pt>
    <dgm:pt modelId="{BD0B4962-2A77-FA44-926F-B6B102FF3B67}" type="pres">
      <dgm:prSet presAssocID="{45D05789-83A7-452B-B1AD-07F06907E6B2}" presName="bottomLine" presStyleLbl="alignNode1" presStyleIdx="1" presStyleCnt="6">
        <dgm:presLayoutVars/>
      </dgm:prSet>
      <dgm:spPr/>
    </dgm:pt>
    <dgm:pt modelId="{4811A9F2-4850-3F4D-98B0-F315420CCD42}" type="pres">
      <dgm:prSet presAssocID="{45D05789-83A7-452B-B1AD-07F06907E6B2}" presName="nodeText" presStyleLbl="bgAccFollowNode1" presStyleIdx="0" presStyleCnt="3">
        <dgm:presLayoutVars>
          <dgm:bulletEnabled val="1"/>
        </dgm:presLayoutVars>
      </dgm:prSet>
      <dgm:spPr/>
    </dgm:pt>
    <dgm:pt modelId="{29DC7CEB-4787-004F-A8F2-008299CFEB83}" type="pres">
      <dgm:prSet presAssocID="{D99A5779-7F4A-42CD-A02F-D2ECE01B5A75}" presName="sibTrans" presStyleCnt="0"/>
      <dgm:spPr/>
    </dgm:pt>
    <dgm:pt modelId="{EA28EF6F-3FA8-EE4D-88DF-B4811D8F2ECA}" type="pres">
      <dgm:prSet presAssocID="{2ED8B8BB-3E9A-45AD-AF01-114282CA59BC}" presName="compositeNode" presStyleCnt="0">
        <dgm:presLayoutVars>
          <dgm:bulletEnabled val="1"/>
        </dgm:presLayoutVars>
      </dgm:prSet>
      <dgm:spPr/>
    </dgm:pt>
    <dgm:pt modelId="{DA46F129-4636-D34A-9AFF-3ED3CD11930D}" type="pres">
      <dgm:prSet presAssocID="{2ED8B8BB-3E9A-45AD-AF01-114282CA59BC}" presName="bgRect" presStyleLbl="bgAccFollowNode1" presStyleIdx="1" presStyleCnt="3"/>
      <dgm:spPr/>
    </dgm:pt>
    <dgm:pt modelId="{98BC51D4-11BF-C046-8814-79830A9CA014}" type="pres">
      <dgm:prSet presAssocID="{2E9B4C6E-02B7-4DD1-A01A-FE7030916759}" presName="sibTransNodeCircle" presStyleLbl="alignNode1" presStyleIdx="2" presStyleCnt="6">
        <dgm:presLayoutVars>
          <dgm:chMax val="0"/>
          <dgm:bulletEnabled/>
        </dgm:presLayoutVars>
      </dgm:prSet>
      <dgm:spPr/>
    </dgm:pt>
    <dgm:pt modelId="{B6C077C2-FD4C-9945-9B6D-6787148B563C}" type="pres">
      <dgm:prSet presAssocID="{2ED8B8BB-3E9A-45AD-AF01-114282CA59BC}" presName="bottomLine" presStyleLbl="alignNode1" presStyleIdx="3" presStyleCnt="6">
        <dgm:presLayoutVars/>
      </dgm:prSet>
      <dgm:spPr/>
    </dgm:pt>
    <dgm:pt modelId="{3FEC3E7A-1441-BD40-B4D1-F5CF3CBA02E0}" type="pres">
      <dgm:prSet presAssocID="{2ED8B8BB-3E9A-45AD-AF01-114282CA59BC}" presName="nodeText" presStyleLbl="bgAccFollowNode1" presStyleIdx="1" presStyleCnt="3">
        <dgm:presLayoutVars>
          <dgm:bulletEnabled val="1"/>
        </dgm:presLayoutVars>
      </dgm:prSet>
      <dgm:spPr/>
    </dgm:pt>
    <dgm:pt modelId="{0F0B10D7-9264-994B-A24C-D1FA2A05BCAE}" type="pres">
      <dgm:prSet presAssocID="{2E9B4C6E-02B7-4DD1-A01A-FE7030916759}" presName="sibTrans" presStyleCnt="0"/>
      <dgm:spPr/>
    </dgm:pt>
    <dgm:pt modelId="{62ABF669-BD65-1548-AB50-0B787A076B88}" type="pres">
      <dgm:prSet presAssocID="{3A2EECA1-F7DC-4F7B-936F-89247EABC13C}" presName="compositeNode" presStyleCnt="0">
        <dgm:presLayoutVars>
          <dgm:bulletEnabled val="1"/>
        </dgm:presLayoutVars>
      </dgm:prSet>
      <dgm:spPr/>
    </dgm:pt>
    <dgm:pt modelId="{86FDBFF5-E111-904D-86CD-3F39A124FA6D}" type="pres">
      <dgm:prSet presAssocID="{3A2EECA1-F7DC-4F7B-936F-89247EABC13C}" presName="bgRect" presStyleLbl="bgAccFollowNode1" presStyleIdx="2" presStyleCnt="3"/>
      <dgm:spPr/>
    </dgm:pt>
    <dgm:pt modelId="{F7565F84-AAA5-E54F-8CCB-7061D2BF6694}" type="pres">
      <dgm:prSet presAssocID="{C2C7DC01-EC06-4B3D-AE93-03AF145955A3}" presName="sibTransNodeCircle" presStyleLbl="alignNode1" presStyleIdx="4" presStyleCnt="6">
        <dgm:presLayoutVars>
          <dgm:chMax val="0"/>
          <dgm:bulletEnabled/>
        </dgm:presLayoutVars>
      </dgm:prSet>
      <dgm:spPr/>
    </dgm:pt>
    <dgm:pt modelId="{73581EBE-0299-C140-AC1E-83152266FE97}" type="pres">
      <dgm:prSet presAssocID="{3A2EECA1-F7DC-4F7B-936F-89247EABC13C}" presName="bottomLine" presStyleLbl="alignNode1" presStyleIdx="5" presStyleCnt="6">
        <dgm:presLayoutVars/>
      </dgm:prSet>
      <dgm:spPr/>
    </dgm:pt>
    <dgm:pt modelId="{BEF041F0-D485-9046-8319-A856C80A890F}" type="pres">
      <dgm:prSet presAssocID="{3A2EECA1-F7DC-4F7B-936F-89247EABC13C}" presName="nodeText" presStyleLbl="bgAccFollowNode1" presStyleIdx="2" presStyleCnt="3">
        <dgm:presLayoutVars>
          <dgm:bulletEnabled val="1"/>
        </dgm:presLayoutVars>
      </dgm:prSet>
      <dgm:spPr/>
    </dgm:pt>
  </dgm:ptLst>
  <dgm:cxnLst>
    <dgm:cxn modelId="{D634780F-7E53-D746-9C47-61A9BC0A99C1}" type="presOf" srcId="{45D05789-83A7-452B-B1AD-07F06907E6B2}" destId="{4AEA273F-D6C2-7447-AFD8-A326D937EF9C}" srcOrd="0" destOrd="0" presId="urn:microsoft.com/office/officeart/2016/7/layout/BasicLinearProcessNumbered"/>
    <dgm:cxn modelId="{A461AE18-EAEC-1441-8AB4-41070E05CE59}" type="presOf" srcId="{3A2EECA1-F7DC-4F7B-936F-89247EABC13C}" destId="{BEF041F0-D485-9046-8319-A856C80A890F}" srcOrd="1" destOrd="0" presId="urn:microsoft.com/office/officeart/2016/7/layout/BasicLinearProcessNumbered"/>
    <dgm:cxn modelId="{9545CF35-FE39-44E8-B471-2BADAEA5AAD9}" srcId="{0B1EC515-3D33-4F02-A155-727573A517A4}" destId="{3A2EECA1-F7DC-4F7B-936F-89247EABC13C}" srcOrd="2" destOrd="0" parTransId="{C2B3584B-A518-4360-8FC6-D6B7DE5D7E15}" sibTransId="{C2C7DC01-EC06-4B3D-AE93-03AF145955A3}"/>
    <dgm:cxn modelId="{ED5E3F3A-29A8-6043-994C-05A2C47997D0}" type="presOf" srcId="{3A2EECA1-F7DC-4F7B-936F-89247EABC13C}" destId="{86FDBFF5-E111-904D-86CD-3F39A124FA6D}" srcOrd="0" destOrd="0" presId="urn:microsoft.com/office/officeart/2016/7/layout/BasicLinearProcessNumbered"/>
    <dgm:cxn modelId="{EFD8DF40-D969-47C0-8DC5-A42DF9DD8912}" srcId="{0B1EC515-3D33-4F02-A155-727573A517A4}" destId="{45D05789-83A7-452B-B1AD-07F06907E6B2}" srcOrd="0" destOrd="0" parTransId="{8B765470-285F-4870-8944-8551CEAF6585}" sibTransId="{D99A5779-7F4A-42CD-A02F-D2ECE01B5A75}"/>
    <dgm:cxn modelId="{54F1F491-90D2-45FF-8294-40D580F96E32}" srcId="{0B1EC515-3D33-4F02-A155-727573A517A4}" destId="{2ED8B8BB-3E9A-45AD-AF01-114282CA59BC}" srcOrd="1" destOrd="0" parTransId="{7B6A82B2-21E2-49C3-A802-10D876AB3478}" sibTransId="{2E9B4C6E-02B7-4DD1-A01A-FE7030916759}"/>
    <dgm:cxn modelId="{0DF85FA1-1A67-1443-AA09-482104506EAF}" type="presOf" srcId="{D99A5779-7F4A-42CD-A02F-D2ECE01B5A75}" destId="{3B480B64-5A2C-7741-BAEC-2F07F5A3BFC8}" srcOrd="0" destOrd="0" presId="urn:microsoft.com/office/officeart/2016/7/layout/BasicLinearProcessNumbered"/>
    <dgm:cxn modelId="{743274B2-999B-E543-9A0D-087F779B96F6}" type="presOf" srcId="{2E9B4C6E-02B7-4DD1-A01A-FE7030916759}" destId="{98BC51D4-11BF-C046-8814-79830A9CA014}" srcOrd="0" destOrd="0" presId="urn:microsoft.com/office/officeart/2016/7/layout/BasicLinearProcessNumbered"/>
    <dgm:cxn modelId="{921F47BD-90EB-DF41-9D8E-173DB0F65873}" type="presOf" srcId="{45D05789-83A7-452B-B1AD-07F06907E6B2}" destId="{4811A9F2-4850-3F4D-98B0-F315420CCD42}" srcOrd="1" destOrd="0" presId="urn:microsoft.com/office/officeart/2016/7/layout/BasicLinearProcessNumbered"/>
    <dgm:cxn modelId="{F65F37D0-92BF-7B40-A51D-2B21A630DB42}" type="presOf" srcId="{2ED8B8BB-3E9A-45AD-AF01-114282CA59BC}" destId="{3FEC3E7A-1441-BD40-B4D1-F5CF3CBA02E0}" srcOrd="1" destOrd="0" presId="urn:microsoft.com/office/officeart/2016/7/layout/BasicLinearProcessNumbered"/>
    <dgm:cxn modelId="{7FE14FDF-DA5F-4E4C-8682-F2B3F8A0B6BD}" type="presOf" srcId="{C2C7DC01-EC06-4B3D-AE93-03AF145955A3}" destId="{F7565F84-AAA5-E54F-8CCB-7061D2BF6694}" srcOrd="0" destOrd="0" presId="urn:microsoft.com/office/officeart/2016/7/layout/BasicLinearProcessNumbered"/>
    <dgm:cxn modelId="{63919AEF-78D3-0B46-8C91-67F8CA2BD680}" type="presOf" srcId="{2ED8B8BB-3E9A-45AD-AF01-114282CA59BC}" destId="{DA46F129-4636-D34A-9AFF-3ED3CD11930D}" srcOrd="0" destOrd="0" presId="urn:microsoft.com/office/officeart/2016/7/layout/BasicLinearProcessNumbered"/>
    <dgm:cxn modelId="{1221C4F9-06AC-0740-B383-2152949F182C}" type="presOf" srcId="{0B1EC515-3D33-4F02-A155-727573A517A4}" destId="{D8D6C9B5-68C1-5947-9ADE-0C0B85F5D189}" srcOrd="0" destOrd="0" presId="urn:microsoft.com/office/officeart/2016/7/layout/BasicLinearProcessNumbered"/>
    <dgm:cxn modelId="{837C5FEB-725B-C24F-8141-12120F065689}" type="presParOf" srcId="{D8D6C9B5-68C1-5947-9ADE-0C0B85F5D189}" destId="{562F77F7-DAA0-3548-9A48-8AAEE5C9E138}" srcOrd="0" destOrd="0" presId="urn:microsoft.com/office/officeart/2016/7/layout/BasicLinearProcessNumbered"/>
    <dgm:cxn modelId="{3FEC047A-1A77-B541-9F64-7BB3A99C3149}" type="presParOf" srcId="{562F77F7-DAA0-3548-9A48-8AAEE5C9E138}" destId="{4AEA273F-D6C2-7447-AFD8-A326D937EF9C}" srcOrd="0" destOrd="0" presId="urn:microsoft.com/office/officeart/2016/7/layout/BasicLinearProcessNumbered"/>
    <dgm:cxn modelId="{B60459B6-FC8C-4447-9D5D-D24C4A5CC61F}" type="presParOf" srcId="{562F77F7-DAA0-3548-9A48-8AAEE5C9E138}" destId="{3B480B64-5A2C-7741-BAEC-2F07F5A3BFC8}" srcOrd="1" destOrd="0" presId="urn:microsoft.com/office/officeart/2016/7/layout/BasicLinearProcessNumbered"/>
    <dgm:cxn modelId="{B5E1A1E5-06CD-9845-8900-495A36F5E68E}" type="presParOf" srcId="{562F77F7-DAA0-3548-9A48-8AAEE5C9E138}" destId="{BD0B4962-2A77-FA44-926F-B6B102FF3B67}" srcOrd="2" destOrd="0" presId="urn:microsoft.com/office/officeart/2016/7/layout/BasicLinearProcessNumbered"/>
    <dgm:cxn modelId="{BC129FCB-17FB-8642-8F6A-C6DB4401B1D6}" type="presParOf" srcId="{562F77F7-DAA0-3548-9A48-8AAEE5C9E138}" destId="{4811A9F2-4850-3F4D-98B0-F315420CCD42}" srcOrd="3" destOrd="0" presId="urn:microsoft.com/office/officeart/2016/7/layout/BasicLinearProcessNumbered"/>
    <dgm:cxn modelId="{6EC06028-EED5-7D47-A483-853D29179F2F}" type="presParOf" srcId="{D8D6C9B5-68C1-5947-9ADE-0C0B85F5D189}" destId="{29DC7CEB-4787-004F-A8F2-008299CFEB83}" srcOrd="1" destOrd="0" presId="urn:microsoft.com/office/officeart/2016/7/layout/BasicLinearProcessNumbered"/>
    <dgm:cxn modelId="{D7F79A6C-46FA-4F41-BAA1-E32B46E1616C}" type="presParOf" srcId="{D8D6C9B5-68C1-5947-9ADE-0C0B85F5D189}" destId="{EA28EF6F-3FA8-EE4D-88DF-B4811D8F2ECA}" srcOrd="2" destOrd="0" presId="urn:microsoft.com/office/officeart/2016/7/layout/BasicLinearProcessNumbered"/>
    <dgm:cxn modelId="{5F279566-2E15-1B47-A2E3-397AB7F5E91F}" type="presParOf" srcId="{EA28EF6F-3FA8-EE4D-88DF-B4811D8F2ECA}" destId="{DA46F129-4636-D34A-9AFF-3ED3CD11930D}" srcOrd="0" destOrd="0" presId="urn:microsoft.com/office/officeart/2016/7/layout/BasicLinearProcessNumbered"/>
    <dgm:cxn modelId="{442E3C9C-3AAB-BD41-8405-58D7AC930716}" type="presParOf" srcId="{EA28EF6F-3FA8-EE4D-88DF-B4811D8F2ECA}" destId="{98BC51D4-11BF-C046-8814-79830A9CA014}" srcOrd="1" destOrd="0" presId="urn:microsoft.com/office/officeart/2016/7/layout/BasicLinearProcessNumbered"/>
    <dgm:cxn modelId="{E68521D0-9B94-5E45-BA38-042C59619ED9}" type="presParOf" srcId="{EA28EF6F-3FA8-EE4D-88DF-B4811D8F2ECA}" destId="{B6C077C2-FD4C-9945-9B6D-6787148B563C}" srcOrd="2" destOrd="0" presId="urn:microsoft.com/office/officeart/2016/7/layout/BasicLinearProcessNumbered"/>
    <dgm:cxn modelId="{81C0559C-5A6D-EB43-B0B2-BBC8D717AD12}" type="presParOf" srcId="{EA28EF6F-3FA8-EE4D-88DF-B4811D8F2ECA}" destId="{3FEC3E7A-1441-BD40-B4D1-F5CF3CBA02E0}" srcOrd="3" destOrd="0" presId="urn:microsoft.com/office/officeart/2016/7/layout/BasicLinearProcessNumbered"/>
    <dgm:cxn modelId="{5F08E569-BC1D-CE4C-AD55-81AE0AF59860}" type="presParOf" srcId="{D8D6C9B5-68C1-5947-9ADE-0C0B85F5D189}" destId="{0F0B10D7-9264-994B-A24C-D1FA2A05BCAE}" srcOrd="3" destOrd="0" presId="urn:microsoft.com/office/officeart/2016/7/layout/BasicLinearProcessNumbered"/>
    <dgm:cxn modelId="{D58515DC-6F37-8048-9AAD-DBB0F3D9FDB9}" type="presParOf" srcId="{D8D6C9B5-68C1-5947-9ADE-0C0B85F5D189}" destId="{62ABF669-BD65-1548-AB50-0B787A076B88}" srcOrd="4" destOrd="0" presId="urn:microsoft.com/office/officeart/2016/7/layout/BasicLinearProcessNumbered"/>
    <dgm:cxn modelId="{919CA202-8635-BD42-8245-F5D914713F17}" type="presParOf" srcId="{62ABF669-BD65-1548-AB50-0B787A076B88}" destId="{86FDBFF5-E111-904D-86CD-3F39A124FA6D}" srcOrd="0" destOrd="0" presId="urn:microsoft.com/office/officeart/2016/7/layout/BasicLinearProcessNumbered"/>
    <dgm:cxn modelId="{0EBD3FBF-F428-C345-A397-A032F227965F}" type="presParOf" srcId="{62ABF669-BD65-1548-AB50-0B787A076B88}" destId="{F7565F84-AAA5-E54F-8CCB-7061D2BF6694}" srcOrd="1" destOrd="0" presId="urn:microsoft.com/office/officeart/2016/7/layout/BasicLinearProcessNumbered"/>
    <dgm:cxn modelId="{85B88839-41AB-414B-98EB-9B7512447F12}" type="presParOf" srcId="{62ABF669-BD65-1548-AB50-0B787A076B88}" destId="{73581EBE-0299-C140-AC1E-83152266FE97}" srcOrd="2" destOrd="0" presId="urn:microsoft.com/office/officeart/2016/7/layout/BasicLinearProcessNumbered"/>
    <dgm:cxn modelId="{6BD0808C-DE69-C641-AEB7-E3EAE2D45638}" type="presParOf" srcId="{62ABF669-BD65-1548-AB50-0B787A076B88}" destId="{BEF041F0-D485-9046-8319-A856C80A890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D1A63B-DA12-4833-AC74-3D52DDAE2054}"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44F4493D-E5E1-4F54-A51D-81ABE8C4EEC3}">
      <dgm:prSet/>
      <dgm:spPr/>
      <dgm:t>
        <a:bodyPr/>
        <a:lstStyle/>
        <a:p>
          <a:r>
            <a:rPr lang="en-US" b="1"/>
            <a:t>Recommendation #2 — Engage Black communities and apply health equity principles in the development of maternal and women’s health programs. </a:t>
          </a:r>
          <a:endParaRPr lang="en-US"/>
        </a:p>
      </dgm:t>
    </dgm:pt>
    <dgm:pt modelId="{0BA3F4C9-198C-40CC-A327-AEE49416BBDB}" type="parTrans" cxnId="{A5060F85-94BE-4CE6-A62C-C47B931501BA}">
      <dgm:prSet/>
      <dgm:spPr/>
      <dgm:t>
        <a:bodyPr/>
        <a:lstStyle/>
        <a:p>
          <a:endParaRPr lang="en-US"/>
        </a:p>
      </dgm:t>
    </dgm:pt>
    <dgm:pt modelId="{081746FE-56A3-4E5F-BD39-128C8824AB87}" type="sibTrans" cxnId="{A5060F85-94BE-4CE6-A62C-C47B931501BA}">
      <dgm:prSet/>
      <dgm:spPr/>
      <dgm:t>
        <a:bodyPr/>
        <a:lstStyle/>
        <a:p>
          <a:endParaRPr lang="en-US"/>
        </a:p>
      </dgm:t>
    </dgm:pt>
    <dgm:pt modelId="{5E931E00-E918-4307-B5A5-AE8FB9C86711}">
      <dgm:prSet/>
      <dgm:spPr/>
      <dgm:t>
        <a:bodyPr/>
        <a:lstStyle/>
        <a:p>
          <a:r>
            <a:rPr lang="en-US" b="1"/>
            <a:t>Recommendation #5 — Implement statewide maternal health and safety initiatives to reduce maternal mortality and morbidity. </a:t>
          </a:r>
          <a:endParaRPr lang="en-US"/>
        </a:p>
      </dgm:t>
    </dgm:pt>
    <dgm:pt modelId="{BFE119D3-59DD-4583-8063-B481C0695822}" type="parTrans" cxnId="{9E62B825-F964-49C3-962D-F63320F7AB7E}">
      <dgm:prSet/>
      <dgm:spPr/>
      <dgm:t>
        <a:bodyPr/>
        <a:lstStyle/>
        <a:p>
          <a:endParaRPr lang="en-US"/>
        </a:p>
      </dgm:t>
    </dgm:pt>
    <dgm:pt modelId="{ECE6777C-6D76-4DB6-8F2F-FD7D6D1685DA}" type="sibTrans" cxnId="{9E62B825-F964-49C3-962D-F63320F7AB7E}">
      <dgm:prSet/>
      <dgm:spPr/>
      <dgm:t>
        <a:bodyPr/>
        <a:lstStyle/>
        <a:p>
          <a:endParaRPr lang="en-US"/>
        </a:p>
      </dgm:t>
    </dgm:pt>
    <dgm:pt modelId="{ECAF8231-54CF-4C2C-865F-2CF6BD76B118}">
      <dgm:prSet/>
      <dgm:spPr/>
      <dgm:t>
        <a:bodyPr/>
        <a:lstStyle/>
        <a:p>
          <a:r>
            <a:rPr lang="en-US" b="1"/>
            <a:t>Recommendation #6 — Foster supportive community environments and leverage programs and services that help women of childbearing age achieve their full health potential. </a:t>
          </a:r>
          <a:endParaRPr lang="en-US"/>
        </a:p>
      </dgm:t>
    </dgm:pt>
    <dgm:pt modelId="{2511F575-4771-43F3-B1B7-2E3EF856EF32}" type="parTrans" cxnId="{29A7609A-F8FE-4EB1-9A6D-9FA88DF17CB1}">
      <dgm:prSet/>
      <dgm:spPr/>
      <dgm:t>
        <a:bodyPr/>
        <a:lstStyle/>
        <a:p>
          <a:endParaRPr lang="en-US"/>
        </a:p>
      </dgm:t>
    </dgm:pt>
    <dgm:pt modelId="{E0141B7F-0642-4AC9-BC3A-671908403C04}" type="sibTrans" cxnId="{29A7609A-F8FE-4EB1-9A6D-9FA88DF17CB1}">
      <dgm:prSet/>
      <dgm:spPr/>
      <dgm:t>
        <a:bodyPr/>
        <a:lstStyle/>
        <a:p>
          <a:endParaRPr lang="en-US"/>
        </a:p>
      </dgm:t>
    </dgm:pt>
    <dgm:pt modelId="{18127058-F1CF-DF45-BC00-3A7DA334BB84}" type="pres">
      <dgm:prSet presAssocID="{8FD1A63B-DA12-4833-AC74-3D52DDAE2054}" presName="vert0" presStyleCnt="0">
        <dgm:presLayoutVars>
          <dgm:dir/>
          <dgm:animOne val="branch"/>
          <dgm:animLvl val="lvl"/>
        </dgm:presLayoutVars>
      </dgm:prSet>
      <dgm:spPr/>
    </dgm:pt>
    <dgm:pt modelId="{1F361338-65F3-8F4D-9F59-DF661B9A09F7}" type="pres">
      <dgm:prSet presAssocID="{44F4493D-E5E1-4F54-A51D-81ABE8C4EEC3}" presName="thickLine" presStyleLbl="alignNode1" presStyleIdx="0" presStyleCnt="3"/>
      <dgm:spPr/>
    </dgm:pt>
    <dgm:pt modelId="{6F631C9F-FA1D-374B-A51C-8C45775D7044}" type="pres">
      <dgm:prSet presAssocID="{44F4493D-E5E1-4F54-A51D-81ABE8C4EEC3}" presName="horz1" presStyleCnt="0"/>
      <dgm:spPr/>
    </dgm:pt>
    <dgm:pt modelId="{06C0D12D-0A26-B341-A0E6-2C91A4899B06}" type="pres">
      <dgm:prSet presAssocID="{44F4493D-E5E1-4F54-A51D-81ABE8C4EEC3}" presName="tx1" presStyleLbl="revTx" presStyleIdx="0" presStyleCnt="3"/>
      <dgm:spPr/>
    </dgm:pt>
    <dgm:pt modelId="{20980B30-ED9D-FE44-92AD-7588BC8181F3}" type="pres">
      <dgm:prSet presAssocID="{44F4493D-E5E1-4F54-A51D-81ABE8C4EEC3}" presName="vert1" presStyleCnt="0"/>
      <dgm:spPr/>
    </dgm:pt>
    <dgm:pt modelId="{90A9E689-4C19-7D4B-8373-EE3F1957A785}" type="pres">
      <dgm:prSet presAssocID="{5E931E00-E918-4307-B5A5-AE8FB9C86711}" presName="thickLine" presStyleLbl="alignNode1" presStyleIdx="1" presStyleCnt="3"/>
      <dgm:spPr/>
    </dgm:pt>
    <dgm:pt modelId="{84A373C5-938E-114E-BDFB-2A6C8636CEE8}" type="pres">
      <dgm:prSet presAssocID="{5E931E00-E918-4307-B5A5-AE8FB9C86711}" presName="horz1" presStyleCnt="0"/>
      <dgm:spPr/>
    </dgm:pt>
    <dgm:pt modelId="{FB9DD09D-AD0B-9947-A851-22C509F8AA9B}" type="pres">
      <dgm:prSet presAssocID="{5E931E00-E918-4307-B5A5-AE8FB9C86711}" presName="tx1" presStyleLbl="revTx" presStyleIdx="1" presStyleCnt="3"/>
      <dgm:spPr/>
    </dgm:pt>
    <dgm:pt modelId="{E9854B78-D5D4-9C4E-8D78-4ED387EA269A}" type="pres">
      <dgm:prSet presAssocID="{5E931E00-E918-4307-B5A5-AE8FB9C86711}" presName="vert1" presStyleCnt="0"/>
      <dgm:spPr/>
    </dgm:pt>
    <dgm:pt modelId="{6368EF0F-8288-144C-8894-BC41A5B05B10}" type="pres">
      <dgm:prSet presAssocID="{ECAF8231-54CF-4C2C-865F-2CF6BD76B118}" presName="thickLine" presStyleLbl="alignNode1" presStyleIdx="2" presStyleCnt="3"/>
      <dgm:spPr/>
    </dgm:pt>
    <dgm:pt modelId="{61FCCBF5-7D4E-A94D-A89C-1B8D5A17D0AC}" type="pres">
      <dgm:prSet presAssocID="{ECAF8231-54CF-4C2C-865F-2CF6BD76B118}" presName="horz1" presStyleCnt="0"/>
      <dgm:spPr/>
    </dgm:pt>
    <dgm:pt modelId="{82BC26CA-5C2D-A446-9450-1DE2C0B3E08C}" type="pres">
      <dgm:prSet presAssocID="{ECAF8231-54CF-4C2C-865F-2CF6BD76B118}" presName="tx1" presStyleLbl="revTx" presStyleIdx="2" presStyleCnt="3"/>
      <dgm:spPr/>
    </dgm:pt>
    <dgm:pt modelId="{4E6C2E38-4A34-604D-9005-ACC7BC0F9A2C}" type="pres">
      <dgm:prSet presAssocID="{ECAF8231-54CF-4C2C-865F-2CF6BD76B118}" presName="vert1" presStyleCnt="0"/>
      <dgm:spPr/>
    </dgm:pt>
  </dgm:ptLst>
  <dgm:cxnLst>
    <dgm:cxn modelId="{9E62B825-F964-49C3-962D-F63320F7AB7E}" srcId="{8FD1A63B-DA12-4833-AC74-3D52DDAE2054}" destId="{5E931E00-E918-4307-B5A5-AE8FB9C86711}" srcOrd="1" destOrd="0" parTransId="{BFE119D3-59DD-4583-8063-B481C0695822}" sibTransId="{ECE6777C-6D76-4DB6-8F2F-FD7D6D1685DA}"/>
    <dgm:cxn modelId="{16B8032D-62BD-6D42-BA2E-5C14A416212A}" type="presOf" srcId="{44F4493D-E5E1-4F54-A51D-81ABE8C4EEC3}" destId="{06C0D12D-0A26-B341-A0E6-2C91A4899B06}" srcOrd="0" destOrd="0" presId="urn:microsoft.com/office/officeart/2008/layout/LinedList"/>
    <dgm:cxn modelId="{A5060F85-94BE-4CE6-A62C-C47B931501BA}" srcId="{8FD1A63B-DA12-4833-AC74-3D52DDAE2054}" destId="{44F4493D-E5E1-4F54-A51D-81ABE8C4EEC3}" srcOrd="0" destOrd="0" parTransId="{0BA3F4C9-198C-40CC-A327-AEE49416BBDB}" sibTransId="{081746FE-56A3-4E5F-BD39-128C8824AB87}"/>
    <dgm:cxn modelId="{CA698F8B-720F-8B4D-A74D-6FBDE4B6A7C8}" type="presOf" srcId="{8FD1A63B-DA12-4833-AC74-3D52DDAE2054}" destId="{18127058-F1CF-DF45-BC00-3A7DA334BB84}" srcOrd="0" destOrd="0" presId="urn:microsoft.com/office/officeart/2008/layout/LinedList"/>
    <dgm:cxn modelId="{4EE9BE97-D0A1-9841-A2B3-1DA8D46D7AB1}" type="presOf" srcId="{5E931E00-E918-4307-B5A5-AE8FB9C86711}" destId="{FB9DD09D-AD0B-9947-A851-22C509F8AA9B}" srcOrd="0" destOrd="0" presId="urn:microsoft.com/office/officeart/2008/layout/LinedList"/>
    <dgm:cxn modelId="{29A7609A-F8FE-4EB1-9A6D-9FA88DF17CB1}" srcId="{8FD1A63B-DA12-4833-AC74-3D52DDAE2054}" destId="{ECAF8231-54CF-4C2C-865F-2CF6BD76B118}" srcOrd="2" destOrd="0" parTransId="{2511F575-4771-43F3-B1B7-2E3EF856EF32}" sibTransId="{E0141B7F-0642-4AC9-BC3A-671908403C04}"/>
    <dgm:cxn modelId="{7FF394AC-CADC-B54A-B1C4-D111B5E7AB3C}" type="presOf" srcId="{ECAF8231-54CF-4C2C-865F-2CF6BD76B118}" destId="{82BC26CA-5C2D-A446-9450-1DE2C0B3E08C}" srcOrd="0" destOrd="0" presId="urn:microsoft.com/office/officeart/2008/layout/LinedList"/>
    <dgm:cxn modelId="{9F55E298-84FC-B54C-8340-BFAFAE43082C}" type="presParOf" srcId="{18127058-F1CF-DF45-BC00-3A7DA334BB84}" destId="{1F361338-65F3-8F4D-9F59-DF661B9A09F7}" srcOrd="0" destOrd="0" presId="urn:microsoft.com/office/officeart/2008/layout/LinedList"/>
    <dgm:cxn modelId="{CA3A6C22-8D8E-C14D-8837-6571B5AD55B9}" type="presParOf" srcId="{18127058-F1CF-DF45-BC00-3A7DA334BB84}" destId="{6F631C9F-FA1D-374B-A51C-8C45775D7044}" srcOrd="1" destOrd="0" presId="urn:microsoft.com/office/officeart/2008/layout/LinedList"/>
    <dgm:cxn modelId="{F72B2972-CC62-E14B-A281-C9BCEE345187}" type="presParOf" srcId="{6F631C9F-FA1D-374B-A51C-8C45775D7044}" destId="{06C0D12D-0A26-B341-A0E6-2C91A4899B06}" srcOrd="0" destOrd="0" presId="urn:microsoft.com/office/officeart/2008/layout/LinedList"/>
    <dgm:cxn modelId="{BE3F6A81-135A-6A48-BA82-81CBA0E60FE0}" type="presParOf" srcId="{6F631C9F-FA1D-374B-A51C-8C45775D7044}" destId="{20980B30-ED9D-FE44-92AD-7588BC8181F3}" srcOrd="1" destOrd="0" presId="urn:microsoft.com/office/officeart/2008/layout/LinedList"/>
    <dgm:cxn modelId="{B5C4BD09-7A57-E347-A7CE-6B6A5C6675B9}" type="presParOf" srcId="{18127058-F1CF-DF45-BC00-3A7DA334BB84}" destId="{90A9E689-4C19-7D4B-8373-EE3F1957A785}" srcOrd="2" destOrd="0" presId="urn:microsoft.com/office/officeart/2008/layout/LinedList"/>
    <dgm:cxn modelId="{465B5584-8ACF-844D-B664-FD2A1AE64486}" type="presParOf" srcId="{18127058-F1CF-DF45-BC00-3A7DA334BB84}" destId="{84A373C5-938E-114E-BDFB-2A6C8636CEE8}" srcOrd="3" destOrd="0" presId="urn:microsoft.com/office/officeart/2008/layout/LinedList"/>
    <dgm:cxn modelId="{612C44B9-4541-9E4F-B92E-F768DCB4C51A}" type="presParOf" srcId="{84A373C5-938E-114E-BDFB-2A6C8636CEE8}" destId="{FB9DD09D-AD0B-9947-A851-22C509F8AA9B}" srcOrd="0" destOrd="0" presId="urn:microsoft.com/office/officeart/2008/layout/LinedList"/>
    <dgm:cxn modelId="{9C49DFB2-3519-0F46-8DEC-E74544F549DA}" type="presParOf" srcId="{84A373C5-938E-114E-BDFB-2A6C8636CEE8}" destId="{E9854B78-D5D4-9C4E-8D78-4ED387EA269A}" srcOrd="1" destOrd="0" presId="urn:microsoft.com/office/officeart/2008/layout/LinedList"/>
    <dgm:cxn modelId="{508A87D4-B1AB-E746-A539-D54ADB519DF8}" type="presParOf" srcId="{18127058-F1CF-DF45-BC00-3A7DA334BB84}" destId="{6368EF0F-8288-144C-8894-BC41A5B05B10}" srcOrd="4" destOrd="0" presId="urn:microsoft.com/office/officeart/2008/layout/LinedList"/>
    <dgm:cxn modelId="{77DCFE75-33C4-2D44-8A87-17FC3CECF91C}" type="presParOf" srcId="{18127058-F1CF-DF45-BC00-3A7DA334BB84}" destId="{61FCCBF5-7D4E-A94D-A89C-1B8D5A17D0AC}" srcOrd="5" destOrd="0" presId="urn:microsoft.com/office/officeart/2008/layout/LinedList"/>
    <dgm:cxn modelId="{0A554434-6C19-144E-8DAF-585B67137D9C}" type="presParOf" srcId="{61FCCBF5-7D4E-A94D-A89C-1B8D5A17D0AC}" destId="{82BC26CA-5C2D-A446-9450-1DE2C0B3E08C}" srcOrd="0" destOrd="0" presId="urn:microsoft.com/office/officeart/2008/layout/LinedList"/>
    <dgm:cxn modelId="{D7BA7E3E-C3CF-9047-B2CF-831C8DEE9690}" type="presParOf" srcId="{61FCCBF5-7D4E-A94D-A89C-1B8D5A17D0AC}" destId="{4E6C2E38-4A34-604D-9005-ACC7BC0F9A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4A868A-664D-42B6-A599-58F4180D9CD5}" type="doc">
      <dgm:prSet loTypeId="urn:microsoft.com/office/officeart/2008/layout/PictureStrips" loCatId="list" qsTypeId="urn:microsoft.com/office/officeart/2005/8/quickstyle/simple3" qsCatId="simple" csTypeId="urn:microsoft.com/office/officeart/2005/8/colors/accent3_5" csCatId="accent3" phldr="1"/>
      <dgm:spPr/>
      <dgm:t>
        <a:bodyPr/>
        <a:lstStyle/>
        <a:p>
          <a:endParaRPr lang="en-US"/>
        </a:p>
      </dgm:t>
    </dgm:pt>
    <dgm:pt modelId="{7806FEDF-A619-4F80-A944-A6AFB900500D}">
      <dgm:prSet phldrT="[Text]" custT="1"/>
      <dgm:spPr>
        <a:ln w="38100">
          <a:solidFill>
            <a:schemeClr val="accent2"/>
          </a:solidFill>
        </a:ln>
      </dgm:spPr>
      <dgm:t>
        <a:bodyPr/>
        <a:lstStyle/>
        <a:p>
          <a:r>
            <a:rPr lang="en-US" sz="2000" b="1" dirty="0">
              <a:ln>
                <a:noFill/>
              </a:ln>
              <a:solidFill>
                <a:schemeClr val="tx1">
                  <a:lumMod val="50000"/>
                </a:schemeClr>
              </a:solidFill>
            </a:rPr>
            <a:t>Optimize race/ethnicity data</a:t>
          </a:r>
          <a:r>
            <a:rPr lang="en-US" sz="2000" dirty="0">
              <a:ln>
                <a:noFill/>
              </a:ln>
              <a:solidFill>
                <a:schemeClr val="tx1">
                  <a:lumMod val="50000"/>
                </a:schemeClr>
              </a:solidFill>
            </a:rPr>
            <a:t> collection &amp; review key maternal quality data by race, ethnicity &amp; Medicaid status</a:t>
          </a:r>
        </a:p>
      </dgm:t>
    </dgm:pt>
    <dgm:pt modelId="{86F72BA6-7DE5-43E1-BC7F-A064EE63861B}" type="parTrans" cxnId="{A7D9D694-C8B8-437A-8E2A-E8125F469397}">
      <dgm:prSet/>
      <dgm:spPr/>
      <dgm:t>
        <a:bodyPr/>
        <a:lstStyle/>
        <a:p>
          <a:endParaRPr lang="en-US"/>
        </a:p>
      </dgm:t>
    </dgm:pt>
    <dgm:pt modelId="{7C7F3E4F-3F1C-45D6-B50F-B53180E08D01}" type="sibTrans" cxnId="{A7D9D694-C8B8-437A-8E2A-E8125F469397}">
      <dgm:prSet/>
      <dgm:spPr/>
      <dgm:t>
        <a:bodyPr/>
        <a:lstStyle/>
        <a:p>
          <a:endParaRPr lang="en-US"/>
        </a:p>
      </dgm:t>
    </dgm:pt>
    <dgm:pt modelId="{8BADECEC-2FF8-40F9-8CEC-87662EC9ACD4}">
      <dgm:prSet phldrT="[Text]" custT="1"/>
      <dgm:spPr>
        <a:ln w="38100">
          <a:solidFill>
            <a:schemeClr val="accent2"/>
          </a:solidFill>
        </a:ln>
      </dgm:spPr>
      <dgm:t>
        <a:bodyPr/>
        <a:lstStyle/>
        <a:p>
          <a:r>
            <a:rPr lang="en-US" sz="2000" b="1" dirty="0">
              <a:solidFill>
                <a:schemeClr val="tx1">
                  <a:lumMod val="50000"/>
                </a:schemeClr>
              </a:solidFill>
            </a:rPr>
            <a:t>Engage patients and community members </a:t>
          </a:r>
          <a:r>
            <a:rPr lang="en-US" sz="2000" dirty="0">
              <a:solidFill>
                <a:schemeClr val="tx1">
                  <a:lumMod val="50000"/>
                </a:schemeClr>
              </a:solidFill>
            </a:rPr>
            <a:t>for input on quality improvement efforts</a:t>
          </a:r>
        </a:p>
      </dgm:t>
    </dgm:pt>
    <dgm:pt modelId="{4D804546-C693-45EC-852E-E9164F816126}" type="parTrans" cxnId="{F0C010E1-0925-47C2-BC60-F5D7ACA41474}">
      <dgm:prSet/>
      <dgm:spPr/>
      <dgm:t>
        <a:bodyPr/>
        <a:lstStyle/>
        <a:p>
          <a:endParaRPr lang="en-US"/>
        </a:p>
      </dgm:t>
    </dgm:pt>
    <dgm:pt modelId="{30734B9A-4BBF-4E31-AA4B-6CF614EECEFD}" type="sibTrans" cxnId="{F0C010E1-0925-47C2-BC60-F5D7ACA41474}">
      <dgm:prSet/>
      <dgm:spPr/>
      <dgm:t>
        <a:bodyPr/>
        <a:lstStyle/>
        <a:p>
          <a:endParaRPr lang="en-US"/>
        </a:p>
      </dgm:t>
    </dgm:pt>
    <dgm:pt modelId="{06AE8033-DDA0-4D78-B03F-3AD1CD6C2EF0}">
      <dgm:prSet custT="1"/>
      <dgm:spPr>
        <a:noFill/>
        <a:ln w="38100">
          <a:solidFill>
            <a:schemeClr val="accent3"/>
          </a:solidFill>
        </a:ln>
      </dgm:spPr>
      <dgm:t>
        <a:bodyPr/>
        <a:lstStyle/>
        <a:p>
          <a:r>
            <a:rPr lang="en-US" sz="2000" dirty="0">
              <a:solidFill>
                <a:schemeClr val="tx1">
                  <a:lumMod val="50000"/>
                </a:schemeClr>
              </a:solidFill>
            </a:rPr>
            <a:t>Universal </a:t>
          </a:r>
          <a:r>
            <a:rPr lang="en-US" sz="2000" b="1" dirty="0">
              <a:solidFill>
                <a:schemeClr val="tx1">
                  <a:lumMod val="50000"/>
                </a:schemeClr>
              </a:solidFill>
            </a:rPr>
            <a:t>social determinants of health screening</a:t>
          </a:r>
          <a:r>
            <a:rPr lang="en-US" sz="2000" dirty="0">
              <a:solidFill>
                <a:schemeClr val="tx1">
                  <a:lumMod val="50000"/>
                </a:schemeClr>
              </a:solidFill>
            </a:rPr>
            <a:t> tool (prenatal/L&amp;D) with system for linkage to appropriate resources </a:t>
          </a:r>
        </a:p>
      </dgm:t>
    </dgm:pt>
    <dgm:pt modelId="{BCE9A4C6-9B46-40D2-B462-0E76716A75A4}" type="parTrans" cxnId="{5F659E21-5166-47C8-BB35-5AEA57E9EEFB}">
      <dgm:prSet/>
      <dgm:spPr/>
      <dgm:t>
        <a:bodyPr/>
        <a:lstStyle/>
        <a:p>
          <a:endParaRPr lang="en-US"/>
        </a:p>
      </dgm:t>
    </dgm:pt>
    <dgm:pt modelId="{16B03BED-9A88-4CE8-B370-11485C78BCB9}" type="sibTrans" cxnId="{5F659E21-5166-47C8-BB35-5AEA57E9EEFB}">
      <dgm:prSet/>
      <dgm:spPr/>
      <dgm:t>
        <a:bodyPr/>
        <a:lstStyle/>
        <a:p>
          <a:endParaRPr lang="en-US"/>
        </a:p>
      </dgm:t>
    </dgm:pt>
    <dgm:pt modelId="{B6B72146-484E-4F79-BA49-1B269067A153}">
      <dgm:prSet custT="1"/>
      <dgm:spPr>
        <a:noFill/>
        <a:ln w="38100">
          <a:solidFill>
            <a:schemeClr val="accent3"/>
          </a:solidFill>
        </a:ln>
      </dgm:spPr>
      <dgm:t>
        <a:bodyPr/>
        <a:lstStyle/>
        <a:p>
          <a:r>
            <a:rPr lang="en-US" sz="2000" b="1" dirty="0">
              <a:solidFill>
                <a:schemeClr val="tx1">
                  <a:lumMod val="50000"/>
                </a:schemeClr>
              </a:solidFill>
            </a:rPr>
            <a:t>Share respectful care practices </a:t>
          </a:r>
          <a:r>
            <a:rPr lang="en-US" sz="2000" dirty="0">
              <a:solidFill>
                <a:schemeClr val="tx1">
                  <a:lumMod val="50000"/>
                </a:schemeClr>
              </a:solidFill>
            </a:rPr>
            <a:t>on L&amp;D and survey patients before discharge on their care experience (using the PREM) for feedback</a:t>
          </a:r>
        </a:p>
      </dgm:t>
    </dgm:pt>
    <dgm:pt modelId="{ADD461F2-10FF-45CB-AE84-C92D8465A518}" type="parTrans" cxnId="{1DD56503-1C2E-4DBB-98F7-5E85C651D8A1}">
      <dgm:prSet/>
      <dgm:spPr/>
      <dgm:t>
        <a:bodyPr/>
        <a:lstStyle/>
        <a:p>
          <a:endParaRPr lang="en-US"/>
        </a:p>
      </dgm:t>
    </dgm:pt>
    <dgm:pt modelId="{5BBC6221-5249-441E-83CF-AEDA9AE70078}" type="sibTrans" cxnId="{1DD56503-1C2E-4DBB-98F7-5E85C651D8A1}">
      <dgm:prSet/>
      <dgm:spPr/>
      <dgm:t>
        <a:bodyPr/>
        <a:lstStyle/>
        <a:p>
          <a:endParaRPr lang="en-US"/>
        </a:p>
      </dgm:t>
    </dgm:pt>
    <dgm:pt modelId="{145678A4-C9B1-46A8-AB0F-333660A44930}">
      <dgm:prSet custT="1"/>
      <dgm:spPr>
        <a:ln w="38100">
          <a:solidFill>
            <a:schemeClr val="accent2"/>
          </a:solidFill>
        </a:ln>
      </dgm:spPr>
      <dgm:t>
        <a:bodyPr/>
        <a:lstStyle/>
        <a:p>
          <a:r>
            <a:rPr lang="en-US" sz="2000" b="1" dirty="0">
              <a:solidFill>
                <a:schemeClr val="tx1">
                  <a:lumMod val="50000"/>
                </a:schemeClr>
              </a:solidFill>
            </a:rPr>
            <a:t>Standardize postpartum safety </a:t>
          </a:r>
          <a:r>
            <a:rPr lang="en-US" sz="2000" dirty="0">
              <a:solidFill>
                <a:schemeClr val="tx1">
                  <a:lumMod val="50000"/>
                </a:schemeClr>
              </a:solidFill>
            </a:rPr>
            <a:t>education and schedule early postpartum follow up prior to hospital discharge</a:t>
          </a:r>
        </a:p>
      </dgm:t>
    </dgm:pt>
    <dgm:pt modelId="{0BE838AE-950D-41CB-915F-94F09230C8BA}" type="parTrans" cxnId="{FDCCCA09-1174-46B4-B74B-BA16C49073DF}">
      <dgm:prSet/>
      <dgm:spPr/>
      <dgm:t>
        <a:bodyPr/>
        <a:lstStyle/>
        <a:p>
          <a:endParaRPr lang="en-US"/>
        </a:p>
      </dgm:t>
    </dgm:pt>
    <dgm:pt modelId="{6F49F7C4-2516-4E5A-874B-96D7AB23C2BB}" type="sibTrans" cxnId="{FDCCCA09-1174-46B4-B74B-BA16C49073DF}">
      <dgm:prSet/>
      <dgm:spPr/>
      <dgm:t>
        <a:bodyPr/>
        <a:lstStyle/>
        <a:p>
          <a:endParaRPr lang="en-US"/>
        </a:p>
      </dgm:t>
    </dgm:pt>
    <dgm:pt modelId="{0AA1816D-CC2F-4D69-B6DA-C364AB0244B0}">
      <dgm:prSet custT="1"/>
      <dgm:spPr>
        <a:ln w="38100">
          <a:solidFill>
            <a:schemeClr val="accent3"/>
          </a:solidFill>
        </a:ln>
      </dgm:spPr>
      <dgm:t>
        <a:bodyPr/>
        <a:lstStyle/>
        <a:p>
          <a:r>
            <a:rPr lang="en-US" sz="2000" b="1" dirty="0">
              <a:solidFill>
                <a:schemeClr val="tx1">
                  <a:lumMod val="50000"/>
                </a:schemeClr>
              </a:solidFill>
            </a:rPr>
            <a:t>Implicit Bias / Respectful Care training </a:t>
          </a:r>
          <a:r>
            <a:rPr lang="en-US" sz="2000" dirty="0">
              <a:solidFill>
                <a:schemeClr val="tx1">
                  <a:lumMod val="50000"/>
                </a:schemeClr>
              </a:solidFill>
            </a:rPr>
            <a:t>for providers, nurses and other staff</a:t>
          </a:r>
        </a:p>
      </dgm:t>
    </dgm:pt>
    <dgm:pt modelId="{988E88B7-D8BF-47C6-8CF7-14EB94081D4C}" type="parTrans" cxnId="{1A1B0F33-FC23-40B2-BC2A-AF7EE23A173D}">
      <dgm:prSet/>
      <dgm:spPr/>
      <dgm:t>
        <a:bodyPr/>
        <a:lstStyle/>
        <a:p>
          <a:endParaRPr lang="en-US"/>
        </a:p>
      </dgm:t>
    </dgm:pt>
    <dgm:pt modelId="{06A61F8F-57F0-4D32-8C10-319FBF89C4F0}" type="sibTrans" cxnId="{1A1B0F33-FC23-40B2-BC2A-AF7EE23A173D}">
      <dgm:prSet/>
      <dgm:spPr/>
      <dgm:t>
        <a:bodyPr/>
        <a:lstStyle/>
        <a:p>
          <a:endParaRPr lang="en-US"/>
        </a:p>
      </dgm:t>
    </dgm:pt>
    <dgm:pt modelId="{5D833600-D27C-4A11-8523-D11586168895}" type="pres">
      <dgm:prSet presAssocID="{F24A868A-664D-42B6-A599-58F4180D9CD5}" presName="Name0" presStyleCnt="0">
        <dgm:presLayoutVars>
          <dgm:dir/>
          <dgm:resizeHandles val="exact"/>
        </dgm:presLayoutVars>
      </dgm:prSet>
      <dgm:spPr/>
    </dgm:pt>
    <dgm:pt modelId="{D886DD18-ECCC-4014-9E1E-0B83A32A804E}" type="pres">
      <dgm:prSet presAssocID="{7806FEDF-A619-4F80-A944-A6AFB900500D}" presName="composite" presStyleCnt="0"/>
      <dgm:spPr/>
    </dgm:pt>
    <dgm:pt modelId="{59934895-D150-4E33-9DF9-05F4FF77A7AF}" type="pres">
      <dgm:prSet presAssocID="{7806FEDF-A619-4F80-A944-A6AFB900500D}" presName="rect1" presStyleLbl="trAlignAcc1" presStyleIdx="0" presStyleCnt="6" custScaleY="130480">
        <dgm:presLayoutVars>
          <dgm:bulletEnabled val="1"/>
        </dgm:presLayoutVars>
      </dgm:prSet>
      <dgm:spPr/>
    </dgm:pt>
    <dgm:pt modelId="{CC54DB42-0225-4905-A8D7-EBF99D64265A}" type="pres">
      <dgm:prSet presAssocID="{7806FEDF-A619-4F80-A944-A6AFB900500D}" presName="rect2" presStyleLbl="fgImgPlace1" presStyleIdx="0" presStyleCnt="6" custLinFactNeighborX="1206" custLinFactNeighborY="5625"/>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672B8F3D-6A6F-4CB0-A1AE-FC52093F19D3}" type="pres">
      <dgm:prSet presAssocID="{7C7F3E4F-3F1C-45D6-B50F-B53180E08D01}" presName="sibTrans" presStyleCnt="0"/>
      <dgm:spPr/>
    </dgm:pt>
    <dgm:pt modelId="{22907C8F-2179-483B-BF1D-117B0AC55DD2}" type="pres">
      <dgm:prSet presAssocID="{06AE8033-DDA0-4D78-B03F-3AD1CD6C2EF0}" presName="composite" presStyleCnt="0"/>
      <dgm:spPr/>
    </dgm:pt>
    <dgm:pt modelId="{49AFCCF3-3DDD-486F-B69F-0293F48BA1AE}" type="pres">
      <dgm:prSet presAssocID="{06AE8033-DDA0-4D78-B03F-3AD1CD6C2EF0}" presName="rect1" presStyleLbl="trAlignAcc1" presStyleIdx="1" presStyleCnt="6" custScaleY="136620">
        <dgm:presLayoutVars>
          <dgm:bulletEnabled val="1"/>
        </dgm:presLayoutVars>
      </dgm:prSet>
      <dgm:spPr/>
    </dgm:pt>
    <dgm:pt modelId="{E836AFA5-6591-4E14-8210-FEC8BF8E79BF}" type="pres">
      <dgm:prSet presAssocID="{06AE8033-DDA0-4D78-B03F-3AD1CD6C2EF0}" presName="rect2" presStyleLbl="fgImgPlace1" presStyleIdx="1" presStyleCnt="6" custScaleX="121667"/>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pt>
    <dgm:pt modelId="{B17C5BD2-7494-4B92-A7FF-B9EA39D820EC}" type="pres">
      <dgm:prSet presAssocID="{16B03BED-9A88-4CE8-B370-11485C78BCB9}" presName="sibTrans" presStyleCnt="0"/>
      <dgm:spPr/>
    </dgm:pt>
    <dgm:pt modelId="{FD4654B2-1BB2-4EF6-9802-69F8316533F1}" type="pres">
      <dgm:prSet presAssocID="{B6B72146-484E-4F79-BA49-1B269067A153}" presName="composite" presStyleCnt="0"/>
      <dgm:spPr/>
    </dgm:pt>
    <dgm:pt modelId="{E4F7C446-C5AF-419C-B1D8-F6A9C79DD675}" type="pres">
      <dgm:prSet presAssocID="{B6B72146-484E-4F79-BA49-1B269067A153}" presName="rect1" presStyleLbl="trAlignAcc1" presStyleIdx="2" presStyleCnt="6" custScaleY="134609">
        <dgm:presLayoutVars>
          <dgm:bulletEnabled val="1"/>
        </dgm:presLayoutVars>
      </dgm:prSet>
      <dgm:spPr/>
    </dgm:pt>
    <dgm:pt modelId="{1AF332FF-D205-4E81-886F-B0DEEB2FEE24}" type="pres">
      <dgm:prSet presAssocID="{B6B72146-484E-4F79-BA49-1B269067A153}"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F64733EB-32F4-4191-9701-005CA1845A25}" type="pres">
      <dgm:prSet presAssocID="{5BBC6221-5249-441E-83CF-AEDA9AE70078}" presName="sibTrans" presStyleCnt="0"/>
      <dgm:spPr/>
    </dgm:pt>
    <dgm:pt modelId="{13CAE0DD-4AEA-4BAA-BC34-C9F3E2199916}" type="pres">
      <dgm:prSet presAssocID="{8BADECEC-2FF8-40F9-8CEC-87662EC9ACD4}" presName="composite" presStyleCnt="0"/>
      <dgm:spPr/>
    </dgm:pt>
    <dgm:pt modelId="{5F77EB86-DC3A-4F49-9C1C-64F45674FB41}" type="pres">
      <dgm:prSet presAssocID="{8BADECEC-2FF8-40F9-8CEC-87662EC9ACD4}" presName="rect1" presStyleLbl="trAlignAcc1" presStyleIdx="3" presStyleCnt="6">
        <dgm:presLayoutVars>
          <dgm:bulletEnabled val="1"/>
        </dgm:presLayoutVars>
      </dgm:prSet>
      <dgm:spPr/>
    </dgm:pt>
    <dgm:pt modelId="{BC0ECF19-7FFA-4B14-87B4-72F35EE1B4A9}" type="pres">
      <dgm:prSet presAssocID="{8BADECEC-2FF8-40F9-8CEC-87662EC9ACD4}" presName="rect2" presStyleLbl="fgImgPlace1" presStyleIdx="3" presStyleCnt="6" custScaleX="132762" custLinFactNeighborX="-5785" custLinFactNeighborY="-643"/>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 modelId="{D7B6C416-0962-48BB-9B31-CE0C8770B0A1}" type="pres">
      <dgm:prSet presAssocID="{30734B9A-4BBF-4E31-AA4B-6CF614EECEFD}" presName="sibTrans" presStyleCnt="0"/>
      <dgm:spPr/>
    </dgm:pt>
    <dgm:pt modelId="{0BFC8CBB-0467-4932-96E0-8DBAC61DC7B7}" type="pres">
      <dgm:prSet presAssocID="{145678A4-C9B1-46A8-AB0F-333660A44930}" presName="composite" presStyleCnt="0"/>
      <dgm:spPr/>
    </dgm:pt>
    <dgm:pt modelId="{70187994-DBE7-4A6A-B505-7DE43D8B5E24}" type="pres">
      <dgm:prSet presAssocID="{145678A4-C9B1-46A8-AB0F-333660A44930}" presName="rect1" presStyleLbl="trAlignAcc1" presStyleIdx="4" presStyleCnt="6" custScaleY="121089">
        <dgm:presLayoutVars>
          <dgm:bulletEnabled val="1"/>
        </dgm:presLayoutVars>
      </dgm:prSet>
      <dgm:spPr/>
    </dgm:pt>
    <dgm:pt modelId="{D00B39CB-6D1C-4FD9-83A3-2EDAA898AC44}" type="pres">
      <dgm:prSet presAssocID="{145678A4-C9B1-46A8-AB0F-333660A44930}" presName="rect2" presStyleLbl="fgImgPlace1" presStyleIdx="4" presStyleCnt="6" custLinFactNeighborX="-4821" custLinFactNeighborY="1607"/>
      <dgm:spPr>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dgm:spPr>
    </dgm:pt>
    <dgm:pt modelId="{A2C41B84-333C-48FA-A372-0205E14CC92A}" type="pres">
      <dgm:prSet presAssocID="{6F49F7C4-2516-4E5A-874B-96D7AB23C2BB}" presName="sibTrans" presStyleCnt="0"/>
      <dgm:spPr/>
    </dgm:pt>
    <dgm:pt modelId="{7F049475-9840-4F67-AB3A-F7C87BB07D12}" type="pres">
      <dgm:prSet presAssocID="{0AA1816D-CC2F-4D69-B6DA-C364AB0244B0}" presName="composite" presStyleCnt="0"/>
      <dgm:spPr/>
    </dgm:pt>
    <dgm:pt modelId="{197AA65D-CC75-4AFD-8AF6-BE49EB492D3A}" type="pres">
      <dgm:prSet presAssocID="{0AA1816D-CC2F-4D69-B6DA-C364AB0244B0}" presName="rect1" presStyleLbl="trAlignAcc1" presStyleIdx="5" presStyleCnt="6">
        <dgm:presLayoutVars>
          <dgm:bulletEnabled val="1"/>
        </dgm:presLayoutVars>
      </dgm:prSet>
      <dgm:spPr/>
    </dgm:pt>
    <dgm:pt modelId="{F76C5C29-CF17-47A8-9710-3F8111C8DB01}" type="pres">
      <dgm:prSet presAssocID="{0AA1816D-CC2F-4D69-B6DA-C364AB0244B0}" presName="rect2" presStyleLbl="fgImgPlace1" presStyleIdx="5" presStyleCnt="6" custLinFactNeighborX="10209" custLinFactNeighborY="2269"/>
      <dgm:spPr>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dgm:spPr>
    </dgm:pt>
  </dgm:ptLst>
  <dgm:cxnLst>
    <dgm:cxn modelId="{1DD56503-1C2E-4DBB-98F7-5E85C651D8A1}" srcId="{F24A868A-664D-42B6-A599-58F4180D9CD5}" destId="{B6B72146-484E-4F79-BA49-1B269067A153}" srcOrd="2" destOrd="0" parTransId="{ADD461F2-10FF-45CB-AE84-C92D8465A518}" sibTransId="{5BBC6221-5249-441E-83CF-AEDA9AE70078}"/>
    <dgm:cxn modelId="{FDCCCA09-1174-46B4-B74B-BA16C49073DF}" srcId="{F24A868A-664D-42B6-A599-58F4180D9CD5}" destId="{145678A4-C9B1-46A8-AB0F-333660A44930}" srcOrd="4" destOrd="0" parTransId="{0BE838AE-950D-41CB-915F-94F09230C8BA}" sibTransId="{6F49F7C4-2516-4E5A-874B-96D7AB23C2BB}"/>
    <dgm:cxn modelId="{5F659E21-5166-47C8-BB35-5AEA57E9EEFB}" srcId="{F24A868A-664D-42B6-A599-58F4180D9CD5}" destId="{06AE8033-DDA0-4D78-B03F-3AD1CD6C2EF0}" srcOrd="1" destOrd="0" parTransId="{BCE9A4C6-9B46-40D2-B462-0E76716A75A4}" sibTransId="{16B03BED-9A88-4CE8-B370-11485C78BCB9}"/>
    <dgm:cxn modelId="{1A1B0F33-FC23-40B2-BC2A-AF7EE23A173D}" srcId="{F24A868A-664D-42B6-A599-58F4180D9CD5}" destId="{0AA1816D-CC2F-4D69-B6DA-C364AB0244B0}" srcOrd="5" destOrd="0" parTransId="{988E88B7-D8BF-47C6-8CF7-14EB94081D4C}" sibTransId="{06A61F8F-57F0-4D32-8C10-319FBF89C4F0}"/>
    <dgm:cxn modelId="{5E7F807A-DAD6-410E-967E-373ADB304855}" type="presOf" srcId="{B6B72146-484E-4F79-BA49-1B269067A153}" destId="{E4F7C446-C5AF-419C-B1D8-F6A9C79DD675}" srcOrd="0" destOrd="0" presId="urn:microsoft.com/office/officeart/2008/layout/PictureStrips"/>
    <dgm:cxn modelId="{E5414B87-917E-477E-BF2C-9E01B8ADA961}" type="presOf" srcId="{8BADECEC-2FF8-40F9-8CEC-87662EC9ACD4}" destId="{5F77EB86-DC3A-4F49-9C1C-64F45674FB41}" srcOrd="0" destOrd="0" presId="urn:microsoft.com/office/officeart/2008/layout/PictureStrips"/>
    <dgm:cxn modelId="{A7D9D694-C8B8-437A-8E2A-E8125F469397}" srcId="{F24A868A-664D-42B6-A599-58F4180D9CD5}" destId="{7806FEDF-A619-4F80-A944-A6AFB900500D}" srcOrd="0" destOrd="0" parTransId="{86F72BA6-7DE5-43E1-BC7F-A064EE63861B}" sibTransId="{7C7F3E4F-3F1C-45D6-B50F-B53180E08D01}"/>
    <dgm:cxn modelId="{132D1BA2-776C-4BBE-A5EF-439F28F52864}" type="presOf" srcId="{7806FEDF-A619-4F80-A944-A6AFB900500D}" destId="{59934895-D150-4E33-9DF9-05F4FF77A7AF}" srcOrd="0" destOrd="0" presId="urn:microsoft.com/office/officeart/2008/layout/PictureStrips"/>
    <dgm:cxn modelId="{57F070A5-5C43-4AA5-8D1A-CFAE1DBF7145}" type="presOf" srcId="{145678A4-C9B1-46A8-AB0F-333660A44930}" destId="{70187994-DBE7-4A6A-B505-7DE43D8B5E24}" srcOrd="0" destOrd="0" presId="urn:microsoft.com/office/officeart/2008/layout/PictureStrips"/>
    <dgm:cxn modelId="{741ABDBB-7012-4181-AD12-927D8305C0DE}" type="presOf" srcId="{0AA1816D-CC2F-4D69-B6DA-C364AB0244B0}" destId="{197AA65D-CC75-4AFD-8AF6-BE49EB492D3A}" srcOrd="0" destOrd="0" presId="urn:microsoft.com/office/officeart/2008/layout/PictureStrips"/>
    <dgm:cxn modelId="{EA9DC5C9-CA4D-49C3-B4E1-1CB19D5960EF}" type="presOf" srcId="{06AE8033-DDA0-4D78-B03F-3AD1CD6C2EF0}" destId="{49AFCCF3-3DDD-486F-B69F-0293F48BA1AE}" srcOrd="0" destOrd="0" presId="urn:microsoft.com/office/officeart/2008/layout/PictureStrips"/>
    <dgm:cxn modelId="{C91B8FD6-F9AB-43C1-B548-11F813267C89}" type="presOf" srcId="{F24A868A-664D-42B6-A599-58F4180D9CD5}" destId="{5D833600-D27C-4A11-8523-D11586168895}" srcOrd="0" destOrd="0" presId="urn:microsoft.com/office/officeart/2008/layout/PictureStrips"/>
    <dgm:cxn modelId="{F0C010E1-0925-47C2-BC60-F5D7ACA41474}" srcId="{F24A868A-664D-42B6-A599-58F4180D9CD5}" destId="{8BADECEC-2FF8-40F9-8CEC-87662EC9ACD4}" srcOrd="3" destOrd="0" parTransId="{4D804546-C693-45EC-852E-E9164F816126}" sibTransId="{30734B9A-4BBF-4E31-AA4B-6CF614EECEFD}"/>
    <dgm:cxn modelId="{44B5909C-BC35-4644-B38B-D4538AE89129}" type="presParOf" srcId="{5D833600-D27C-4A11-8523-D11586168895}" destId="{D886DD18-ECCC-4014-9E1E-0B83A32A804E}" srcOrd="0" destOrd="0" presId="urn:microsoft.com/office/officeart/2008/layout/PictureStrips"/>
    <dgm:cxn modelId="{187DC000-AA63-457C-BDEF-0A810F9CED3C}" type="presParOf" srcId="{D886DD18-ECCC-4014-9E1E-0B83A32A804E}" destId="{59934895-D150-4E33-9DF9-05F4FF77A7AF}" srcOrd="0" destOrd="0" presId="urn:microsoft.com/office/officeart/2008/layout/PictureStrips"/>
    <dgm:cxn modelId="{0E29F3B7-273F-45A2-B44C-DBD4E1908882}" type="presParOf" srcId="{D886DD18-ECCC-4014-9E1E-0B83A32A804E}" destId="{CC54DB42-0225-4905-A8D7-EBF99D64265A}" srcOrd="1" destOrd="0" presId="urn:microsoft.com/office/officeart/2008/layout/PictureStrips"/>
    <dgm:cxn modelId="{BC25114B-30FE-4D06-8DAC-A97FB833FD89}" type="presParOf" srcId="{5D833600-D27C-4A11-8523-D11586168895}" destId="{672B8F3D-6A6F-4CB0-A1AE-FC52093F19D3}" srcOrd="1" destOrd="0" presId="urn:microsoft.com/office/officeart/2008/layout/PictureStrips"/>
    <dgm:cxn modelId="{DEA7C34E-31F3-40CF-B1B2-BC8606320899}" type="presParOf" srcId="{5D833600-D27C-4A11-8523-D11586168895}" destId="{22907C8F-2179-483B-BF1D-117B0AC55DD2}" srcOrd="2" destOrd="0" presId="urn:microsoft.com/office/officeart/2008/layout/PictureStrips"/>
    <dgm:cxn modelId="{055F78D7-A16A-40D3-BD62-5292BC0C121A}" type="presParOf" srcId="{22907C8F-2179-483B-BF1D-117B0AC55DD2}" destId="{49AFCCF3-3DDD-486F-B69F-0293F48BA1AE}" srcOrd="0" destOrd="0" presId="urn:microsoft.com/office/officeart/2008/layout/PictureStrips"/>
    <dgm:cxn modelId="{A8B70AF6-40A9-4E4B-8F41-789603EC5B2B}" type="presParOf" srcId="{22907C8F-2179-483B-BF1D-117B0AC55DD2}" destId="{E836AFA5-6591-4E14-8210-FEC8BF8E79BF}" srcOrd="1" destOrd="0" presId="urn:microsoft.com/office/officeart/2008/layout/PictureStrips"/>
    <dgm:cxn modelId="{2F54D05B-F4A8-4F45-8CE2-E73B89F1FBEA}" type="presParOf" srcId="{5D833600-D27C-4A11-8523-D11586168895}" destId="{B17C5BD2-7494-4B92-A7FF-B9EA39D820EC}" srcOrd="3" destOrd="0" presId="urn:microsoft.com/office/officeart/2008/layout/PictureStrips"/>
    <dgm:cxn modelId="{FB9F3956-B97A-48AE-8E7B-712EC9F66C18}" type="presParOf" srcId="{5D833600-D27C-4A11-8523-D11586168895}" destId="{FD4654B2-1BB2-4EF6-9802-69F8316533F1}" srcOrd="4" destOrd="0" presId="urn:microsoft.com/office/officeart/2008/layout/PictureStrips"/>
    <dgm:cxn modelId="{B254E6E1-9021-452A-BFE4-B1256208CECE}" type="presParOf" srcId="{FD4654B2-1BB2-4EF6-9802-69F8316533F1}" destId="{E4F7C446-C5AF-419C-B1D8-F6A9C79DD675}" srcOrd="0" destOrd="0" presId="urn:microsoft.com/office/officeart/2008/layout/PictureStrips"/>
    <dgm:cxn modelId="{85CC5FFC-E957-47B0-8DD3-84AD4F0975F5}" type="presParOf" srcId="{FD4654B2-1BB2-4EF6-9802-69F8316533F1}" destId="{1AF332FF-D205-4E81-886F-B0DEEB2FEE24}" srcOrd="1" destOrd="0" presId="urn:microsoft.com/office/officeart/2008/layout/PictureStrips"/>
    <dgm:cxn modelId="{ED3A76EE-F869-4197-8FBC-E7C6DC453A92}" type="presParOf" srcId="{5D833600-D27C-4A11-8523-D11586168895}" destId="{F64733EB-32F4-4191-9701-005CA1845A25}" srcOrd="5" destOrd="0" presId="urn:microsoft.com/office/officeart/2008/layout/PictureStrips"/>
    <dgm:cxn modelId="{FBDCDAD7-6B34-4E66-9DBA-D9294F960193}" type="presParOf" srcId="{5D833600-D27C-4A11-8523-D11586168895}" destId="{13CAE0DD-4AEA-4BAA-BC34-C9F3E2199916}" srcOrd="6" destOrd="0" presId="urn:microsoft.com/office/officeart/2008/layout/PictureStrips"/>
    <dgm:cxn modelId="{C9C80DE0-2D53-4A29-ABE6-050E1048DEEE}" type="presParOf" srcId="{13CAE0DD-4AEA-4BAA-BC34-C9F3E2199916}" destId="{5F77EB86-DC3A-4F49-9C1C-64F45674FB41}" srcOrd="0" destOrd="0" presId="urn:microsoft.com/office/officeart/2008/layout/PictureStrips"/>
    <dgm:cxn modelId="{29E6F23C-FB86-49AB-B93F-B3959EC0E093}" type="presParOf" srcId="{13CAE0DD-4AEA-4BAA-BC34-C9F3E2199916}" destId="{BC0ECF19-7FFA-4B14-87B4-72F35EE1B4A9}" srcOrd="1" destOrd="0" presId="urn:microsoft.com/office/officeart/2008/layout/PictureStrips"/>
    <dgm:cxn modelId="{8299EFBD-2B2C-4BA4-8F89-1F16635964F7}" type="presParOf" srcId="{5D833600-D27C-4A11-8523-D11586168895}" destId="{D7B6C416-0962-48BB-9B31-CE0C8770B0A1}" srcOrd="7" destOrd="0" presId="urn:microsoft.com/office/officeart/2008/layout/PictureStrips"/>
    <dgm:cxn modelId="{5FFB86C4-E56E-434D-80BC-3BDFCA9F097A}" type="presParOf" srcId="{5D833600-D27C-4A11-8523-D11586168895}" destId="{0BFC8CBB-0467-4932-96E0-8DBAC61DC7B7}" srcOrd="8" destOrd="0" presId="urn:microsoft.com/office/officeart/2008/layout/PictureStrips"/>
    <dgm:cxn modelId="{829012FA-6546-47BF-AEFB-A2906378BB1F}" type="presParOf" srcId="{0BFC8CBB-0467-4932-96E0-8DBAC61DC7B7}" destId="{70187994-DBE7-4A6A-B505-7DE43D8B5E24}" srcOrd="0" destOrd="0" presId="urn:microsoft.com/office/officeart/2008/layout/PictureStrips"/>
    <dgm:cxn modelId="{52FB8FAE-E74E-4E99-99D9-2EFFDD2CC098}" type="presParOf" srcId="{0BFC8CBB-0467-4932-96E0-8DBAC61DC7B7}" destId="{D00B39CB-6D1C-4FD9-83A3-2EDAA898AC44}" srcOrd="1" destOrd="0" presId="urn:microsoft.com/office/officeart/2008/layout/PictureStrips"/>
    <dgm:cxn modelId="{FDCD0F1E-CD77-4E3E-8FC1-52B073D36FE8}" type="presParOf" srcId="{5D833600-D27C-4A11-8523-D11586168895}" destId="{A2C41B84-333C-48FA-A372-0205E14CC92A}" srcOrd="9" destOrd="0" presId="urn:microsoft.com/office/officeart/2008/layout/PictureStrips"/>
    <dgm:cxn modelId="{491FC0F9-3D31-4A11-869F-37015C4430FA}" type="presParOf" srcId="{5D833600-D27C-4A11-8523-D11586168895}" destId="{7F049475-9840-4F67-AB3A-F7C87BB07D12}" srcOrd="10" destOrd="0" presId="urn:microsoft.com/office/officeart/2008/layout/PictureStrips"/>
    <dgm:cxn modelId="{3728E131-7839-4C4B-9E16-3833BDABA5F1}" type="presParOf" srcId="{7F049475-9840-4F67-AB3A-F7C87BB07D12}" destId="{197AA65D-CC75-4AFD-8AF6-BE49EB492D3A}" srcOrd="0" destOrd="0" presId="urn:microsoft.com/office/officeart/2008/layout/PictureStrips"/>
    <dgm:cxn modelId="{846CEB18-5B6E-4557-8DC4-F6015BB02239}" type="presParOf" srcId="{7F049475-9840-4F67-AB3A-F7C87BB07D12}" destId="{F76C5C29-CF17-47A8-9710-3F8111C8DB0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D2841D-366D-41A4-85F9-8915FB16959D}" type="doc">
      <dgm:prSet loTypeId="urn:microsoft.com/office/officeart/2008/layout/LinedList" loCatId="list" qsTypeId="urn:microsoft.com/office/officeart/2005/8/quickstyle/simple2" qsCatId="simple" csTypeId="urn:microsoft.com/office/officeart/2005/8/colors/accent2_2" csCatId="accent2" phldr="1"/>
      <dgm:spPr/>
    </dgm:pt>
    <dgm:pt modelId="{B0C604BE-693C-451B-9E6E-BA6333C2F42A}">
      <dgm:prSet phldrT="[Text]"/>
      <dgm:spPr/>
      <dgm:t>
        <a:bodyPr/>
        <a:lstStyle/>
        <a:p>
          <a:r>
            <a:rPr lang="en-US" b="1"/>
            <a:t>Engage</a:t>
          </a:r>
          <a:endParaRPr lang="en-US"/>
        </a:p>
      </dgm:t>
    </dgm:pt>
    <dgm:pt modelId="{B712F67B-CF38-4B10-9C32-6002F8B00F45}" type="parTrans" cxnId="{8F31950B-60F0-48C7-893B-231B771CE981}">
      <dgm:prSet/>
      <dgm:spPr/>
      <dgm:t>
        <a:bodyPr/>
        <a:lstStyle/>
        <a:p>
          <a:endParaRPr lang="en-US" sz="3600"/>
        </a:p>
      </dgm:t>
    </dgm:pt>
    <dgm:pt modelId="{EA20D525-731E-4A85-8523-28AFD594F164}" type="sibTrans" cxnId="{8F31950B-60F0-48C7-893B-231B771CE981}">
      <dgm:prSet/>
      <dgm:spPr/>
      <dgm:t>
        <a:bodyPr/>
        <a:lstStyle/>
        <a:p>
          <a:endParaRPr lang="en-US"/>
        </a:p>
      </dgm:t>
    </dgm:pt>
    <dgm:pt modelId="{ECFCB242-6A21-45F8-89A1-51411796D6CD}">
      <dgm:prSet phldrT="[Text]"/>
      <dgm:spPr/>
      <dgm:t>
        <a:bodyPr/>
        <a:lstStyle/>
        <a:p>
          <a:r>
            <a:rPr lang="en-US" b="1"/>
            <a:t>Motivate</a:t>
          </a:r>
          <a:endParaRPr lang="en-US"/>
        </a:p>
      </dgm:t>
    </dgm:pt>
    <dgm:pt modelId="{FAAD5AD3-9C3B-4D20-86DF-1CB1E7868608}" type="parTrans" cxnId="{450AA572-7EAB-4966-9048-DF37ACC043F4}">
      <dgm:prSet/>
      <dgm:spPr/>
      <dgm:t>
        <a:bodyPr/>
        <a:lstStyle/>
        <a:p>
          <a:endParaRPr lang="en-US" sz="3600"/>
        </a:p>
      </dgm:t>
    </dgm:pt>
    <dgm:pt modelId="{CAF82492-474E-4703-BF85-38BA57E4E780}" type="sibTrans" cxnId="{450AA572-7EAB-4966-9048-DF37ACC043F4}">
      <dgm:prSet/>
      <dgm:spPr/>
      <dgm:t>
        <a:bodyPr/>
        <a:lstStyle/>
        <a:p>
          <a:endParaRPr lang="en-US"/>
        </a:p>
      </dgm:t>
    </dgm:pt>
    <dgm:pt modelId="{3E2E4741-CA9B-4A3A-B380-62570F4B2C12}">
      <dgm:prSet phldrT="[Text]"/>
      <dgm:spPr/>
      <dgm:t>
        <a:bodyPr/>
        <a:lstStyle/>
        <a:p>
          <a:r>
            <a:rPr lang="en-US" b="1"/>
            <a:t>Support</a:t>
          </a:r>
          <a:endParaRPr lang="en-US"/>
        </a:p>
      </dgm:t>
    </dgm:pt>
    <dgm:pt modelId="{4A16D2CF-C936-4B0C-A368-3FB11E2515E0}" type="parTrans" cxnId="{E20C4EC0-10AF-4B43-B58C-59CAA06A8593}">
      <dgm:prSet/>
      <dgm:spPr/>
      <dgm:t>
        <a:bodyPr/>
        <a:lstStyle/>
        <a:p>
          <a:endParaRPr lang="en-US" sz="3600"/>
        </a:p>
      </dgm:t>
    </dgm:pt>
    <dgm:pt modelId="{243E9BFC-D906-4E16-AF39-5CC0A30A1D1D}" type="sibTrans" cxnId="{E20C4EC0-10AF-4B43-B58C-59CAA06A8593}">
      <dgm:prSet/>
      <dgm:spPr/>
      <dgm:t>
        <a:bodyPr/>
        <a:lstStyle/>
        <a:p>
          <a:endParaRPr lang="en-US"/>
        </a:p>
      </dgm:t>
    </dgm:pt>
    <dgm:pt modelId="{EA9374D1-C526-4FDA-B262-35052B9A3072}" type="pres">
      <dgm:prSet presAssocID="{4ED2841D-366D-41A4-85F9-8915FB16959D}" presName="vert0" presStyleCnt="0">
        <dgm:presLayoutVars>
          <dgm:dir/>
          <dgm:animOne val="branch"/>
          <dgm:animLvl val="lvl"/>
        </dgm:presLayoutVars>
      </dgm:prSet>
      <dgm:spPr/>
    </dgm:pt>
    <dgm:pt modelId="{6BE7061E-1037-4A07-B089-1218F80EB652}" type="pres">
      <dgm:prSet presAssocID="{B0C604BE-693C-451B-9E6E-BA6333C2F42A}" presName="thickLine" presStyleLbl="alignNode1" presStyleIdx="0" presStyleCnt="3"/>
      <dgm:spPr/>
    </dgm:pt>
    <dgm:pt modelId="{A19BE8D5-F22A-4553-AF15-4EAED02F1787}" type="pres">
      <dgm:prSet presAssocID="{B0C604BE-693C-451B-9E6E-BA6333C2F42A}" presName="horz1" presStyleCnt="0"/>
      <dgm:spPr/>
    </dgm:pt>
    <dgm:pt modelId="{C3A1A60A-1757-4041-B223-A448B4E76A76}" type="pres">
      <dgm:prSet presAssocID="{B0C604BE-693C-451B-9E6E-BA6333C2F42A}" presName="tx1" presStyleLbl="revTx" presStyleIdx="0" presStyleCnt="3"/>
      <dgm:spPr/>
    </dgm:pt>
    <dgm:pt modelId="{A7E064FF-8587-4AAD-BBFE-9DBF6DFA423E}" type="pres">
      <dgm:prSet presAssocID="{B0C604BE-693C-451B-9E6E-BA6333C2F42A}" presName="vert1" presStyleCnt="0"/>
      <dgm:spPr/>
    </dgm:pt>
    <dgm:pt modelId="{FCC6816F-FC78-4B00-825C-21913303C74F}" type="pres">
      <dgm:prSet presAssocID="{ECFCB242-6A21-45F8-89A1-51411796D6CD}" presName="thickLine" presStyleLbl="alignNode1" presStyleIdx="1" presStyleCnt="3"/>
      <dgm:spPr/>
    </dgm:pt>
    <dgm:pt modelId="{30AF7D31-69DA-42B6-B8D3-90887FF36C57}" type="pres">
      <dgm:prSet presAssocID="{ECFCB242-6A21-45F8-89A1-51411796D6CD}" presName="horz1" presStyleCnt="0"/>
      <dgm:spPr/>
    </dgm:pt>
    <dgm:pt modelId="{D34B637A-616F-4344-AF58-E9921C6D4EA3}" type="pres">
      <dgm:prSet presAssocID="{ECFCB242-6A21-45F8-89A1-51411796D6CD}" presName="tx1" presStyleLbl="revTx" presStyleIdx="1" presStyleCnt="3"/>
      <dgm:spPr/>
    </dgm:pt>
    <dgm:pt modelId="{CCC5E9CB-4373-4C04-ACFB-5CF2CDCB6091}" type="pres">
      <dgm:prSet presAssocID="{ECFCB242-6A21-45F8-89A1-51411796D6CD}" presName="vert1" presStyleCnt="0"/>
      <dgm:spPr/>
    </dgm:pt>
    <dgm:pt modelId="{1CEAD964-9BC2-47B1-9621-63371F925503}" type="pres">
      <dgm:prSet presAssocID="{3E2E4741-CA9B-4A3A-B380-62570F4B2C12}" presName="thickLine" presStyleLbl="alignNode1" presStyleIdx="2" presStyleCnt="3"/>
      <dgm:spPr/>
    </dgm:pt>
    <dgm:pt modelId="{FA524A56-2DCD-4FB4-94CC-BF8B0449376F}" type="pres">
      <dgm:prSet presAssocID="{3E2E4741-CA9B-4A3A-B380-62570F4B2C12}" presName="horz1" presStyleCnt="0"/>
      <dgm:spPr/>
    </dgm:pt>
    <dgm:pt modelId="{85ADCEB2-CE3E-4800-BAFE-EB7735E88B1E}" type="pres">
      <dgm:prSet presAssocID="{3E2E4741-CA9B-4A3A-B380-62570F4B2C12}" presName="tx1" presStyleLbl="revTx" presStyleIdx="2" presStyleCnt="3"/>
      <dgm:spPr/>
    </dgm:pt>
    <dgm:pt modelId="{1E69FE01-BE1C-477E-A542-CE135053C96B}" type="pres">
      <dgm:prSet presAssocID="{3E2E4741-CA9B-4A3A-B380-62570F4B2C12}" presName="vert1" presStyleCnt="0"/>
      <dgm:spPr/>
    </dgm:pt>
  </dgm:ptLst>
  <dgm:cxnLst>
    <dgm:cxn modelId="{8F31950B-60F0-48C7-893B-231B771CE981}" srcId="{4ED2841D-366D-41A4-85F9-8915FB16959D}" destId="{B0C604BE-693C-451B-9E6E-BA6333C2F42A}" srcOrd="0" destOrd="0" parTransId="{B712F67B-CF38-4B10-9C32-6002F8B00F45}" sibTransId="{EA20D525-731E-4A85-8523-28AFD594F164}"/>
    <dgm:cxn modelId="{610E9C28-C58F-4580-B0AE-6C900932EDB8}" type="presOf" srcId="{4ED2841D-366D-41A4-85F9-8915FB16959D}" destId="{EA9374D1-C526-4FDA-B262-35052B9A3072}" srcOrd="0" destOrd="0" presId="urn:microsoft.com/office/officeart/2008/layout/LinedList"/>
    <dgm:cxn modelId="{EB1E1863-BA7F-41CB-B2B4-9EC660A52EEB}" type="presOf" srcId="{ECFCB242-6A21-45F8-89A1-51411796D6CD}" destId="{D34B637A-616F-4344-AF58-E9921C6D4EA3}" srcOrd="0" destOrd="0" presId="urn:microsoft.com/office/officeart/2008/layout/LinedList"/>
    <dgm:cxn modelId="{450AA572-7EAB-4966-9048-DF37ACC043F4}" srcId="{4ED2841D-366D-41A4-85F9-8915FB16959D}" destId="{ECFCB242-6A21-45F8-89A1-51411796D6CD}" srcOrd="1" destOrd="0" parTransId="{FAAD5AD3-9C3B-4D20-86DF-1CB1E7868608}" sibTransId="{CAF82492-474E-4703-BF85-38BA57E4E780}"/>
    <dgm:cxn modelId="{2FAC1EB1-C272-476C-A7F4-4ED6496E7298}" type="presOf" srcId="{B0C604BE-693C-451B-9E6E-BA6333C2F42A}" destId="{C3A1A60A-1757-4041-B223-A448B4E76A76}" srcOrd="0" destOrd="0" presId="urn:microsoft.com/office/officeart/2008/layout/LinedList"/>
    <dgm:cxn modelId="{E20C4EC0-10AF-4B43-B58C-59CAA06A8593}" srcId="{4ED2841D-366D-41A4-85F9-8915FB16959D}" destId="{3E2E4741-CA9B-4A3A-B380-62570F4B2C12}" srcOrd="2" destOrd="0" parTransId="{4A16D2CF-C936-4B0C-A368-3FB11E2515E0}" sibTransId="{243E9BFC-D906-4E16-AF39-5CC0A30A1D1D}"/>
    <dgm:cxn modelId="{8E6A30C8-8FD4-470F-B677-F9DFB093934A}" type="presOf" srcId="{3E2E4741-CA9B-4A3A-B380-62570F4B2C12}" destId="{85ADCEB2-CE3E-4800-BAFE-EB7735E88B1E}" srcOrd="0" destOrd="0" presId="urn:microsoft.com/office/officeart/2008/layout/LinedList"/>
    <dgm:cxn modelId="{F74CADEE-7516-4627-9DF1-78B4E0319297}" type="presParOf" srcId="{EA9374D1-C526-4FDA-B262-35052B9A3072}" destId="{6BE7061E-1037-4A07-B089-1218F80EB652}" srcOrd="0" destOrd="0" presId="urn:microsoft.com/office/officeart/2008/layout/LinedList"/>
    <dgm:cxn modelId="{7E3ADE20-55A3-4C1F-AFCF-32221B0DF9AA}" type="presParOf" srcId="{EA9374D1-C526-4FDA-B262-35052B9A3072}" destId="{A19BE8D5-F22A-4553-AF15-4EAED02F1787}" srcOrd="1" destOrd="0" presId="urn:microsoft.com/office/officeart/2008/layout/LinedList"/>
    <dgm:cxn modelId="{66261383-ADA4-43DD-BC58-8C914E56EFD3}" type="presParOf" srcId="{A19BE8D5-F22A-4553-AF15-4EAED02F1787}" destId="{C3A1A60A-1757-4041-B223-A448B4E76A76}" srcOrd="0" destOrd="0" presId="urn:microsoft.com/office/officeart/2008/layout/LinedList"/>
    <dgm:cxn modelId="{4D7B6191-5B6A-496F-8043-06B1AE81D18A}" type="presParOf" srcId="{A19BE8D5-F22A-4553-AF15-4EAED02F1787}" destId="{A7E064FF-8587-4AAD-BBFE-9DBF6DFA423E}" srcOrd="1" destOrd="0" presId="urn:microsoft.com/office/officeart/2008/layout/LinedList"/>
    <dgm:cxn modelId="{E59B189F-19C3-47B0-B020-853A4216660E}" type="presParOf" srcId="{EA9374D1-C526-4FDA-B262-35052B9A3072}" destId="{FCC6816F-FC78-4B00-825C-21913303C74F}" srcOrd="2" destOrd="0" presId="urn:microsoft.com/office/officeart/2008/layout/LinedList"/>
    <dgm:cxn modelId="{21834E29-996D-46E0-A668-0FA044BD02AA}" type="presParOf" srcId="{EA9374D1-C526-4FDA-B262-35052B9A3072}" destId="{30AF7D31-69DA-42B6-B8D3-90887FF36C57}" srcOrd="3" destOrd="0" presId="urn:microsoft.com/office/officeart/2008/layout/LinedList"/>
    <dgm:cxn modelId="{E407FEF0-007C-4E61-964C-8DDC5ACBBA85}" type="presParOf" srcId="{30AF7D31-69DA-42B6-B8D3-90887FF36C57}" destId="{D34B637A-616F-4344-AF58-E9921C6D4EA3}" srcOrd="0" destOrd="0" presId="urn:microsoft.com/office/officeart/2008/layout/LinedList"/>
    <dgm:cxn modelId="{2B4F9258-3D39-458F-A3B1-4480A10D6F33}" type="presParOf" srcId="{30AF7D31-69DA-42B6-B8D3-90887FF36C57}" destId="{CCC5E9CB-4373-4C04-ACFB-5CF2CDCB6091}" srcOrd="1" destOrd="0" presId="urn:microsoft.com/office/officeart/2008/layout/LinedList"/>
    <dgm:cxn modelId="{2F027BE8-7711-4A7D-9BB7-5BFECBAEC717}" type="presParOf" srcId="{EA9374D1-C526-4FDA-B262-35052B9A3072}" destId="{1CEAD964-9BC2-47B1-9621-63371F925503}" srcOrd="4" destOrd="0" presId="urn:microsoft.com/office/officeart/2008/layout/LinedList"/>
    <dgm:cxn modelId="{148B68E4-CF9C-489A-A4CD-BB672AC27AED}" type="presParOf" srcId="{EA9374D1-C526-4FDA-B262-35052B9A3072}" destId="{FA524A56-2DCD-4FB4-94CC-BF8B0449376F}" srcOrd="5" destOrd="0" presId="urn:microsoft.com/office/officeart/2008/layout/LinedList"/>
    <dgm:cxn modelId="{6DBB1E53-0B01-459C-9EF3-EC64249A8114}" type="presParOf" srcId="{FA524A56-2DCD-4FB4-94CC-BF8B0449376F}" destId="{85ADCEB2-CE3E-4800-BAFE-EB7735E88B1E}" srcOrd="0" destOrd="0" presId="urn:microsoft.com/office/officeart/2008/layout/LinedList"/>
    <dgm:cxn modelId="{8E6CCF32-611E-412D-B442-3EB1F6EE11C7}" type="presParOf" srcId="{FA524A56-2DCD-4FB4-94CC-BF8B0449376F}" destId="{1E69FE01-BE1C-477E-A542-CE135053C96B}"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68E41E-1C27-4ADA-B5F4-DC77F6DA651E}" type="doc">
      <dgm:prSet loTypeId="urn:microsoft.com/office/officeart/2011/layout/HexagonRadial" loCatId="cycle" qsTypeId="urn:microsoft.com/office/officeart/2005/8/quickstyle/simple2" qsCatId="simple" csTypeId="urn:microsoft.com/office/officeart/2005/8/colors/accent1_2" csCatId="accent1" phldr="1"/>
      <dgm:spPr/>
      <dgm:t>
        <a:bodyPr/>
        <a:lstStyle/>
        <a:p>
          <a:endParaRPr lang="en-US"/>
        </a:p>
      </dgm:t>
    </dgm:pt>
    <dgm:pt modelId="{572C8115-B6BF-426E-8CA9-B0D22B07091A}">
      <dgm:prSet phldrT="[Text]"/>
      <dgm:spPr>
        <a:solidFill>
          <a:srgbClr val="004990"/>
        </a:solidFill>
      </dgm:spPr>
      <dgm:t>
        <a:bodyPr/>
        <a:lstStyle/>
        <a:p>
          <a:r>
            <a:rPr lang="en-US" dirty="0"/>
            <a:t>ILPQC Clinician Engagement</a:t>
          </a:r>
        </a:p>
      </dgm:t>
    </dgm:pt>
    <dgm:pt modelId="{A43BC048-1226-445D-9B53-22F9220E41C9}" type="parTrans" cxnId="{C1584A99-7021-4F03-980B-6E51E12AC9D0}">
      <dgm:prSet/>
      <dgm:spPr/>
      <dgm:t>
        <a:bodyPr/>
        <a:lstStyle/>
        <a:p>
          <a:endParaRPr lang="en-US"/>
        </a:p>
      </dgm:t>
    </dgm:pt>
    <dgm:pt modelId="{4004D208-9BDA-4870-BC24-AC1030A4742A}" type="sibTrans" cxnId="{C1584A99-7021-4F03-980B-6E51E12AC9D0}">
      <dgm:prSet/>
      <dgm:spPr/>
      <dgm:t>
        <a:bodyPr/>
        <a:lstStyle/>
        <a:p>
          <a:endParaRPr lang="en-US"/>
        </a:p>
      </dgm:t>
    </dgm:pt>
    <dgm:pt modelId="{D4056B22-2642-4C78-B877-C269BF6D49E4}">
      <dgm:prSet phldrT="[Text]"/>
      <dgm:spPr>
        <a:solidFill>
          <a:srgbClr val="F58466"/>
        </a:solidFill>
      </dgm:spPr>
      <dgm:t>
        <a:bodyPr/>
        <a:lstStyle/>
        <a:p>
          <a:r>
            <a:rPr lang="en-US" dirty="0"/>
            <a:t>OB Advisory Group</a:t>
          </a:r>
        </a:p>
      </dgm:t>
    </dgm:pt>
    <dgm:pt modelId="{A85F8BB5-8779-4679-9446-686983A05C8F}" type="parTrans" cxnId="{6CBBF295-81DF-4211-BB35-107C81156A27}">
      <dgm:prSet/>
      <dgm:spPr/>
      <dgm:t>
        <a:bodyPr/>
        <a:lstStyle/>
        <a:p>
          <a:endParaRPr lang="en-US"/>
        </a:p>
      </dgm:t>
    </dgm:pt>
    <dgm:pt modelId="{D237D200-79E4-489E-8A79-A609F6E85417}" type="sibTrans" cxnId="{6CBBF295-81DF-4211-BB35-107C81156A27}">
      <dgm:prSet/>
      <dgm:spPr/>
      <dgm:t>
        <a:bodyPr/>
        <a:lstStyle/>
        <a:p>
          <a:endParaRPr lang="en-US"/>
        </a:p>
      </dgm:t>
    </dgm:pt>
    <dgm:pt modelId="{9AB67613-D590-436A-B188-8EF3C583318E}">
      <dgm:prSet phldrT="[Text]"/>
      <dgm:spPr>
        <a:solidFill>
          <a:srgbClr val="004990"/>
        </a:solidFill>
      </dgm:spPr>
      <dgm:t>
        <a:bodyPr/>
        <a:lstStyle/>
        <a:p>
          <a:r>
            <a:rPr lang="en-US" dirty="0"/>
            <a:t>Neonatal Advisory Group</a:t>
          </a:r>
        </a:p>
      </dgm:t>
    </dgm:pt>
    <dgm:pt modelId="{4318C1CC-A159-4B0C-A3C2-710B632D8E36}" type="parTrans" cxnId="{60D2C688-0700-4546-84BB-BE1CF0661A29}">
      <dgm:prSet/>
      <dgm:spPr/>
      <dgm:t>
        <a:bodyPr/>
        <a:lstStyle/>
        <a:p>
          <a:endParaRPr lang="en-US"/>
        </a:p>
      </dgm:t>
    </dgm:pt>
    <dgm:pt modelId="{5E75CAE5-C30C-47E9-AE6B-71E258363FEB}" type="sibTrans" cxnId="{60D2C688-0700-4546-84BB-BE1CF0661A29}">
      <dgm:prSet/>
      <dgm:spPr/>
      <dgm:t>
        <a:bodyPr/>
        <a:lstStyle/>
        <a:p>
          <a:endParaRPr lang="en-US"/>
        </a:p>
      </dgm:t>
    </dgm:pt>
    <dgm:pt modelId="{471F3953-A76B-4058-A80B-9D820F1F1DA9}">
      <dgm:prSet phldrT="[Text]"/>
      <dgm:spPr>
        <a:solidFill>
          <a:srgbClr val="F58466"/>
        </a:solidFill>
      </dgm:spPr>
      <dgm:t>
        <a:bodyPr/>
        <a:lstStyle/>
        <a:p>
          <a:r>
            <a:rPr lang="en-US" dirty="0"/>
            <a:t>QI Initiative Clinical Leads</a:t>
          </a:r>
        </a:p>
      </dgm:t>
    </dgm:pt>
    <dgm:pt modelId="{35AFCDD0-1E17-40DE-9624-1AD1762375AB}" type="parTrans" cxnId="{CE3FD0DB-9A0F-4FEA-8A6C-69D3ED6B0034}">
      <dgm:prSet/>
      <dgm:spPr/>
      <dgm:t>
        <a:bodyPr/>
        <a:lstStyle/>
        <a:p>
          <a:endParaRPr lang="en-US"/>
        </a:p>
      </dgm:t>
    </dgm:pt>
    <dgm:pt modelId="{08718740-F889-4833-AE89-AF69A89E017F}" type="sibTrans" cxnId="{CE3FD0DB-9A0F-4FEA-8A6C-69D3ED6B0034}">
      <dgm:prSet/>
      <dgm:spPr/>
      <dgm:t>
        <a:bodyPr/>
        <a:lstStyle/>
        <a:p>
          <a:endParaRPr lang="en-US"/>
        </a:p>
      </dgm:t>
    </dgm:pt>
    <dgm:pt modelId="{8260C09A-1765-4369-83F9-0E170475F579}">
      <dgm:prSet phldrT="[Text]"/>
      <dgm:spPr>
        <a:solidFill>
          <a:srgbClr val="004990"/>
        </a:solidFill>
      </dgm:spPr>
      <dgm:t>
        <a:bodyPr/>
        <a:lstStyle/>
        <a:p>
          <a:r>
            <a:rPr lang="en-US" dirty="0"/>
            <a:t>Grand Rounds Speakers Bureau</a:t>
          </a:r>
        </a:p>
      </dgm:t>
    </dgm:pt>
    <dgm:pt modelId="{EE7C843F-6487-4EAE-957A-475D8F175A24}" type="parTrans" cxnId="{DD050891-AAE5-493C-AD6D-8B4B62121668}">
      <dgm:prSet/>
      <dgm:spPr/>
      <dgm:t>
        <a:bodyPr/>
        <a:lstStyle/>
        <a:p>
          <a:endParaRPr lang="en-US"/>
        </a:p>
      </dgm:t>
    </dgm:pt>
    <dgm:pt modelId="{BD002E2D-3C7F-446B-828A-6ACA12B59394}" type="sibTrans" cxnId="{DD050891-AAE5-493C-AD6D-8B4B62121668}">
      <dgm:prSet/>
      <dgm:spPr/>
      <dgm:t>
        <a:bodyPr/>
        <a:lstStyle/>
        <a:p>
          <a:endParaRPr lang="en-US"/>
        </a:p>
      </dgm:t>
    </dgm:pt>
    <dgm:pt modelId="{A5BCBE20-4E07-4E1F-A887-6E95C6B2EC73}">
      <dgm:prSet phldrT="[Text]"/>
      <dgm:spPr>
        <a:solidFill>
          <a:srgbClr val="F58466"/>
        </a:solidFill>
      </dgm:spPr>
      <dgm:t>
        <a:bodyPr/>
        <a:lstStyle/>
        <a:p>
          <a:r>
            <a:rPr lang="en-US" dirty="0"/>
            <a:t>Face-to-Face Breakout Session Facilitators</a:t>
          </a:r>
        </a:p>
      </dgm:t>
    </dgm:pt>
    <dgm:pt modelId="{30400860-D058-4103-BDA7-3C61F34C5FAF}" type="parTrans" cxnId="{2A6066E2-66D8-4D2B-BF77-4FAFE742E7B9}">
      <dgm:prSet/>
      <dgm:spPr/>
      <dgm:t>
        <a:bodyPr/>
        <a:lstStyle/>
        <a:p>
          <a:endParaRPr lang="en-US"/>
        </a:p>
      </dgm:t>
    </dgm:pt>
    <dgm:pt modelId="{6B930743-8085-416C-A98F-6D3D0E0BE7DE}" type="sibTrans" cxnId="{2A6066E2-66D8-4D2B-BF77-4FAFE742E7B9}">
      <dgm:prSet/>
      <dgm:spPr/>
      <dgm:t>
        <a:bodyPr/>
        <a:lstStyle/>
        <a:p>
          <a:endParaRPr lang="en-US"/>
        </a:p>
      </dgm:t>
    </dgm:pt>
    <dgm:pt modelId="{2FA06D83-B3F5-434F-BA1B-A4F468EA2FED}">
      <dgm:prSet phldrT="[Text]"/>
      <dgm:spPr>
        <a:solidFill>
          <a:srgbClr val="004990"/>
        </a:solidFill>
      </dgm:spPr>
      <dgm:t>
        <a:bodyPr/>
        <a:lstStyle/>
        <a:p>
          <a:r>
            <a:rPr lang="en-US" dirty="0"/>
            <a:t>Sub-Workgroups &amp; Expert Panels</a:t>
          </a:r>
        </a:p>
      </dgm:t>
    </dgm:pt>
    <dgm:pt modelId="{C349279E-2BFE-45D1-9CE8-9BE7A33BDFC2}" type="sibTrans" cxnId="{E4EE7E77-350E-4E1A-8FA0-2C8FBED99885}">
      <dgm:prSet/>
      <dgm:spPr/>
      <dgm:t>
        <a:bodyPr/>
        <a:lstStyle/>
        <a:p>
          <a:endParaRPr lang="en-US"/>
        </a:p>
      </dgm:t>
    </dgm:pt>
    <dgm:pt modelId="{5EC63952-3ED5-4316-89AD-3028712F4908}" type="parTrans" cxnId="{E4EE7E77-350E-4E1A-8FA0-2C8FBED99885}">
      <dgm:prSet/>
      <dgm:spPr/>
      <dgm:t>
        <a:bodyPr/>
        <a:lstStyle/>
        <a:p>
          <a:endParaRPr lang="en-US"/>
        </a:p>
      </dgm:t>
    </dgm:pt>
    <dgm:pt modelId="{1AA2325A-82E6-456A-B5B2-E232D6B42EC4}" type="pres">
      <dgm:prSet presAssocID="{7C68E41E-1C27-4ADA-B5F4-DC77F6DA651E}" presName="Name0" presStyleCnt="0">
        <dgm:presLayoutVars>
          <dgm:chMax val="1"/>
          <dgm:chPref val="1"/>
          <dgm:dir/>
          <dgm:animOne val="branch"/>
          <dgm:animLvl val="lvl"/>
        </dgm:presLayoutVars>
      </dgm:prSet>
      <dgm:spPr/>
    </dgm:pt>
    <dgm:pt modelId="{69BF4E17-9902-4828-8BC1-5445E08FA01A}" type="pres">
      <dgm:prSet presAssocID="{572C8115-B6BF-426E-8CA9-B0D22B07091A}" presName="Parent" presStyleLbl="node0" presStyleIdx="0" presStyleCnt="1">
        <dgm:presLayoutVars>
          <dgm:chMax val="6"/>
          <dgm:chPref val="6"/>
        </dgm:presLayoutVars>
      </dgm:prSet>
      <dgm:spPr/>
    </dgm:pt>
    <dgm:pt modelId="{A672A435-D09E-4D3B-883E-254AB1DA4F2C}" type="pres">
      <dgm:prSet presAssocID="{D4056B22-2642-4C78-B877-C269BF6D49E4}" presName="Accent1" presStyleCnt="0"/>
      <dgm:spPr/>
    </dgm:pt>
    <dgm:pt modelId="{84BB5909-E843-4294-8114-AC78A9CD7CAE}" type="pres">
      <dgm:prSet presAssocID="{D4056B22-2642-4C78-B877-C269BF6D49E4}" presName="Accent" presStyleLbl="bgShp" presStyleIdx="0" presStyleCnt="6"/>
      <dgm:spPr/>
    </dgm:pt>
    <dgm:pt modelId="{5DEE72FF-81F0-491B-8D83-4353F8DFA339}" type="pres">
      <dgm:prSet presAssocID="{D4056B22-2642-4C78-B877-C269BF6D49E4}" presName="Child1" presStyleLbl="node1" presStyleIdx="0" presStyleCnt="6" custLinFactNeighborX="-432" custLinFactNeighborY="-1759">
        <dgm:presLayoutVars>
          <dgm:chMax val="0"/>
          <dgm:chPref val="0"/>
          <dgm:bulletEnabled val="1"/>
        </dgm:presLayoutVars>
      </dgm:prSet>
      <dgm:spPr/>
    </dgm:pt>
    <dgm:pt modelId="{8A8C5B72-5153-4AC6-BCC0-C2CE505E784E}" type="pres">
      <dgm:prSet presAssocID="{9AB67613-D590-436A-B188-8EF3C583318E}" presName="Accent2" presStyleCnt="0"/>
      <dgm:spPr/>
    </dgm:pt>
    <dgm:pt modelId="{9E46ED62-2B39-449B-AF5A-05E868827755}" type="pres">
      <dgm:prSet presAssocID="{9AB67613-D590-436A-B188-8EF3C583318E}" presName="Accent" presStyleLbl="bgShp" presStyleIdx="1" presStyleCnt="6"/>
      <dgm:spPr/>
    </dgm:pt>
    <dgm:pt modelId="{B0F53005-3FBC-4C74-AA99-8D3E78C0B6C5}" type="pres">
      <dgm:prSet presAssocID="{9AB67613-D590-436A-B188-8EF3C583318E}" presName="Child2" presStyleLbl="node1" presStyleIdx="1" presStyleCnt="6">
        <dgm:presLayoutVars>
          <dgm:chMax val="0"/>
          <dgm:chPref val="0"/>
          <dgm:bulletEnabled val="1"/>
        </dgm:presLayoutVars>
      </dgm:prSet>
      <dgm:spPr/>
    </dgm:pt>
    <dgm:pt modelId="{DCE4D4ED-85DB-4EC7-9362-34CF92D9C37C}" type="pres">
      <dgm:prSet presAssocID="{471F3953-A76B-4058-A80B-9D820F1F1DA9}" presName="Accent3" presStyleCnt="0"/>
      <dgm:spPr/>
    </dgm:pt>
    <dgm:pt modelId="{6BDB9588-1F5A-4F1A-B91C-9ABD423A68F2}" type="pres">
      <dgm:prSet presAssocID="{471F3953-A76B-4058-A80B-9D820F1F1DA9}" presName="Accent" presStyleLbl="bgShp" presStyleIdx="2" presStyleCnt="6"/>
      <dgm:spPr/>
    </dgm:pt>
    <dgm:pt modelId="{190662C5-C938-4D1A-BBE2-72C18DD5B525}" type="pres">
      <dgm:prSet presAssocID="{471F3953-A76B-4058-A80B-9D820F1F1DA9}" presName="Child3" presStyleLbl="node1" presStyleIdx="2" presStyleCnt="6">
        <dgm:presLayoutVars>
          <dgm:chMax val="0"/>
          <dgm:chPref val="0"/>
          <dgm:bulletEnabled val="1"/>
        </dgm:presLayoutVars>
      </dgm:prSet>
      <dgm:spPr/>
    </dgm:pt>
    <dgm:pt modelId="{5639CB05-2BD8-4E29-A5DC-F1BCE7E9A274}" type="pres">
      <dgm:prSet presAssocID="{8260C09A-1765-4369-83F9-0E170475F579}" presName="Accent4" presStyleCnt="0"/>
      <dgm:spPr/>
    </dgm:pt>
    <dgm:pt modelId="{E4CE2071-C236-4A3B-A575-DC79D1C71531}" type="pres">
      <dgm:prSet presAssocID="{8260C09A-1765-4369-83F9-0E170475F579}" presName="Accent" presStyleLbl="bgShp" presStyleIdx="3" presStyleCnt="6"/>
      <dgm:spPr/>
    </dgm:pt>
    <dgm:pt modelId="{10AFCF83-4967-444B-BA3B-75812CED5555}" type="pres">
      <dgm:prSet presAssocID="{8260C09A-1765-4369-83F9-0E170475F579}" presName="Child4" presStyleLbl="node1" presStyleIdx="3" presStyleCnt="6">
        <dgm:presLayoutVars>
          <dgm:chMax val="0"/>
          <dgm:chPref val="0"/>
          <dgm:bulletEnabled val="1"/>
        </dgm:presLayoutVars>
      </dgm:prSet>
      <dgm:spPr/>
    </dgm:pt>
    <dgm:pt modelId="{C9048E55-D61D-4938-8FAA-8639BE5817D7}" type="pres">
      <dgm:prSet presAssocID="{A5BCBE20-4E07-4E1F-A887-6E95C6B2EC73}" presName="Accent5" presStyleCnt="0"/>
      <dgm:spPr/>
    </dgm:pt>
    <dgm:pt modelId="{C72DFA82-CBBA-4207-966F-4129CC116691}" type="pres">
      <dgm:prSet presAssocID="{A5BCBE20-4E07-4E1F-A887-6E95C6B2EC73}" presName="Accent" presStyleLbl="bgShp" presStyleIdx="4" presStyleCnt="6"/>
      <dgm:spPr/>
    </dgm:pt>
    <dgm:pt modelId="{D5B41E85-EE84-452E-AE0B-38B2C0C39FF9}" type="pres">
      <dgm:prSet presAssocID="{A5BCBE20-4E07-4E1F-A887-6E95C6B2EC73}" presName="Child5" presStyleLbl="node1" presStyleIdx="4" presStyleCnt="6">
        <dgm:presLayoutVars>
          <dgm:chMax val="0"/>
          <dgm:chPref val="0"/>
          <dgm:bulletEnabled val="1"/>
        </dgm:presLayoutVars>
      </dgm:prSet>
      <dgm:spPr/>
    </dgm:pt>
    <dgm:pt modelId="{87428DEB-6750-4C7A-A429-C915036E3711}" type="pres">
      <dgm:prSet presAssocID="{2FA06D83-B3F5-434F-BA1B-A4F468EA2FED}" presName="Accent6" presStyleCnt="0"/>
      <dgm:spPr/>
    </dgm:pt>
    <dgm:pt modelId="{9C72AD07-810E-479F-9422-D38DA42D014F}" type="pres">
      <dgm:prSet presAssocID="{2FA06D83-B3F5-434F-BA1B-A4F468EA2FED}" presName="Accent" presStyleLbl="bgShp" presStyleIdx="5" presStyleCnt="6"/>
      <dgm:spPr/>
    </dgm:pt>
    <dgm:pt modelId="{D25661D9-013F-46EE-8B43-517C4E0863AE}" type="pres">
      <dgm:prSet presAssocID="{2FA06D83-B3F5-434F-BA1B-A4F468EA2FED}" presName="Child6" presStyleLbl="node1" presStyleIdx="5" presStyleCnt="6">
        <dgm:presLayoutVars>
          <dgm:chMax val="0"/>
          <dgm:chPref val="0"/>
          <dgm:bulletEnabled val="1"/>
        </dgm:presLayoutVars>
      </dgm:prSet>
      <dgm:spPr/>
    </dgm:pt>
  </dgm:ptLst>
  <dgm:cxnLst>
    <dgm:cxn modelId="{F955143B-8E2D-4D75-9F3F-3A4B3EA88111}" type="presOf" srcId="{A5BCBE20-4E07-4E1F-A887-6E95C6B2EC73}" destId="{D5B41E85-EE84-452E-AE0B-38B2C0C39FF9}" srcOrd="0" destOrd="0" presId="urn:microsoft.com/office/officeart/2011/layout/HexagonRadial"/>
    <dgm:cxn modelId="{C03A8675-0BBD-406F-A1B0-480DAEBD64AF}" type="presOf" srcId="{2FA06D83-B3F5-434F-BA1B-A4F468EA2FED}" destId="{D25661D9-013F-46EE-8B43-517C4E0863AE}" srcOrd="0" destOrd="0" presId="urn:microsoft.com/office/officeart/2011/layout/HexagonRadial"/>
    <dgm:cxn modelId="{E4EE7E77-350E-4E1A-8FA0-2C8FBED99885}" srcId="{572C8115-B6BF-426E-8CA9-B0D22B07091A}" destId="{2FA06D83-B3F5-434F-BA1B-A4F468EA2FED}" srcOrd="5" destOrd="0" parTransId="{5EC63952-3ED5-4316-89AD-3028712F4908}" sibTransId="{C349279E-2BFE-45D1-9CE8-9BE7A33BDFC2}"/>
    <dgm:cxn modelId="{60D2C688-0700-4546-84BB-BE1CF0661A29}" srcId="{572C8115-B6BF-426E-8CA9-B0D22B07091A}" destId="{9AB67613-D590-436A-B188-8EF3C583318E}" srcOrd="1" destOrd="0" parTransId="{4318C1CC-A159-4B0C-A3C2-710B632D8E36}" sibTransId="{5E75CAE5-C30C-47E9-AE6B-71E258363FEB}"/>
    <dgm:cxn modelId="{DD050891-AAE5-493C-AD6D-8B4B62121668}" srcId="{572C8115-B6BF-426E-8CA9-B0D22B07091A}" destId="{8260C09A-1765-4369-83F9-0E170475F579}" srcOrd="3" destOrd="0" parTransId="{EE7C843F-6487-4EAE-957A-475D8F175A24}" sibTransId="{BD002E2D-3C7F-446B-828A-6ACA12B59394}"/>
    <dgm:cxn modelId="{6CBBF295-81DF-4211-BB35-107C81156A27}" srcId="{572C8115-B6BF-426E-8CA9-B0D22B07091A}" destId="{D4056B22-2642-4C78-B877-C269BF6D49E4}" srcOrd="0" destOrd="0" parTransId="{A85F8BB5-8779-4679-9446-686983A05C8F}" sibTransId="{D237D200-79E4-489E-8A79-A609F6E85417}"/>
    <dgm:cxn modelId="{C1584A99-7021-4F03-980B-6E51E12AC9D0}" srcId="{7C68E41E-1C27-4ADA-B5F4-DC77F6DA651E}" destId="{572C8115-B6BF-426E-8CA9-B0D22B07091A}" srcOrd="0" destOrd="0" parTransId="{A43BC048-1226-445D-9B53-22F9220E41C9}" sibTransId="{4004D208-9BDA-4870-BC24-AC1030A4742A}"/>
    <dgm:cxn modelId="{54717A9E-3AFD-4585-B67B-E42E93E2220E}" type="presOf" srcId="{9AB67613-D590-436A-B188-8EF3C583318E}" destId="{B0F53005-3FBC-4C74-AA99-8D3E78C0B6C5}" srcOrd="0" destOrd="0" presId="urn:microsoft.com/office/officeart/2011/layout/HexagonRadial"/>
    <dgm:cxn modelId="{5D5577AE-7DCD-4B8C-AE2F-86DB3A5B63C9}" type="presOf" srcId="{8260C09A-1765-4369-83F9-0E170475F579}" destId="{10AFCF83-4967-444B-BA3B-75812CED5555}" srcOrd="0" destOrd="0" presId="urn:microsoft.com/office/officeart/2011/layout/HexagonRadial"/>
    <dgm:cxn modelId="{740ED2C8-D6EF-4E58-AB5F-AF17433E150C}" type="presOf" srcId="{7C68E41E-1C27-4ADA-B5F4-DC77F6DA651E}" destId="{1AA2325A-82E6-456A-B5B2-E232D6B42EC4}" srcOrd="0" destOrd="0" presId="urn:microsoft.com/office/officeart/2011/layout/HexagonRadial"/>
    <dgm:cxn modelId="{15BBD9D3-1676-4C04-8717-0D9B2205926E}" type="presOf" srcId="{471F3953-A76B-4058-A80B-9D820F1F1DA9}" destId="{190662C5-C938-4D1A-BBE2-72C18DD5B525}" srcOrd="0" destOrd="0" presId="urn:microsoft.com/office/officeart/2011/layout/HexagonRadial"/>
    <dgm:cxn modelId="{1293ABD5-0A44-45C1-B2EE-32546BDDC45D}" type="presOf" srcId="{572C8115-B6BF-426E-8CA9-B0D22B07091A}" destId="{69BF4E17-9902-4828-8BC1-5445E08FA01A}" srcOrd="0" destOrd="0" presId="urn:microsoft.com/office/officeart/2011/layout/HexagonRadial"/>
    <dgm:cxn modelId="{CE3FD0DB-9A0F-4FEA-8A6C-69D3ED6B0034}" srcId="{572C8115-B6BF-426E-8CA9-B0D22B07091A}" destId="{471F3953-A76B-4058-A80B-9D820F1F1DA9}" srcOrd="2" destOrd="0" parTransId="{35AFCDD0-1E17-40DE-9624-1AD1762375AB}" sibTransId="{08718740-F889-4833-AE89-AF69A89E017F}"/>
    <dgm:cxn modelId="{2A6066E2-66D8-4D2B-BF77-4FAFE742E7B9}" srcId="{572C8115-B6BF-426E-8CA9-B0D22B07091A}" destId="{A5BCBE20-4E07-4E1F-A887-6E95C6B2EC73}" srcOrd="4" destOrd="0" parTransId="{30400860-D058-4103-BDA7-3C61F34C5FAF}" sibTransId="{6B930743-8085-416C-A98F-6D3D0E0BE7DE}"/>
    <dgm:cxn modelId="{D3CEF8E8-82D8-46C7-B8F4-57F17CAE7C55}" type="presOf" srcId="{D4056B22-2642-4C78-B877-C269BF6D49E4}" destId="{5DEE72FF-81F0-491B-8D83-4353F8DFA339}" srcOrd="0" destOrd="0" presId="urn:microsoft.com/office/officeart/2011/layout/HexagonRadial"/>
    <dgm:cxn modelId="{113ECAD7-956C-4B41-B308-56FEDC2543D9}" type="presParOf" srcId="{1AA2325A-82E6-456A-B5B2-E232D6B42EC4}" destId="{69BF4E17-9902-4828-8BC1-5445E08FA01A}" srcOrd="0" destOrd="0" presId="urn:microsoft.com/office/officeart/2011/layout/HexagonRadial"/>
    <dgm:cxn modelId="{0933EEF7-C670-4EDE-80B7-5059F8220C0D}" type="presParOf" srcId="{1AA2325A-82E6-456A-B5B2-E232D6B42EC4}" destId="{A672A435-D09E-4D3B-883E-254AB1DA4F2C}" srcOrd="1" destOrd="0" presId="urn:microsoft.com/office/officeart/2011/layout/HexagonRadial"/>
    <dgm:cxn modelId="{8E834915-0A05-45CD-805D-9EFC828FCACB}" type="presParOf" srcId="{A672A435-D09E-4D3B-883E-254AB1DA4F2C}" destId="{84BB5909-E843-4294-8114-AC78A9CD7CAE}" srcOrd="0" destOrd="0" presId="urn:microsoft.com/office/officeart/2011/layout/HexagonRadial"/>
    <dgm:cxn modelId="{1C20C532-7DEA-44BB-BD80-85B9142E4A3B}" type="presParOf" srcId="{1AA2325A-82E6-456A-B5B2-E232D6B42EC4}" destId="{5DEE72FF-81F0-491B-8D83-4353F8DFA339}" srcOrd="2" destOrd="0" presId="urn:microsoft.com/office/officeart/2011/layout/HexagonRadial"/>
    <dgm:cxn modelId="{9DF8218B-1ED2-465B-AA67-58100B64B2EA}" type="presParOf" srcId="{1AA2325A-82E6-456A-B5B2-E232D6B42EC4}" destId="{8A8C5B72-5153-4AC6-BCC0-C2CE505E784E}" srcOrd="3" destOrd="0" presId="urn:microsoft.com/office/officeart/2011/layout/HexagonRadial"/>
    <dgm:cxn modelId="{917C93F0-A363-44D8-A35C-9EC286D269C7}" type="presParOf" srcId="{8A8C5B72-5153-4AC6-BCC0-C2CE505E784E}" destId="{9E46ED62-2B39-449B-AF5A-05E868827755}" srcOrd="0" destOrd="0" presId="urn:microsoft.com/office/officeart/2011/layout/HexagonRadial"/>
    <dgm:cxn modelId="{4AC7DCA5-6DB0-4C27-A355-8E6BB19AAB2F}" type="presParOf" srcId="{1AA2325A-82E6-456A-B5B2-E232D6B42EC4}" destId="{B0F53005-3FBC-4C74-AA99-8D3E78C0B6C5}" srcOrd="4" destOrd="0" presId="urn:microsoft.com/office/officeart/2011/layout/HexagonRadial"/>
    <dgm:cxn modelId="{E75B791F-573A-48C3-8B5D-34B0932A76CE}" type="presParOf" srcId="{1AA2325A-82E6-456A-B5B2-E232D6B42EC4}" destId="{DCE4D4ED-85DB-4EC7-9362-34CF92D9C37C}" srcOrd="5" destOrd="0" presId="urn:microsoft.com/office/officeart/2011/layout/HexagonRadial"/>
    <dgm:cxn modelId="{BC87C59F-129C-454F-9933-6700886E7428}" type="presParOf" srcId="{DCE4D4ED-85DB-4EC7-9362-34CF92D9C37C}" destId="{6BDB9588-1F5A-4F1A-B91C-9ABD423A68F2}" srcOrd="0" destOrd="0" presId="urn:microsoft.com/office/officeart/2011/layout/HexagonRadial"/>
    <dgm:cxn modelId="{83B378D2-7A76-4430-A269-3973831AE13E}" type="presParOf" srcId="{1AA2325A-82E6-456A-B5B2-E232D6B42EC4}" destId="{190662C5-C938-4D1A-BBE2-72C18DD5B525}" srcOrd="6" destOrd="0" presId="urn:microsoft.com/office/officeart/2011/layout/HexagonRadial"/>
    <dgm:cxn modelId="{1131ED41-47D1-4E92-B955-A45E028E6886}" type="presParOf" srcId="{1AA2325A-82E6-456A-B5B2-E232D6B42EC4}" destId="{5639CB05-2BD8-4E29-A5DC-F1BCE7E9A274}" srcOrd="7" destOrd="0" presId="urn:microsoft.com/office/officeart/2011/layout/HexagonRadial"/>
    <dgm:cxn modelId="{AC7B9E94-8F65-4FF4-BA8F-10D0734F135E}" type="presParOf" srcId="{5639CB05-2BD8-4E29-A5DC-F1BCE7E9A274}" destId="{E4CE2071-C236-4A3B-A575-DC79D1C71531}" srcOrd="0" destOrd="0" presId="urn:microsoft.com/office/officeart/2011/layout/HexagonRadial"/>
    <dgm:cxn modelId="{0B9AAEA8-7FD8-4F7D-8CAC-0020C7C99F0A}" type="presParOf" srcId="{1AA2325A-82E6-456A-B5B2-E232D6B42EC4}" destId="{10AFCF83-4967-444B-BA3B-75812CED5555}" srcOrd="8" destOrd="0" presId="urn:microsoft.com/office/officeart/2011/layout/HexagonRadial"/>
    <dgm:cxn modelId="{C9AAA71E-CA1D-49DA-9C8E-BDECED75D9BD}" type="presParOf" srcId="{1AA2325A-82E6-456A-B5B2-E232D6B42EC4}" destId="{C9048E55-D61D-4938-8FAA-8639BE5817D7}" srcOrd="9" destOrd="0" presId="urn:microsoft.com/office/officeart/2011/layout/HexagonRadial"/>
    <dgm:cxn modelId="{55F43E0B-94F4-486B-AE50-692714A80E3F}" type="presParOf" srcId="{C9048E55-D61D-4938-8FAA-8639BE5817D7}" destId="{C72DFA82-CBBA-4207-966F-4129CC116691}" srcOrd="0" destOrd="0" presId="urn:microsoft.com/office/officeart/2011/layout/HexagonRadial"/>
    <dgm:cxn modelId="{61B6E432-A8F7-4AA1-B934-CF7DD5DB5210}" type="presParOf" srcId="{1AA2325A-82E6-456A-B5B2-E232D6B42EC4}" destId="{D5B41E85-EE84-452E-AE0B-38B2C0C39FF9}" srcOrd="10" destOrd="0" presId="urn:microsoft.com/office/officeart/2011/layout/HexagonRadial"/>
    <dgm:cxn modelId="{F63D6CC9-77EA-4602-B2A6-7010A5CBCFE7}" type="presParOf" srcId="{1AA2325A-82E6-456A-B5B2-E232D6B42EC4}" destId="{87428DEB-6750-4C7A-A429-C915036E3711}" srcOrd="11" destOrd="0" presId="urn:microsoft.com/office/officeart/2011/layout/HexagonRadial"/>
    <dgm:cxn modelId="{BDBBED2D-EEA4-4566-8A32-4BB7768BC043}" type="presParOf" srcId="{87428DEB-6750-4C7A-A429-C915036E3711}" destId="{9C72AD07-810E-479F-9422-D38DA42D014F}" srcOrd="0" destOrd="0" presId="urn:microsoft.com/office/officeart/2011/layout/HexagonRadial"/>
    <dgm:cxn modelId="{11446485-F50F-4053-B548-E7C407947D92}" type="presParOf" srcId="{1AA2325A-82E6-456A-B5B2-E232D6B42EC4}" destId="{D25661D9-013F-46EE-8B43-517C4E0863A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25209-70B4-4D9C-8D7C-764FC33A707E}">
      <dsp:nvSpPr>
        <dsp:cNvPr id="0" name=""/>
        <dsp:cNvSpPr/>
      </dsp:nvSpPr>
      <dsp:spPr>
        <a:xfrm>
          <a:off x="-4919424" y="-753830"/>
          <a:ext cx="5858998" cy="5858998"/>
        </a:xfrm>
        <a:prstGeom prst="blockArc">
          <a:avLst>
            <a:gd name="adj1" fmla="val 18900000"/>
            <a:gd name="adj2" fmla="val 2700000"/>
            <a:gd name="adj3" fmla="val 369"/>
          </a:avLst>
        </a:prstGeom>
        <a:solidFill>
          <a:schemeClr val="accent3"/>
        </a:solid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B5A7F3F-E139-4027-8026-BD3918713868}">
      <dsp:nvSpPr>
        <dsp:cNvPr id="0" name=""/>
        <dsp:cNvSpPr/>
      </dsp:nvSpPr>
      <dsp:spPr>
        <a:xfrm>
          <a:off x="604289" y="454358"/>
          <a:ext cx="9851585" cy="8318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Obstetric Hemorrhage PSB- percentage of participating facilities with a hemorrhage cart increased from </a:t>
          </a:r>
          <a:r>
            <a:rPr lang="en-US" sz="1800" b="1" kern="1200" dirty="0">
              <a:latin typeface="Open sans" panose="020B0606030504020204" pitchFamily="34" charset="0"/>
              <a:ea typeface="Open sans" panose="020B0606030504020204" pitchFamily="34" charset="0"/>
              <a:cs typeface="Open sans" panose="020B0606030504020204" pitchFamily="34" charset="0"/>
            </a:rPr>
            <a:t>28%</a:t>
          </a:r>
          <a:r>
            <a:rPr lang="en-US" sz="2200" b="1" kern="1200" dirty="0">
              <a:latin typeface="Open sans" panose="020B0606030504020204" pitchFamily="34" charset="0"/>
              <a:ea typeface="Open sans" panose="020B0606030504020204" pitchFamily="34" charset="0"/>
              <a:cs typeface="Open sans" panose="020B0606030504020204" pitchFamily="34" charset="0"/>
            </a:rPr>
            <a:t> </a:t>
          </a:r>
          <a:r>
            <a:rPr lang="en-US" sz="1600" b="0" kern="1200" dirty="0">
              <a:latin typeface="Open sans" panose="020B0606030504020204" pitchFamily="34" charset="0"/>
              <a:ea typeface="Open sans" panose="020B0606030504020204" pitchFamily="34" charset="0"/>
              <a:cs typeface="Open sans" panose="020B0606030504020204" pitchFamily="34" charset="0"/>
            </a:rPr>
            <a:t>in 2016 </a:t>
          </a:r>
          <a:r>
            <a:rPr lang="en-US" sz="1600" b="1" kern="1200" dirty="0">
              <a:latin typeface="Open sans" panose="020B0606030504020204" pitchFamily="34" charset="0"/>
              <a:ea typeface="Open sans" panose="020B0606030504020204" pitchFamily="34" charset="0"/>
              <a:cs typeface="Open sans" panose="020B0606030504020204" pitchFamily="34" charset="0"/>
            </a:rPr>
            <a:t>to </a:t>
          </a:r>
          <a:r>
            <a:rPr lang="en-US" sz="1800" b="1" kern="1200" dirty="0">
              <a:latin typeface="Open sans" panose="020B0606030504020204" pitchFamily="34" charset="0"/>
              <a:ea typeface="Open sans" panose="020B0606030504020204" pitchFamily="34" charset="0"/>
              <a:cs typeface="Open sans" panose="020B0606030504020204" pitchFamily="34" charset="0"/>
            </a:rPr>
            <a:t>95%</a:t>
          </a:r>
          <a:r>
            <a:rPr lang="en-US" sz="2200" b="1" kern="1200" dirty="0">
              <a:latin typeface="Open sans" panose="020B0606030504020204" pitchFamily="34" charset="0"/>
              <a:ea typeface="Open sans" panose="020B0606030504020204" pitchFamily="34" charset="0"/>
              <a:cs typeface="Open sans" panose="020B0606030504020204" pitchFamily="34" charset="0"/>
            </a:rPr>
            <a:t> </a:t>
          </a:r>
          <a:r>
            <a:rPr lang="en-US" sz="1600" b="0" kern="1200" dirty="0">
              <a:latin typeface="Open sans" panose="020B0606030504020204" pitchFamily="34" charset="0"/>
              <a:ea typeface="Open sans" panose="020B0606030504020204" pitchFamily="34" charset="0"/>
              <a:cs typeface="Open sans" panose="020B0606030504020204" pitchFamily="34" charset="0"/>
            </a:rPr>
            <a:t>in 2020</a:t>
          </a:r>
        </a:p>
      </dsp:txBody>
      <dsp:txXfrm>
        <a:off x="604289" y="454358"/>
        <a:ext cx="9851585" cy="831819"/>
      </dsp:txXfrm>
    </dsp:sp>
    <dsp:sp modelId="{15FE85CE-EF05-49BA-A47D-704A339ADB9D}">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8000085-5265-49C0-ABB9-E635F3AF0926}">
      <dsp:nvSpPr>
        <dsp:cNvPr id="0" name=""/>
        <dsp:cNvSpPr/>
      </dsp:nvSpPr>
      <dsp:spPr>
        <a:xfrm>
          <a:off x="920631" y="1740535"/>
          <a:ext cx="9535243" cy="870267"/>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solidFill>
                <a:prstClr val="white"/>
              </a:solidFill>
              <a:latin typeface="Open Sans"/>
              <a:ea typeface="+mn-ea"/>
              <a:cs typeface="+mn-cs"/>
            </a:rPr>
            <a:t>Substance Use Disorder PSB- percentage of participating facilities with a universal screening protocol for substance use disorder increased from </a:t>
          </a:r>
          <a:r>
            <a:rPr lang="en-US" sz="1800" b="1" kern="1200" dirty="0">
              <a:solidFill>
                <a:prstClr val="white"/>
              </a:solidFill>
              <a:latin typeface="Open Sans"/>
              <a:ea typeface="+mn-ea"/>
              <a:cs typeface="+mn-cs"/>
            </a:rPr>
            <a:t>33% to 86% </a:t>
          </a:r>
          <a:r>
            <a:rPr lang="en-US" sz="1600" kern="1200" dirty="0">
              <a:solidFill>
                <a:prstClr val="white"/>
              </a:solidFill>
              <a:latin typeface="Open Sans"/>
              <a:ea typeface="+mn-ea"/>
              <a:cs typeface="+mn-cs"/>
            </a:rPr>
            <a:t>between December 2020 and December 2021. </a:t>
          </a:r>
          <a:endParaRPr lang="en-US" sz="1600" kern="1200" dirty="0"/>
        </a:p>
      </dsp:txBody>
      <dsp:txXfrm>
        <a:off x="920631" y="1740535"/>
        <a:ext cx="9535243" cy="870267"/>
      </dsp:txXfrm>
    </dsp:sp>
    <dsp:sp modelId="{BBC2D63A-FB8B-4432-B261-0F2950E6D70E}">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3D176F3-B587-4917-B8AA-3C33DD022249}">
      <dsp:nvSpPr>
        <dsp:cNvPr id="0" name=""/>
        <dsp:cNvSpPr/>
      </dsp:nvSpPr>
      <dsp:spPr>
        <a:xfrm>
          <a:off x="663990" y="2973343"/>
          <a:ext cx="9851585" cy="990042"/>
        </a:xfrm>
        <a:prstGeom prst="rect">
          <a:avLst/>
        </a:prstGeom>
        <a:solidFill>
          <a:schemeClr val="accent5">
            <a:hueOff val="-5399912"/>
            <a:satOff val="34451"/>
            <a:lumOff val="-1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Obstetric Hemorrhage PSB-percentage of providers who received education on obstetric hemorrhage and their unit standard protocols increased from </a:t>
          </a:r>
          <a:r>
            <a:rPr lang="en-US" sz="1800" b="1" kern="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45% to 84% </a:t>
          </a:r>
          <a:r>
            <a:rPr lang="en-US" sz="1600" kern="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among participating facilities between October 2019 and December 2021.</a:t>
          </a:r>
        </a:p>
      </dsp:txBody>
      <dsp:txXfrm>
        <a:off x="663990" y="2973343"/>
        <a:ext cx="9851585" cy="990042"/>
      </dsp:txXfrm>
    </dsp:sp>
    <dsp:sp modelId="{5EA5A84B-4FF7-4391-B8B1-993D84264D37}">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A273F-D6C2-7447-AFD8-A326D937EF9C}">
      <dsp:nvSpPr>
        <dsp:cNvPr id="0" name=""/>
        <dsp:cNvSpPr/>
      </dsp:nvSpPr>
      <dsp:spPr>
        <a:xfrm>
          <a:off x="0"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US" sz="1900" b="1" kern="1200" dirty="0"/>
            <a:t>Disparities persist in maternal mortality. Non-Hispanic Black women are disproportionately impacted. </a:t>
          </a:r>
          <a:endParaRPr lang="en-US" sz="1900" kern="1200" dirty="0"/>
        </a:p>
      </dsp:txBody>
      <dsp:txXfrm>
        <a:off x="0" y="1653508"/>
        <a:ext cx="3286125" cy="2610802"/>
      </dsp:txXfrm>
    </dsp:sp>
    <dsp:sp modelId="{3B480B64-5A2C-7741-BAEC-2F07F5A3BFC8}">
      <dsp:nvSpPr>
        <dsp:cNvPr id="0" name=""/>
        <dsp:cNvSpPr/>
      </dsp:nvSpPr>
      <dsp:spPr>
        <a:xfrm>
          <a:off x="990361"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181533" y="626305"/>
        <a:ext cx="923057" cy="923057"/>
      </dsp:txXfrm>
    </dsp:sp>
    <dsp:sp modelId="{BD0B4962-2A77-FA44-926F-B6B102FF3B67}">
      <dsp:nvSpPr>
        <dsp:cNvPr id="0" name=""/>
        <dsp:cNvSpPr/>
      </dsp:nvSpPr>
      <dsp:spPr>
        <a:xfrm>
          <a:off x="0"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A46F129-4636-D34A-9AFF-3ED3CD11930D}">
      <dsp:nvSpPr>
        <dsp:cNvPr id="0" name=""/>
        <dsp:cNvSpPr/>
      </dsp:nvSpPr>
      <dsp:spPr>
        <a:xfrm>
          <a:off x="3614737"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US" sz="1900" b="1" kern="1200" dirty="0"/>
            <a:t>Severe maternal morbidity (SMM) disproportionately impacts Non-Hispanic Black and Hispanic women. Rates of delivery hospitalizations involving any SMM at delivery vary by county. </a:t>
          </a:r>
          <a:endParaRPr lang="en-US" sz="1900" kern="1200" dirty="0"/>
        </a:p>
      </dsp:txBody>
      <dsp:txXfrm>
        <a:off x="3614737" y="1653508"/>
        <a:ext cx="3286125" cy="2610802"/>
      </dsp:txXfrm>
    </dsp:sp>
    <dsp:sp modelId="{98BC51D4-11BF-C046-8814-79830A9CA014}">
      <dsp:nvSpPr>
        <dsp:cNvPr id="0" name=""/>
        <dsp:cNvSpPr/>
      </dsp:nvSpPr>
      <dsp:spPr>
        <a:xfrm>
          <a:off x="4605099"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B6C077C2-FD4C-9945-9B6D-6787148B563C}">
      <dsp:nvSpPr>
        <dsp:cNvPr id="0" name=""/>
        <dsp:cNvSpPr/>
      </dsp:nvSpPr>
      <dsp:spPr>
        <a:xfrm>
          <a:off x="3614737"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6FDBFF5-E111-904D-86CD-3F39A124FA6D}">
      <dsp:nvSpPr>
        <dsp:cNvPr id="0" name=""/>
        <dsp:cNvSpPr/>
      </dsp:nvSpPr>
      <dsp:spPr>
        <a:xfrm>
          <a:off x="7229475"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44550">
            <a:lnSpc>
              <a:spcPct val="90000"/>
            </a:lnSpc>
            <a:spcBef>
              <a:spcPct val="0"/>
            </a:spcBef>
            <a:spcAft>
              <a:spcPct val="35000"/>
            </a:spcAft>
            <a:buNone/>
          </a:pPr>
          <a:r>
            <a:rPr lang="en-US" sz="1900" b="1" kern="1200" dirty="0"/>
            <a:t>Rates of delivery hospitalizations involving hypertensive disorder were highest among Non-Hispanic Black mothers and varied by county. </a:t>
          </a:r>
          <a:endParaRPr lang="en-US" sz="1900" kern="1200" dirty="0"/>
        </a:p>
      </dsp:txBody>
      <dsp:txXfrm>
        <a:off x="7229475" y="1653508"/>
        <a:ext cx="3286125" cy="2610802"/>
      </dsp:txXfrm>
    </dsp:sp>
    <dsp:sp modelId="{F7565F84-AAA5-E54F-8CCB-7061D2BF6694}">
      <dsp:nvSpPr>
        <dsp:cNvPr id="0" name=""/>
        <dsp:cNvSpPr/>
      </dsp:nvSpPr>
      <dsp:spPr>
        <a:xfrm>
          <a:off x="8219836"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73581EBE-0299-C140-AC1E-83152266FE97}">
      <dsp:nvSpPr>
        <dsp:cNvPr id="0" name=""/>
        <dsp:cNvSpPr/>
      </dsp:nvSpPr>
      <dsp:spPr>
        <a:xfrm>
          <a:off x="7229475"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1338-65F3-8F4D-9F59-DF661B9A09F7}">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0D12D-0A26-B341-A0E6-2C91A4899B06}">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Recommendation #2 — Engage Black communities and apply health equity principles in the development of maternal and women’s health programs. </a:t>
          </a:r>
          <a:endParaRPr lang="en-US" sz="2900" kern="1200"/>
        </a:p>
      </dsp:txBody>
      <dsp:txXfrm>
        <a:off x="0" y="2124"/>
        <a:ext cx="10515600" cy="1449029"/>
      </dsp:txXfrm>
    </dsp:sp>
    <dsp:sp modelId="{90A9E689-4C19-7D4B-8373-EE3F1957A785}">
      <dsp:nvSpPr>
        <dsp:cNvPr id="0" name=""/>
        <dsp:cNvSpPr/>
      </dsp:nvSpPr>
      <dsp:spPr>
        <a:xfrm>
          <a:off x="0" y="145115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DD09D-AD0B-9947-A851-22C509F8AA9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Recommendation #5 — Implement statewide maternal health and safety initiatives to reduce maternal mortality and morbidity. </a:t>
          </a:r>
          <a:endParaRPr lang="en-US" sz="2900" kern="1200"/>
        </a:p>
      </dsp:txBody>
      <dsp:txXfrm>
        <a:off x="0" y="1451154"/>
        <a:ext cx="10515600" cy="1449029"/>
      </dsp:txXfrm>
    </dsp:sp>
    <dsp:sp modelId="{6368EF0F-8288-144C-8894-BC41A5B05B10}">
      <dsp:nvSpPr>
        <dsp:cNvPr id="0" name=""/>
        <dsp:cNvSpPr/>
      </dsp:nvSpPr>
      <dsp:spPr>
        <a:xfrm>
          <a:off x="0" y="29001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C26CA-5C2D-A446-9450-1DE2C0B3E08C}">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Recommendation #6 — Foster supportive community environments and leverage programs and services that help women of childbearing age achieve their full health potential. </a:t>
          </a:r>
          <a:endParaRPr lang="en-US" sz="2900" kern="1200"/>
        </a:p>
      </dsp:txBody>
      <dsp:txXfrm>
        <a:off x="0" y="2900183"/>
        <a:ext cx="10515600"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34895-D150-4E33-9DF9-05F4FF77A7AF}">
      <dsp:nvSpPr>
        <dsp:cNvPr id="0" name=""/>
        <dsp:cNvSpPr/>
      </dsp:nvSpPr>
      <dsp:spPr>
        <a:xfrm>
          <a:off x="2111842" y="66014"/>
          <a:ext cx="3797545" cy="1548449"/>
        </a:xfrm>
        <a:prstGeom prst="rect">
          <a:avLst/>
        </a:prstGeom>
        <a:solidFill>
          <a:schemeClr val="lt1">
            <a:alpha val="40000"/>
            <a:hueOff val="0"/>
            <a:satOff val="0"/>
            <a:lumOff val="0"/>
            <a:alphaOff val="0"/>
          </a:schemeClr>
        </a:solidFill>
        <a:ln w="38100" cap="flat" cmpd="sng" algn="ctr">
          <a:solidFill>
            <a:schemeClr val="accent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814"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n>
                <a:noFill/>
              </a:ln>
              <a:solidFill>
                <a:schemeClr val="tx1">
                  <a:lumMod val="50000"/>
                </a:schemeClr>
              </a:solidFill>
            </a:rPr>
            <a:t>Optimize race/ethnicity data</a:t>
          </a:r>
          <a:r>
            <a:rPr lang="en-US" sz="2000" kern="1200" dirty="0">
              <a:ln>
                <a:noFill/>
              </a:ln>
              <a:solidFill>
                <a:schemeClr val="tx1">
                  <a:lumMod val="50000"/>
                </a:schemeClr>
              </a:solidFill>
            </a:rPr>
            <a:t> collection &amp; review key maternal quality data by race, ethnicity &amp; Medicaid status</a:t>
          </a:r>
        </a:p>
      </dsp:txBody>
      <dsp:txXfrm>
        <a:off x="2111842" y="66014"/>
        <a:ext cx="3797545" cy="1548449"/>
      </dsp:txXfrm>
    </dsp:sp>
    <dsp:sp modelId="{CC54DB42-0225-4905-A8D7-EBF99D64265A}">
      <dsp:nvSpPr>
        <dsp:cNvPr id="0" name=""/>
        <dsp:cNvSpPr/>
      </dsp:nvSpPr>
      <dsp:spPr>
        <a:xfrm>
          <a:off x="1963630" y="145546"/>
          <a:ext cx="830713" cy="1246069"/>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9AFCCF3-3DDD-486F-B69F-0293F48BA1AE}">
      <dsp:nvSpPr>
        <dsp:cNvPr id="0" name=""/>
        <dsp:cNvSpPr/>
      </dsp:nvSpPr>
      <dsp:spPr>
        <a:xfrm>
          <a:off x="6322508" y="29581"/>
          <a:ext cx="3797545" cy="1621314"/>
        </a:xfrm>
        <a:prstGeom prst="rect">
          <a:avLst/>
        </a:prstGeom>
        <a:noFill/>
        <a:ln w="38100" cap="flat" cmpd="sng" algn="ctr">
          <a:solidFill>
            <a:schemeClr val="accent3"/>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814"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50000"/>
                </a:schemeClr>
              </a:solidFill>
            </a:rPr>
            <a:t>Universal </a:t>
          </a:r>
          <a:r>
            <a:rPr lang="en-US" sz="2000" b="1" kern="1200" dirty="0">
              <a:solidFill>
                <a:schemeClr val="tx1">
                  <a:lumMod val="50000"/>
                </a:schemeClr>
              </a:solidFill>
            </a:rPr>
            <a:t>social determinants of health screening</a:t>
          </a:r>
          <a:r>
            <a:rPr lang="en-US" sz="2000" kern="1200" dirty="0">
              <a:solidFill>
                <a:schemeClr val="tx1">
                  <a:lumMod val="50000"/>
                </a:schemeClr>
              </a:solidFill>
            </a:rPr>
            <a:t> tool (prenatal/L&amp;D) with system for linkage to appropriate resources </a:t>
          </a:r>
        </a:p>
      </dsp:txBody>
      <dsp:txXfrm>
        <a:off x="6322508" y="29581"/>
        <a:ext cx="3797545" cy="1621314"/>
      </dsp:txXfrm>
    </dsp:sp>
    <dsp:sp modelId="{E836AFA5-6591-4E14-8210-FEC8BF8E79BF}">
      <dsp:nvSpPr>
        <dsp:cNvPr id="0" name=""/>
        <dsp:cNvSpPr/>
      </dsp:nvSpPr>
      <dsp:spPr>
        <a:xfrm>
          <a:off x="6074282" y="75455"/>
          <a:ext cx="1010703" cy="1246069"/>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4F7C446-C5AF-419C-B1D8-F6A9C79DD675}">
      <dsp:nvSpPr>
        <dsp:cNvPr id="0" name=""/>
        <dsp:cNvSpPr/>
      </dsp:nvSpPr>
      <dsp:spPr>
        <a:xfrm>
          <a:off x="2088800" y="1786711"/>
          <a:ext cx="3797545" cy="1597449"/>
        </a:xfrm>
        <a:prstGeom prst="rect">
          <a:avLst/>
        </a:prstGeom>
        <a:noFill/>
        <a:ln w="38100" cap="flat" cmpd="sng" algn="ctr">
          <a:solidFill>
            <a:schemeClr val="accent3"/>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814"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50000"/>
                </a:schemeClr>
              </a:solidFill>
            </a:rPr>
            <a:t>Share respectful care practices </a:t>
          </a:r>
          <a:r>
            <a:rPr lang="en-US" sz="2000" kern="1200" dirty="0">
              <a:solidFill>
                <a:schemeClr val="tx1">
                  <a:lumMod val="50000"/>
                </a:schemeClr>
              </a:solidFill>
            </a:rPr>
            <a:t>on L&amp;D and survey patients before discharge on their care experience (using the PREM) for feedback</a:t>
          </a:r>
        </a:p>
      </dsp:txBody>
      <dsp:txXfrm>
        <a:off x="2088800" y="1786711"/>
        <a:ext cx="3797545" cy="1597449"/>
      </dsp:txXfrm>
    </dsp:sp>
    <dsp:sp modelId="{1AF332FF-D205-4E81-886F-B0DEEB2FEE24}">
      <dsp:nvSpPr>
        <dsp:cNvPr id="0" name=""/>
        <dsp:cNvSpPr/>
      </dsp:nvSpPr>
      <dsp:spPr>
        <a:xfrm>
          <a:off x="1930569" y="1820652"/>
          <a:ext cx="830713" cy="1246069"/>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F77EB86-DC3A-4F49-9C1C-64F45674FB41}">
      <dsp:nvSpPr>
        <dsp:cNvPr id="0" name=""/>
        <dsp:cNvSpPr/>
      </dsp:nvSpPr>
      <dsp:spPr>
        <a:xfrm>
          <a:off x="6345550" y="2077777"/>
          <a:ext cx="3797545" cy="1186732"/>
        </a:xfrm>
        <a:prstGeom prst="rect">
          <a:avLst/>
        </a:prstGeom>
        <a:solidFill>
          <a:schemeClr val="lt1">
            <a:alpha val="40000"/>
            <a:hueOff val="0"/>
            <a:satOff val="0"/>
            <a:lumOff val="0"/>
            <a:alphaOff val="0"/>
          </a:schemeClr>
        </a:solidFill>
        <a:ln w="38100" cap="flat" cmpd="sng" algn="ctr">
          <a:solidFill>
            <a:schemeClr val="accent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814"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50000"/>
                </a:schemeClr>
              </a:solidFill>
            </a:rPr>
            <a:t>Engage patients and community members </a:t>
          </a:r>
          <a:r>
            <a:rPr lang="en-US" sz="2000" kern="1200" dirty="0">
              <a:solidFill>
                <a:schemeClr val="tx1">
                  <a:lumMod val="50000"/>
                </a:schemeClr>
              </a:solidFill>
            </a:rPr>
            <a:t>for input on quality improvement efforts</a:t>
          </a:r>
        </a:p>
      </dsp:txBody>
      <dsp:txXfrm>
        <a:off x="6345550" y="2077777"/>
        <a:ext cx="3797545" cy="1186732"/>
      </dsp:txXfrm>
    </dsp:sp>
    <dsp:sp modelId="{BC0ECF19-7FFA-4B14-87B4-72F35EE1B4A9}">
      <dsp:nvSpPr>
        <dsp:cNvPr id="0" name=""/>
        <dsp:cNvSpPr/>
      </dsp:nvSpPr>
      <dsp:spPr>
        <a:xfrm>
          <a:off x="6003183" y="1898348"/>
          <a:ext cx="1102871" cy="1246069"/>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0187994-DBE7-4A6A-B505-7DE43D8B5E24}">
      <dsp:nvSpPr>
        <dsp:cNvPr id="0" name=""/>
        <dsp:cNvSpPr/>
      </dsp:nvSpPr>
      <dsp:spPr>
        <a:xfrm>
          <a:off x="2156840" y="3566257"/>
          <a:ext cx="3797545" cy="1437002"/>
        </a:xfrm>
        <a:prstGeom prst="rect">
          <a:avLst/>
        </a:prstGeom>
        <a:solidFill>
          <a:schemeClr val="lt1">
            <a:alpha val="40000"/>
            <a:hueOff val="0"/>
            <a:satOff val="0"/>
            <a:lumOff val="0"/>
            <a:alphaOff val="0"/>
          </a:schemeClr>
        </a:solidFill>
        <a:ln w="38100" cap="flat" cmpd="sng" algn="ctr">
          <a:solidFill>
            <a:schemeClr val="accent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814"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50000"/>
                </a:schemeClr>
              </a:solidFill>
            </a:rPr>
            <a:t>Standardize postpartum safety </a:t>
          </a:r>
          <a:r>
            <a:rPr lang="en-US" sz="2000" kern="1200" dirty="0">
              <a:solidFill>
                <a:schemeClr val="tx1">
                  <a:lumMod val="50000"/>
                </a:schemeClr>
              </a:solidFill>
            </a:rPr>
            <a:t>education and schedule early postpartum follow up prior to hospital discharge</a:t>
          </a:r>
        </a:p>
      </dsp:txBody>
      <dsp:txXfrm>
        <a:off x="2156840" y="3566257"/>
        <a:ext cx="3797545" cy="1437002"/>
      </dsp:txXfrm>
    </dsp:sp>
    <dsp:sp modelId="{D00B39CB-6D1C-4FD9-83A3-2EDAA898AC44}">
      <dsp:nvSpPr>
        <dsp:cNvPr id="0" name=""/>
        <dsp:cNvSpPr/>
      </dsp:nvSpPr>
      <dsp:spPr>
        <a:xfrm>
          <a:off x="1958560" y="3539999"/>
          <a:ext cx="830713" cy="1246069"/>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97AA65D-CC75-4AFD-8AF6-BE49EB492D3A}">
      <dsp:nvSpPr>
        <dsp:cNvPr id="0" name=""/>
        <dsp:cNvSpPr/>
      </dsp:nvSpPr>
      <dsp:spPr>
        <a:xfrm>
          <a:off x="6277511" y="3753959"/>
          <a:ext cx="3797545" cy="1186732"/>
        </a:xfrm>
        <a:prstGeom prst="rect">
          <a:avLst/>
        </a:prstGeom>
        <a:solidFill>
          <a:schemeClr val="lt1">
            <a:alpha val="40000"/>
            <a:hueOff val="0"/>
            <a:satOff val="0"/>
            <a:lumOff val="0"/>
            <a:alphaOff val="0"/>
          </a:schemeClr>
        </a:solidFill>
        <a:ln w="38100" cap="flat" cmpd="sng" algn="ctr">
          <a:solidFill>
            <a:schemeClr val="accent3"/>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814"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lumMod val="50000"/>
                </a:schemeClr>
              </a:solidFill>
            </a:rPr>
            <a:t>Implicit Bias / Respectful Care training </a:t>
          </a:r>
          <a:r>
            <a:rPr lang="en-US" sz="2000" kern="1200" dirty="0">
              <a:solidFill>
                <a:schemeClr val="tx1">
                  <a:lumMod val="50000"/>
                </a:schemeClr>
              </a:solidFill>
            </a:rPr>
            <a:t>for providers, nurses and other staff</a:t>
          </a:r>
        </a:p>
      </dsp:txBody>
      <dsp:txXfrm>
        <a:off x="6277511" y="3753959"/>
        <a:ext cx="3797545" cy="1186732"/>
      </dsp:txXfrm>
    </dsp:sp>
    <dsp:sp modelId="{F76C5C29-CF17-47A8-9710-3F8111C8DB01}">
      <dsp:nvSpPr>
        <dsp:cNvPr id="0" name=""/>
        <dsp:cNvSpPr/>
      </dsp:nvSpPr>
      <dsp:spPr>
        <a:xfrm>
          <a:off x="6204087" y="3610816"/>
          <a:ext cx="830713" cy="1246069"/>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7061E-1037-4A07-B089-1218F80EB652}">
      <dsp:nvSpPr>
        <dsp:cNvPr id="0" name=""/>
        <dsp:cNvSpPr/>
      </dsp:nvSpPr>
      <dsp:spPr>
        <a:xfrm>
          <a:off x="0" y="1653"/>
          <a:ext cx="409895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3A1A60A-1757-4041-B223-A448B4E76A76}">
      <dsp:nvSpPr>
        <dsp:cNvPr id="0" name=""/>
        <dsp:cNvSpPr/>
      </dsp:nvSpPr>
      <dsp:spPr>
        <a:xfrm>
          <a:off x="0" y="1653"/>
          <a:ext cx="4098951" cy="1127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a:t>Engage</a:t>
          </a:r>
          <a:endParaRPr lang="en-US" sz="5200" kern="1200"/>
        </a:p>
      </dsp:txBody>
      <dsp:txXfrm>
        <a:off x="0" y="1653"/>
        <a:ext cx="4098951" cy="1127697"/>
      </dsp:txXfrm>
    </dsp:sp>
    <dsp:sp modelId="{FCC6816F-FC78-4B00-825C-21913303C74F}">
      <dsp:nvSpPr>
        <dsp:cNvPr id="0" name=""/>
        <dsp:cNvSpPr/>
      </dsp:nvSpPr>
      <dsp:spPr>
        <a:xfrm>
          <a:off x="0" y="1129350"/>
          <a:ext cx="409895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34B637A-616F-4344-AF58-E9921C6D4EA3}">
      <dsp:nvSpPr>
        <dsp:cNvPr id="0" name=""/>
        <dsp:cNvSpPr/>
      </dsp:nvSpPr>
      <dsp:spPr>
        <a:xfrm>
          <a:off x="0" y="1129350"/>
          <a:ext cx="4098951" cy="1127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a:t>Motivate</a:t>
          </a:r>
          <a:endParaRPr lang="en-US" sz="5200" kern="1200"/>
        </a:p>
      </dsp:txBody>
      <dsp:txXfrm>
        <a:off x="0" y="1129350"/>
        <a:ext cx="4098951" cy="1127697"/>
      </dsp:txXfrm>
    </dsp:sp>
    <dsp:sp modelId="{1CEAD964-9BC2-47B1-9621-63371F925503}">
      <dsp:nvSpPr>
        <dsp:cNvPr id="0" name=""/>
        <dsp:cNvSpPr/>
      </dsp:nvSpPr>
      <dsp:spPr>
        <a:xfrm>
          <a:off x="0" y="2257048"/>
          <a:ext cx="409895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ADCEB2-CE3E-4800-BAFE-EB7735E88B1E}">
      <dsp:nvSpPr>
        <dsp:cNvPr id="0" name=""/>
        <dsp:cNvSpPr/>
      </dsp:nvSpPr>
      <dsp:spPr>
        <a:xfrm>
          <a:off x="0" y="2257048"/>
          <a:ext cx="4098951" cy="1127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b="1" kern="1200"/>
            <a:t>Support</a:t>
          </a:r>
          <a:endParaRPr lang="en-US" sz="5200" kern="1200"/>
        </a:p>
      </dsp:txBody>
      <dsp:txXfrm>
        <a:off x="0" y="2257048"/>
        <a:ext cx="4098951" cy="1127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F4E17-9902-4828-8BC1-5445E08FA01A}">
      <dsp:nvSpPr>
        <dsp:cNvPr id="0" name=""/>
        <dsp:cNvSpPr/>
      </dsp:nvSpPr>
      <dsp:spPr>
        <a:xfrm>
          <a:off x="2726435" y="1662738"/>
          <a:ext cx="2113412" cy="1828187"/>
        </a:xfrm>
        <a:prstGeom prst="hexagon">
          <a:avLst>
            <a:gd name="adj" fmla="val 28570"/>
            <a:gd name="vf" fmla="val 115470"/>
          </a:avLst>
        </a:prstGeom>
        <a:solidFill>
          <a:srgbClr val="0049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ILPQC Clinician Engagement</a:t>
          </a:r>
        </a:p>
      </dsp:txBody>
      <dsp:txXfrm>
        <a:off x="3076657" y="1965694"/>
        <a:ext cx="1412968" cy="1222275"/>
      </dsp:txXfrm>
    </dsp:sp>
    <dsp:sp modelId="{9E46ED62-2B39-449B-AF5A-05E868827755}">
      <dsp:nvSpPr>
        <dsp:cNvPr id="0" name=""/>
        <dsp:cNvSpPr/>
      </dsp:nvSpPr>
      <dsp:spPr>
        <a:xfrm>
          <a:off x="4049837" y="788074"/>
          <a:ext cx="797384" cy="6870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E72FF-81F0-491B-8D83-4353F8DFA339}">
      <dsp:nvSpPr>
        <dsp:cNvPr id="0" name=""/>
        <dsp:cNvSpPr/>
      </dsp:nvSpPr>
      <dsp:spPr>
        <a:xfrm>
          <a:off x="2913629" y="0"/>
          <a:ext cx="1731926" cy="1498320"/>
        </a:xfrm>
        <a:prstGeom prst="hexagon">
          <a:avLst>
            <a:gd name="adj" fmla="val 28570"/>
            <a:gd name="vf" fmla="val 115470"/>
          </a:avLst>
        </a:prstGeom>
        <a:solidFill>
          <a:srgbClr val="F5846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OB Advisory Group</a:t>
          </a:r>
        </a:p>
      </dsp:txBody>
      <dsp:txXfrm>
        <a:off x="3200646" y="248304"/>
        <a:ext cx="1157892" cy="1001712"/>
      </dsp:txXfrm>
    </dsp:sp>
    <dsp:sp modelId="{6BDB9588-1F5A-4F1A-B91C-9ABD423A68F2}">
      <dsp:nvSpPr>
        <dsp:cNvPr id="0" name=""/>
        <dsp:cNvSpPr/>
      </dsp:nvSpPr>
      <dsp:spPr>
        <a:xfrm>
          <a:off x="4980447" y="2072495"/>
          <a:ext cx="797384" cy="6870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53005-3FBC-4C74-AA99-8D3E78C0B6C5}">
      <dsp:nvSpPr>
        <dsp:cNvPr id="0" name=""/>
        <dsp:cNvSpPr/>
      </dsp:nvSpPr>
      <dsp:spPr>
        <a:xfrm>
          <a:off x="4509489" y="921567"/>
          <a:ext cx="1731926" cy="1498320"/>
        </a:xfrm>
        <a:prstGeom prst="hexagon">
          <a:avLst>
            <a:gd name="adj" fmla="val 28570"/>
            <a:gd name="vf" fmla="val 115470"/>
          </a:avLst>
        </a:prstGeom>
        <a:solidFill>
          <a:srgbClr val="0049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Neonatal Advisory Group</a:t>
          </a:r>
        </a:p>
      </dsp:txBody>
      <dsp:txXfrm>
        <a:off x="4796506" y="1169871"/>
        <a:ext cx="1157892" cy="1001712"/>
      </dsp:txXfrm>
    </dsp:sp>
    <dsp:sp modelId="{E4CE2071-C236-4A3B-A575-DC79D1C71531}">
      <dsp:nvSpPr>
        <dsp:cNvPr id="0" name=""/>
        <dsp:cNvSpPr/>
      </dsp:nvSpPr>
      <dsp:spPr>
        <a:xfrm>
          <a:off x="4333985" y="3522366"/>
          <a:ext cx="797384" cy="6870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662C5-C938-4D1A-BBE2-72C18DD5B525}">
      <dsp:nvSpPr>
        <dsp:cNvPr id="0" name=""/>
        <dsp:cNvSpPr/>
      </dsp:nvSpPr>
      <dsp:spPr>
        <a:xfrm>
          <a:off x="4509489" y="2733261"/>
          <a:ext cx="1731926" cy="1498320"/>
        </a:xfrm>
        <a:prstGeom prst="hexagon">
          <a:avLst>
            <a:gd name="adj" fmla="val 28570"/>
            <a:gd name="vf" fmla="val 115470"/>
          </a:avLst>
        </a:prstGeom>
        <a:solidFill>
          <a:srgbClr val="F5846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QI Initiative Clinical Leads</a:t>
          </a:r>
        </a:p>
      </dsp:txBody>
      <dsp:txXfrm>
        <a:off x="4796506" y="2981565"/>
        <a:ext cx="1157892" cy="1001712"/>
      </dsp:txXfrm>
    </dsp:sp>
    <dsp:sp modelId="{C72DFA82-CBBA-4207-966F-4129CC116691}">
      <dsp:nvSpPr>
        <dsp:cNvPr id="0" name=""/>
        <dsp:cNvSpPr/>
      </dsp:nvSpPr>
      <dsp:spPr>
        <a:xfrm>
          <a:off x="2730368" y="3672868"/>
          <a:ext cx="797384" cy="6870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AFCF83-4967-444B-BA3B-75812CED5555}">
      <dsp:nvSpPr>
        <dsp:cNvPr id="0" name=""/>
        <dsp:cNvSpPr/>
      </dsp:nvSpPr>
      <dsp:spPr>
        <a:xfrm>
          <a:off x="2921111" y="3655859"/>
          <a:ext cx="1731926" cy="1498320"/>
        </a:xfrm>
        <a:prstGeom prst="hexagon">
          <a:avLst>
            <a:gd name="adj" fmla="val 28570"/>
            <a:gd name="vf" fmla="val 115470"/>
          </a:avLst>
        </a:prstGeom>
        <a:solidFill>
          <a:srgbClr val="0049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Grand Rounds Speakers Bureau</a:t>
          </a:r>
        </a:p>
      </dsp:txBody>
      <dsp:txXfrm>
        <a:off x="3208128" y="3904163"/>
        <a:ext cx="1157892" cy="1001712"/>
      </dsp:txXfrm>
    </dsp:sp>
    <dsp:sp modelId="{9C72AD07-810E-479F-9422-D38DA42D014F}">
      <dsp:nvSpPr>
        <dsp:cNvPr id="0" name=""/>
        <dsp:cNvSpPr/>
      </dsp:nvSpPr>
      <dsp:spPr>
        <a:xfrm>
          <a:off x="1784518" y="2388962"/>
          <a:ext cx="797384" cy="6870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41E85-EE84-452E-AE0B-38B2C0C39FF9}">
      <dsp:nvSpPr>
        <dsp:cNvPr id="0" name=""/>
        <dsp:cNvSpPr/>
      </dsp:nvSpPr>
      <dsp:spPr>
        <a:xfrm>
          <a:off x="1325359" y="2734292"/>
          <a:ext cx="1731926" cy="1498320"/>
        </a:xfrm>
        <a:prstGeom prst="hexagon">
          <a:avLst>
            <a:gd name="adj" fmla="val 28570"/>
            <a:gd name="vf" fmla="val 115470"/>
          </a:avLst>
        </a:prstGeom>
        <a:solidFill>
          <a:srgbClr val="F5846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Face-to-Face Breakout Session Facilitators</a:t>
          </a:r>
        </a:p>
      </dsp:txBody>
      <dsp:txXfrm>
        <a:off x="1612376" y="2982596"/>
        <a:ext cx="1157892" cy="1001712"/>
      </dsp:txXfrm>
    </dsp:sp>
    <dsp:sp modelId="{D25661D9-013F-46EE-8B43-517C4E0863AE}">
      <dsp:nvSpPr>
        <dsp:cNvPr id="0" name=""/>
        <dsp:cNvSpPr/>
      </dsp:nvSpPr>
      <dsp:spPr>
        <a:xfrm>
          <a:off x="1325359" y="919505"/>
          <a:ext cx="1731926" cy="1498320"/>
        </a:xfrm>
        <a:prstGeom prst="hexagon">
          <a:avLst>
            <a:gd name="adj" fmla="val 28570"/>
            <a:gd name="vf" fmla="val 115470"/>
          </a:avLst>
        </a:prstGeom>
        <a:solidFill>
          <a:srgbClr val="0049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Sub-Workgroups &amp; Expert Panels</a:t>
          </a:r>
        </a:p>
      </dsp:txBody>
      <dsp:txXfrm>
        <a:off x="1612376" y="1167809"/>
        <a:ext cx="1157892" cy="100171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94182-9994-44E8-9C33-F37ACEBA3930}"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4E1DA-4DD5-44AD-B7E6-DA205A0F8A7F}" type="slidenum">
              <a:rPr lang="en-US" smtClean="0"/>
              <a:t>‹#›</a:t>
            </a:fld>
            <a:endParaRPr lang="en-US"/>
          </a:p>
        </p:txBody>
      </p:sp>
    </p:spTree>
    <p:extLst>
      <p:ext uri="{BB962C8B-B14F-4D97-AF65-F5344CB8AC3E}">
        <p14:creationId xmlns:p14="http://schemas.microsoft.com/office/powerpoint/2010/main" val="34441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talking about how the pieces fit together </a:t>
            </a:r>
          </a:p>
        </p:txBody>
      </p:sp>
      <p:sp>
        <p:nvSpPr>
          <p:cNvPr id="4" name="Slide Number Placeholder 3"/>
          <p:cNvSpPr>
            <a:spLocks noGrp="1"/>
          </p:cNvSpPr>
          <p:nvPr>
            <p:ph type="sldNum" sz="quarter" idx="5"/>
          </p:nvPr>
        </p:nvSpPr>
        <p:spPr/>
        <p:txBody>
          <a:bodyPr/>
          <a:lstStyle/>
          <a:p>
            <a:fld id="{6524E1DA-4DD5-44AD-B7E6-DA205A0F8A7F}" type="slidenum">
              <a:rPr lang="en-US" smtClean="0"/>
              <a:t>4</a:t>
            </a:fld>
            <a:endParaRPr lang="en-US"/>
          </a:p>
        </p:txBody>
      </p:sp>
    </p:spTree>
    <p:extLst>
      <p:ext uri="{BB962C8B-B14F-4D97-AF65-F5344CB8AC3E}">
        <p14:creationId xmlns:p14="http://schemas.microsoft.com/office/powerpoint/2010/main" val="127120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05050"/>
                </a:solidFill>
                <a:effectLst/>
                <a:latin typeface="Georgia" panose="02040502050405020303" pitchFamily="18" charset="0"/>
              </a:rPr>
              <a:t>PQCs are state or multistate networks that improve measurable outcomes for maternal and infant health by advancing evidence-informed clinical practices and processes using quality improvement (QI) strategies. </a:t>
            </a:r>
          </a:p>
          <a:p>
            <a:endParaRPr lang="en-US" b="0" i="0" dirty="0">
              <a:solidFill>
                <a:srgbClr val="505050"/>
              </a:solidFill>
              <a:effectLst/>
              <a:latin typeface="Georgia" panose="02040502050405020303" pitchFamily="18" charset="0"/>
            </a:endParaRPr>
          </a:p>
          <a:p>
            <a:r>
              <a:rPr lang="en-US" b="0" i="0" dirty="0">
                <a:solidFill>
                  <a:srgbClr val="505050"/>
                </a:solidFill>
                <a:effectLst/>
                <a:latin typeface="Georgia" panose="02040502050405020303" pitchFamily="18" charset="0"/>
              </a:rPr>
              <a:t>They address gaps by working with clinical teams, public health leaders, and other stakeholders, including patients and families, to implement statewide initiatives that spread best clinical practices, reduce variation in practice, and promote health equity</a:t>
            </a:r>
          </a:p>
        </p:txBody>
      </p:sp>
      <p:sp>
        <p:nvSpPr>
          <p:cNvPr id="4" name="Slide Number Placeholder 3"/>
          <p:cNvSpPr>
            <a:spLocks noGrp="1"/>
          </p:cNvSpPr>
          <p:nvPr>
            <p:ph type="sldNum" sz="quarter" idx="5"/>
          </p:nvPr>
        </p:nvSpPr>
        <p:spPr/>
        <p:txBody>
          <a:bodyPr/>
          <a:lstStyle/>
          <a:p>
            <a:fld id="{6524E1DA-4DD5-44AD-B7E6-DA205A0F8A7F}" type="slidenum">
              <a:rPr lang="en-US" smtClean="0"/>
              <a:t>15</a:t>
            </a:fld>
            <a:endParaRPr lang="en-US"/>
          </a:p>
        </p:txBody>
      </p:sp>
    </p:spTree>
    <p:extLst>
      <p:ext uri="{BB962C8B-B14F-4D97-AF65-F5344CB8AC3E}">
        <p14:creationId xmlns:p14="http://schemas.microsoft.com/office/powerpoint/2010/main" val="239622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PQCs in place or in development in</a:t>
            </a:r>
            <a:r>
              <a:rPr lang="en-US" baseline="0" dirty="0"/>
              <a:t> all 50 states, which form an amazing community of sharing and support through a national network of PQCs funded by the CDC. </a:t>
            </a:r>
            <a:r>
              <a:rPr lang="en-US" dirty="0"/>
              <a:t>All PQC are unique in their structure and approach but have much in common.</a:t>
            </a:r>
          </a:p>
          <a:p>
            <a:endParaRPr lang="en-US" dirty="0"/>
          </a:p>
          <a:p>
            <a:r>
              <a:rPr lang="en-US" b="0" i="0" dirty="0">
                <a:solidFill>
                  <a:srgbClr val="505050"/>
                </a:solidFill>
                <a:effectLst/>
                <a:latin typeface="Georgia" panose="02040502050405020303" pitchFamily="18" charset="0"/>
              </a:rPr>
              <a:t>. </a:t>
            </a:r>
          </a:p>
          <a:p>
            <a:endParaRPr lang="en-US" dirty="0"/>
          </a:p>
        </p:txBody>
      </p:sp>
      <p:sp>
        <p:nvSpPr>
          <p:cNvPr id="4" name="Slide Number Placeholder 3"/>
          <p:cNvSpPr>
            <a:spLocks noGrp="1"/>
          </p:cNvSpPr>
          <p:nvPr>
            <p:ph type="sldNum" sz="quarter" idx="10"/>
          </p:nvPr>
        </p:nvSpPr>
        <p:spPr/>
        <p:txBody>
          <a:bodyPr/>
          <a:lstStyle/>
          <a:p>
            <a:fld id="{DF0BAE01-1909-42FA-8A9A-F40C71256137}" type="slidenum">
              <a:rPr lang="en-US" smtClean="0"/>
              <a:t>16</a:t>
            </a:fld>
            <a:endParaRPr lang="en-US"/>
          </a:p>
        </p:txBody>
      </p:sp>
    </p:spTree>
    <p:extLst>
      <p:ext uri="{BB962C8B-B14F-4D97-AF65-F5344CB8AC3E}">
        <p14:creationId xmlns:p14="http://schemas.microsoft.com/office/powerpoint/2010/main" val="3474029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Carey described how MMRCs generate recommendations that are used to inform PQC initiatives in the previous slides and how they used the recommendations in Texas to select an initiative. </a:t>
            </a:r>
          </a:p>
          <a:p>
            <a:pPr marL="0" indent="0" defTabSz="931774">
              <a:buFont typeface="Arial" panose="020B0604020202020204" pitchFamily="34" charset="0"/>
              <a:buNone/>
              <a:defRPr/>
            </a:pPr>
            <a:r>
              <a:rPr lang="en-US" dirty="0"/>
              <a:t>MMRC recommendations are a part of a PQCs approach to inform initiative selection and facilitate buy-in to work on the initiative</a:t>
            </a:r>
          </a:p>
          <a:p>
            <a:pPr marL="0" indent="0" defTabSz="931774">
              <a:buFont typeface="Arial" panose="020B0604020202020204" pitchFamily="34" charset="0"/>
              <a:buNone/>
              <a:defRPr/>
            </a:pPr>
            <a:r>
              <a:rPr lang="en-US" dirty="0"/>
              <a:t>For example ILPQC’s approach is to look at the MMRC recommendations and take different ideas for initiatives to our collaborative </a:t>
            </a:r>
          </a:p>
          <a:p>
            <a:pPr marL="174708" indent="-174708" defTabSz="931774">
              <a:buFont typeface="Arial" panose="020B0604020202020204" pitchFamily="34" charset="0"/>
              <a:buChar char="•"/>
              <a:defRPr/>
            </a:pPr>
            <a:r>
              <a:rPr lang="en-US" sz="1100" dirty="0"/>
              <a:t>Develop buy in of our Advisory Workgroups and </a:t>
            </a:r>
            <a:r>
              <a:rPr lang="en-US" dirty="0"/>
              <a:t>Department of Public Health Regionalized Perinatal System and engaging key stakeholders across state health agencies and leadership team members</a:t>
            </a:r>
            <a:endParaRPr lang="en-US" sz="1100" dirty="0"/>
          </a:p>
          <a:p>
            <a:pPr marL="174708" indent="-174708">
              <a:buFont typeface="Arial" panose="020B0604020202020204" pitchFamily="34" charset="0"/>
              <a:buChar char="•"/>
            </a:pPr>
            <a:r>
              <a:rPr lang="en-US" dirty="0"/>
              <a:t>Survey ILPQC hospital teams before our annual conferences on their interests and priorities</a:t>
            </a:r>
          </a:p>
          <a:p>
            <a:pPr marL="174708" indent="-174708">
              <a:buFont typeface="Arial" panose="020B0604020202020204" pitchFamily="34" charset="0"/>
              <a:buChar char="•"/>
            </a:pPr>
            <a:r>
              <a:rPr lang="en-US" dirty="0"/>
              <a:t>Invite other state PQC leaders to share overviews of their initiatives and demonstrated improvement at our annual conference</a:t>
            </a:r>
          </a:p>
          <a:p>
            <a:pPr marL="174708" indent="-174708">
              <a:buFont typeface="Arial" panose="020B0604020202020204" pitchFamily="34" charset="0"/>
              <a:buChar char="•"/>
            </a:pPr>
            <a:r>
              <a:rPr lang="en-US" dirty="0"/>
              <a:t>Discuss options and voting on initiatives in our conference breakout sessions</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17</a:t>
            </a:fld>
            <a:endParaRPr lang="en-US" altLang="en-US" dirty="0"/>
          </a:p>
        </p:txBody>
      </p:sp>
    </p:spTree>
    <p:extLst>
      <p:ext uri="{BB962C8B-B14F-4D97-AF65-F5344CB8AC3E}">
        <p14:creationId xmlns:p14="http://schemas.microsoft.com/office/powerpoint/2010/main" val="309843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05050"/>
                </a:solidFill>
                <a:effectLst/>
                <a:latin typeface="Georgia" panose="02040502050405020303" pitchFamily="18" charset="0"/>
              </a:rPr>
              <a:t>State-based perinatal quality collaboratives (PQCs) have shown that the application of collaborative improvement science methods can optimize perinatal health outcomes. </a:t>
            </a:r>
            <a:r>
              <a:rPr lang="en-US" baseline="30000" dirty="0">
                <a:effectLst/>
              </a:rPr>
              <a:t>5</a:t>
            </a:r>
            <a:r>
              <a:rPr lang="en-US" b="0" i="0" dirty="0">
                <a:solidFill>
                  <a:srgbClr val="505050"/>
                </a:solidFill>
                <a:effectLst/>
                <a:latin typeface="Georgia" panose="02040502050405020303" pitchFamily="18" charset="0"/>
              </a:rPr>
              <a:t> </a:t>
            </a:r>
          </a:p>
          <a:p>
            <a:endParaRPr lang="en-US" dirty="0"/>
          </a:p>
          <a:p>
            <a:r>
              <a:rPr lang="en-US" dirty="0"/>
              <a:t>For example, ILPQC</a:t>
            </a:r>
            <a:r>
              <a:rPr lang="en-US" altLang="en-US" b="1" dirty="0">
                <a:solidFill>
                  <a:srgbClr val="F58466"/>
                </a:solidFill>
                <a:latin typeface="Goudy Old Style" pitchFamily="18" charset="0"/>
              </a:rPr>
              <a:t> Uses Quality improvement science to Build Hospital Capacity to Drive Systems &amp; Culture Change</a:t>
            </a:r>
            <a:endParaRPr lang="en-US" dirty="0"/>
          </a:p>
          <a:p>
            <a:pPr marL="171450" marR="0" lvl="0" indent="-171450" algn="l" defTabSz="9849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developing initiatives we utilize the breakthrough series model for improvement creating specific, measurable, achievable, realistic, and time-specific or SMART aims</a:t>
            </a:r>
          </a:p>
          <a:p>
            <a:pPr marL="171450" marR="0" lvl="0" indent="-171450" algn="l" defTabSz="9849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itchFamily="34" charset="0"/>
              </a:rPr>
              <a:t>Create a rapid response data system that allowed teams to track and compare their data to track progress on smart aims using structure, process, outcome, and balancing measures</a:t>
            </a:r>
          </a:p>
          <a:p>
            <a:pPr marL="171450" indent="-171450" defTabSz="984978">
              <a:buFont typeface="Arial" panose="020B0604020202020204" pitchFamily="34" charset="0"/>
              <a:buChar char="•"/>
              <a:defRPr/>
            </a:pPr>
            <a:r>
              <a:rPr lang="en-US" dirty="0"/>
              <a:t>To help hospital teams identify strategies to achieve initiative aims, we p</a:t>
            </a:r>
            <a:r>
              <a:rPr lang="en-US" dirty="0">
                <a:latin typeface="Calibri" pitchFamily="34" charset="0"/>
              </a:rPr>
              <a:t>rovide opportunities for collaborative learning across hospitals through in person events, and monthly web-based meetings</a:t>
            </a:r>
          </a:p>
          <a:p>
            <a:pPr marL="171450" indent="-171450" defTabSz="984978">
              <a:buFont typeface="Arial" panose="020B0604020202020204" pitchFamily="34" charset="0"/>
              <a:buChar char="•"/>
              <a:defRPr/>
            </a:pPr>
            <a:r>
              <a:rPr lang="en-US" dirty="0">
                <a:latin typeface="Calibri" pitchFamily="34" charset="0"/>
              </a:rPr>
              <a:t>And to facilitate identification and execution of tests of changes to achieve aims, we [</a:t>
            </a:r>
            <a:r>
              <a:rPr lang="en-US" dirty="0" err="1">
                <a:latin typeface="Calibri" pitchFamily="34" charset="0"/>
              </a:rPr>
              <a:t>rovide</a:t>
            </a:r>
            <a:r>
              <a:rPr lang="en-US" dirty="0">
                <a:latin typeface="Calibri" pitchFamily="34" charset="0"/>
              </a:rPr>
              <a:t> quality improvement / QI  support to hospital teams through quality improvement resources such as a toolkit, regional network meetings and QI coaching calls.</a:t>
            </a:r>
          </a:p>
          <a:p>
            <a:endParaRPr lang="en-US" dirty="0"/>
          </a:p>
          <a:p>
            <a:endParaRPr lang="en-US" dirty="0"/>
          </a:p>
        </p:txBody>
      </p:sp>
      <p:sp>
        <p:nvSpPr>
          <p:cNvPr id="4" name="Slide Number Placeholder 3"/>
          <p:cNvSpPr>
            <a:spLocks noGrp="1"/>
          </p:cNvSpPr>
          <p:nvPr>
            <p:ph type="sldNum" sz="quarter" idx="10"/>
          </p:nvPr>
        </p:nvSpPr>
        <p:spPr/>
        <p:txBody>
          <a:bodyPr/>
          <a:lstStyle/>
          <a:p>
            <a:fld id="{DF0BAE01-1909-42FA-8A9A-F40C71256137}" type="slidenum">
              <a:rPr lang="en-US" smtClean="0"/>
              <a:t>18</a:t>
            </a:fld>
            <a:endParaRPr lang="en-US"/>
          </a:p>
        </p:txBody>
      </p:sp>
    </p:spTree>
    <p:extLst>
      <p:ext uri="{BB962C8B-B14F-4D97-AF65-F5344CB8AC3E}">
        <p14:creationId xmlns:p14="http://schemas.microsoft.com/office/powerpoint/2010/main" val="1696350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spc="-25" dirty="0">
                <a:latin typeface="Open sans" panose="020B0606030504020204" pitchFamily="34" charset="0"/>
                <a:ea typeface="Open sans" panose="020B0606030504020204" pitchFamily="34" charset="0"/>
                <a:cs typeface="Open sans" panose="020B0606030504020204" pitchFamily="34" charset="0"/>
              </a:rPr>
              <a:t>PQCs incorporate AIM Patient Safety bundles into their work to increase improvement capacity, for ILPQC, AIM provides</a:t>
            </a:r>
          </a:p>
          <a:p>
            <a:r>
              <a:rPr lang="en-US" sz="1200" spc="-25" dirty="0">
                <a:latin typeface="Open sans" panose="020B0606030504020204" pitchFamily="34" charset="0"/>
                <a:ea typeface="Open sans" panose="020B0606030504020204" pitchFamily="34" charset="0"/>
                <a:cs typeface="Open sans" panose="020B0606030504020204" pitchFamily="34" charset="0"/>
              </a:rPr>
              <a:t>National community for idea sharing and implementation support </a:t>
            </a:r>
          </a:p>
          <a:p>
            <a:r>
              <a:rPr lang="en-US" sz="1200" dirty="0">
                <a:latin typeface="Open sans" panose="020B0606030504020204" pitchFamily="34" charset="0"/>
                <a:ea typeface="Open sans" panose="020B0606030504020204" pitchFamily="34" charset="0"/>
                <a:cs typeface="Open sans" panose="020B0606030504020204" pitchFamily="34" charset="0"/>
              </a:rPr>
              <a:t>Patient Safety Bundles provide a framework for developing a state-wide quality improvement initiative and help to develop buy-in</a:t>
            </a: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Measures provide a starting point for developing initiative structure, process, and outcome measures and</a:t>
            </a:r>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And the data portal provides platform to shar data for national benchmarking comparisons</a:t>
            </a:r>
          </a:p>
          <a:p>
            <a:pPr defTabSz="900593">
              <a:defRPr/>
            </a:pPr>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19</a:t>
            </a:fld>
            <a:endParaRPr lang="en-US" altLang="en-US"/>
          </a:p>
        </p:txBody>
      </p:sp>
    </p:spTree>
    <p:extLst>
      <p:ext uri="{BB962C8B-B14F-4D97-AF65-F5344CB8AC3E}">
        <p14:creationId xmlns:p14="http://schemas.microsoft.com/office/powerpoint/2010/main" val="197410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6a7d770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6a7d770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Font typeface="Arial" panose="020B0604020202020204" pitchFamily="34" charset="0"/>
              <a:buNone/>
            </a:pPr>
            <a:r>
              <a:rPr lang="en-US" dirty="0"/>
              <a:t>PSBs  are build on a 5 “R” framework. As you can see here, that includes Readiness, Recognition and Prevention, Response, Reporting and Systems Learning, and Respectful Care. Each heading contains elements to be implemented with RC specifically calling out actions to support respectful, equitable, and supportive care. But equity considerations are also woven into the other 4 Rs, as equity and antiracism are foundational to high quality care. So for example, in reporting and systems learning, it might call for disaggregation of reported data by race and ethnicity. By collecting data in this way, we are able to figure out if the care we are providing is truly equitably being applied. With more on applying care equitably, here is Dr. Eppes. </a:t>
            </a:r>
          </a:p>
        </p:txBody>
      </p:sp>
      <p:sp>
        <p:nvSpPr>
          <p:cNvPr id="2" name="Footer Placeholder 1">
            <a:extLst>
              <a:ext uri="{FF2B5EF4-FFF2-40B4-BE49-F238E27FC236}">
                <a16:creationId xmlns:a16="http://schemas.microsoft.com/office/drawing/2014/main" id="{4394B9D3-E21E-4DE7-954F-24125681C690}"/>
              </a:ext>
            </a:extLst>
          </p:cNvPr>
          <p:cNvSpPr>
            <a:spLocks noGrp="1"/>
          </p:cNvSpPr>
          <p:nvPr>
            <p:ph type="ftr" sz="quarter" idx="4"/>
          </p:nvPr>
        </p:nvSpPr>
        <p:spPr/>
        <p:txBody>
          <a:bodyPr/>
          <a:lstStyle/>
          <a:p>
            <a:r>
              <a:rPr lang="en-US"/>
              <a:t>2021_04</a:t>
            </a:r>
          </a:p>
        </p:txBody>
      </p:sp>
    </p:spTree>
    <p:extLst>
      <p:ext uri="{BB962C8B-B14F-4D97-AF65-F5344CB8AC3E}">
        <p14:creationId xmlns:p14="http://schemas.microsoft.com/office/powerpoint/2010/main" val="2612543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a:solidFill>
                  <a:schemeClr val="tx1"/>
                </a:solidFill>
                <a:effectLst/>
                <a:latin typeface="+mn-lt"/>
                <a:ea typeface="+mn-ea"/>
                <a:cs typeface="+mn-cs"/>
              </a:rPr>
              <a:t>How PQCs address equity across initiatives / work (IL, TX, AIM – other states) – </a:t>
            </a:r>
            <a:r>
              <a:rPr lang="en-US" sz="1200" i="1" kern="1200" dirty="0">
                <a:solidFill>
                  <a:schemeClr val="tx1"/>
                </a:solidFill>
                <a:effectLst/>
                <a:latin typeface="+mn-lt"/>
                <a:ea typeface="+mn-ea"/>
                <a:cs typeface="+mn-cs"/>
              </a:rPr>
              <a:t>actionable strategies, toolbox (15 min)</a:t>
            </a:r>
            <a:endParaRPr lang="en-US" sz="1600" kern="1200" dirty="0">
              <a:solidFill>
                <a:schemeClr val="tx1"/>
              </a:solidFill>
              <a:effectLst/>
              <a:latin typeface="+mn-lt"/>
              <a:ea typeface="+mn-ea"/>
              <a:cs typeface="+mn-cs"/>
            </a:endParaRPr>
          </a:p>
          <a:p>
            <a:pPr lvl="1"/>
            <a:r>
              <a:rPr lang="en-US" sz="1050" b="1" kern="1200" dirty="0">
                <a:solidFill>
                  <a:schemeClr val="tx1"/>
                </a:solidFill>
                <a:effectLst/>
                <a:latin typeface="+mn-lt"/>
                <a:ea typeface="+mn-ea"/>
                <a:cs typeface="+mn-cs"/>
              </a:rPr>
              <a:t>Looking at data by race and ethnicity - </a:t>
            </a:r>
            <a:r>
              <a:rPr lang="en-US" sz="1200" b="1" kern="1200" dirty="0">
                <a:solidFill>
                  <a:schemeClr val="tx1"/>
                </a:solidFill>
                <a:effectLst/>
                <a:latin typeface="+mn-lt"/>
                <a:ea typeface="+mn-ea"/>
                <a:cs typeface="+mn-cs"/>
              </a:rPr>
              <a:t>How to Collect, Stratify, and Display Data</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Health Equity as Foundational to Perinatal Quality Improvement: How to be Intentional about Your Project</a:t>
            </a:r>
            <a:endParaRPr lang="en-US" sz="1200" kern="1200" dirty="0">
              <a:solidFill>
                <a:schemeClr val="tx1"/>
              </a:solidFill>
              <a:effectLst/>
              <a:latin typeface="+mn-lt"/>
              <a:ea typeface="+mn-ea"/>
              <a:cs typeface="+mn-cs"/>
            </a:endParaRPr>
          </a:p>
          <a:p>
            <a:pPr lvl="1"/>
            <a:r>
              <a:rPr lang="en-US" sz="1050" b="1" kern="1200" dirty="0">
                <a:solidFill>
                  <a:schemeClr val="tx1"/>
                </a:solidFill>
                <a:effectLst/>
                <a:latin typeface="+mn-lt"/>
                <a:ea typeface="+mn-ea"/>
                <a:cs typeface="+mn-cs"/>
              </a:rPr>
              <a:t>M&amp;M/MMRC reviews - </a:t>
            </a:r>
            <a:r>
              <a:rPr lang="en-US" sz="1200" b="1" kern="1200" dirty="0">
                <a:solidFill>
                  <a:schemeClr val="tx1"/>
                </a:solidFill>
                <a:effectLst/>
                <a:latin typeface="+mn-lt"/>
                <a:ea typeface="+mn-ea"/>
                <a:cs typeface="+mn-cs"/>
              </a:rPr>
              <a:t>How to Incorporate Race/Racism/Bias/Social Determinants of Health into Severe Maternal Morbidity and Mortality Case Reviews and Debriefs</a:t>
            </a:r>
            <a:endParaRPr lang="en-US" sz="12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Social determinants of health screening and linkage to care</a:t>
            </a:r>
            <a:endParaRPr lang="en-US" sz="1200" kern="1200" dirty="0">
              <a:solidFill>
                <a:schemeClr val="tx1"/>
              </a:solidFill>
              <a:effectLst/>
              <a:latin typeface="+mn-lt"/>
              <a:ea typeface="+mn-ea"/>
              <a:cs typeface="+mn-cs"/>
            </a:endParaRPr>
          </a:p>
          <a:p>
            <a:pPr lvl="1"/>
            <a:r>
              <a:rPr lang="en-US" sz="1050" b="1" kern="1200" dirty="0">
                <a:solidFill>
                  <a:schemeClr val="tx1"/>
                </a:solidFill>
                <a:effectLst/>
                <a:latin typeface="+mn-lt"/>
                <a:ea typeface="+mn-ea"/>
                <a:cs typeface="+mn-cs"/>
              </a:rPr>
              <a:t>Patient / family / community engage - </a:t>
            </a:r>
            <a:r>
              <a:rPr lang="en-US" sz="1200" b="1" kern="1200" dirty="0">
                <a:solidFill>
                  <a:schemeClr val="tx1"/>
                </a:solidFill>
                <a:effectLst/>
                <a:latin typeface="+mn-lt"/>
                <a:ea typeface="+mn-ea"/>
                <a:cs typeface="+mn-cs"/>
              </a:rPr>
              <a:t>How to Incorporate Diverse Patients and Community-Based Organizations into Hospital Quality Improvement Committees</a:t>
            </a:r>
            <a:endParaRPr lang="en-US" sz="1200" kern="1200" dirty="0">
              <a:solidFill>
                <a:schemeClr val="tx1"/>
              </a:solidFill>
              <a:effectLst/>
              <a:latin typeface="+mn-lt"/>
              <a:ea typeface="+mn-ea"/>
              <a:cs typeface="+mn-cs"/>
            </a:endParaRPr>
          </a:p>
          <a:p>
            <a:pPr lvl="2"/>
            <a:r>
              <a:rPr lang="en-US" sz="1200" i="1" kern="1200" dirty="0">
                <a:solidFill>
                  <a:schemeClr val="tx1"/>
                </a:solidFill>
                <a:effectLst/>
                <a:latin typeface="+mn-lt"/>
                <a:ea typeface="+mn-ea"/>
                <a:cs typeface="+mn-cs"/>
              </a:rPr>
              <a:t>Respectful care and </a:t>
            </a:r>
            <a:r>
              <a:rPr lang="en-US" sz="1200" i="1" u="sng" kern="1200" dirty="0">
                <a:solidFill>
                  <a:schemeClr val="tx1"/>
                </a:solidFill>
                <a:effectLst/>
                <a:latin typeface="+mn-lt"/>
                <a:ea typeface="+mn-ea"/>
                <a:cs typeface="+mn-cs"/>
              </a:rPr>
              <a:t>patient reported experience measures (one slide weighing what we know / don’t)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A2569CA-CA9E-B146-958A-9D8B8B402785}" type="slidenum">
              <a:rPr lang="en-US" smtClean="0"/>
              <a:t>23</a:t>
            </a:fld>
            <a:endParaRPr lang="en-US"/>
          </a:p>
        </p:txBody>
      </p:sp>
    </p:spTree>
    <p:extLst>
      <p:ext uri="{BB962C8B-B14F-4D97-AF65-F5344CB8AC3E}">
        <p14:creationId xmlns:p14="http://schemas.microsoft.com/office/powerpoint/2010/main" val="16115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2569CA-CA9E-B146-958A-9D8B8B4027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610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Detail actionable strategies and tactics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Performance measures: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Projects report disaggregated data based on race, ethnicity, other areas with disparate outcomes </a:t>
            </a:r>
          </a:p>
          <a:p>
            <a:endParaRPr lang="en-US" dirty="0"/>
          </a:p>
          <a:p>
            <a:r>
              <a:rPr lang="en-US" dirty="0"/>
              <a:t>Benchmark: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100% of projects integrate health equity considerations (essential to ensure health equity considerations are being addressed.) </a:t>
            </a:r>
          </a:p>
          <a:p>
            <a:r>
              <a:rPr lang="en-US" sz="1200" kern="1200" dirty="0">
                <a:solidFill>
                  <a:schemeClr val="tx1"/>
                </a:solidFill>
                <a:effectLst/>
                <a:latin typeface="+mn-lt"/>
                <a:ea typeface="+mn-ea"/>
                <a:cs typeface="+mn-cs"/>
              </a:rPr>
              <a:t>100% of proposed projects incorporate a baseline assessment of health disparities/inequities (collection and use of </a:t>
            </a:r>
            <a:r>
              <a:rPr lang="en-US" sz="1200" kern="1200" dirty="0" err="1">
                <a:solidFill>
                  <a:schemeClr val="tx1"/>
                </a:solidFill>
                <a:effectLst/>
                <a:latin typeface="+mn-lt"/>
                <a:ea typeface="+mn-ea"/>
                <a:cs typeface="+mn-cs"/>
              </a:rPr>
              <a:t>REaL</a:t>
            </a:r>
            <a:r>
              <a:rPr lang="en-US" sz="1200" kern="1200" dirty="0">
                <a:solidFill>
                  <a:schemeClr val="tx1"/>
                </a:solidFill>
                <a:effectLst/>
                <a:latin typeface="+mn-lt"/>
                <a:ea typeface="+mn-ea"/>
                <a:cs typeface="+mn-cs"/>
              </a:rPr>
              <a:t>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2569CA-CA9E-B146-958A-9D8B8B4027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91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trainings in our annual summit</a:t>
            </a:r>
          </a:p>
          <a:p>
            <a:pPr lvl="1"/>
            <a:r>
              <a:rPr lang="en-US" dirty="0"/>
              <a:t>Inclusion of those with lived experiences within your care team</a:t>
            </a:r>
          </a:p>
          <a:p>
            <a:pPr lvl="1"/>
            <a:r>
              <a:rPr lang="en-US" dirty="0"/>
              <a:t>Implicit bias ”training”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2569CA-CA9E-B146-958A-9D8B8B4027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37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Familiar slide, more familiar after this presentation. Demonstrates the interconnectedness in the work. AIM is proud to partner in the space to move the work forward.</a:t>
            </a:r>
          </a:p>
        </p:txBody>
      </p:sp>
      <p:sp>
        <p:nvSpPr>
          <p:cNvPr id="4" name="Slide Number Placeholder 3"/>
          <p:cNvSpPr>
            <a:spLocks noGrp="1"/>
          </p:cNvSpPr>
          <p:nvPr>
            <p:ph type="sldNum" sz="quarter" idx="5"/>
          </p:nvPr>
        </p:nvSpPr>
        <p:spPr/>
        <p:txBody>
          <a:bodyPr/>
          <a:lstStyle/>
          <a:p>
            <a:fld id="{6524E1DA-4DD5-44AD-B7E6-DA205A0F8A7F}" type="slidenum">
              <a:rPr lang="en-US" smtClean="0"/>
              <a:t>5</a:t>
            </a:fld>
            <a:endParaRPr lang="en-US"/>
          </a:p>
        </p:txBody>
      </p:sp>
    </p:spTree>
    <p:extLst>
      <p:ext uri="{BB962C8B-B14F-4D97-AF65-F5344CB8AC3E}">
        <p14:creationId xmlns:p14="http://schemas.microsoft.com/office/powerpoint/2010/main" val="819159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pPr marL="12700" marR="90805" indent="6350" algn="l">
              <a:lnSpc>
                <a:spcPts val="3030"/>
              </a:lnSpc>
              <a:spcBef>
                <a:spcPts val="470"/>
              </a:spcBef>
              <a:defRPr/>
            </a:pPr>
            <a:r>
              <a:rPr lang="en-US" sz="1200" spc="-5" dirty="0">
                <a:solidFill>
                  <a:prstClr val="black"/>
                </a:solidFill>
                <a:latin typeface="Arial"/>
                <a:ea typeface="MS PGothic" pitchFamily="34" charset="-128"/>
                <a:cs typeface="Arial"/>
              </a:rPr>
              <a:t>Over 85% of IL birthing hospitals are working on this foundational initiative </a:t>
            </a:r>
            <a:r>
              <a:rPr lang="en-US" sz="1200" dirty="0">
                <a:solidFill>
                  <a:prstClr val="black"/>
                </a:solidFill>
                <a:latin typeface="Arial"/>
                <a:ea typeface="MS PGothic" pitchFamily="34" charset="-128"/>
                <a:cs typeface="Arial"/>
              </a:rPr>
              <a:t>that will </a:t>
            </a:r>
            <a:r>
              <a:rPr lang="en-US" sz="1200" b="1" spc="-5" dirty="0">
                <a:solidFill>
                  <a:prstClr val="black"/>
                </a:solidFill>
                <a:latin typeface="Arial"/>
                <a:ea typeface="MS PGothic" pitchFamily="34" charset="-128"/>
                <a:cs typeface="Arial"/>
              </a:rPr>
              <a:t>build</a:t>
            </a:r>
            <a:r>
              <a:rPr lang="en-US" sz="1200" b="1" spc="20" dirty="0">
                <a:solidFill>
                  <a:prstClr val="black"/>
                </a:solidFill>
                <a:latin typeface="Arial"/>
                <a:ea typeface="MS PGothic" pitchFamily="34" charset="-128"/>
                <a:cs typeface="Arial"/>
              </a:rPr>
              <a:t> </a:t>
            </a:r>
            <a:r>
              <a:rPr lang="en-US" sz="1200" b="1" spc="-5" dirty="0">
                <a:solidFill>
                  <a:prstClr val="black"/>
                </a:solidFill>
                <a:latin typeface="Arial"/>
                <a:ea typeface="MS PGothic" pitchFamily="34" charset="-128"/>
                <a:cs typeface="Arial"/>
              </a:rPr>
              <a:t>on</a:t>
            </a:r>
            <a:r>
              <a:rPr lang="en-US" sz="1200" b="1" spc="10" dirty="0">
                <a:solidFill>
                  <a:prstClr val="black"/>
                </a:solidFill>
                <a:latin typeface="Arial"/>
                <a:ea typeface="MS PGothic" pitchFamily="34" charset="-128"/>
                <a:cs typeface="Arial"/>
              </a:rPr>
              <a:t> </a:t>
            </a:r>
            <a:r>
              <a:rPr lang="en-US" sz="1200" b="1" dirty="0">
                <a:solidFill>
                  <a:prstClr val="black"/>
                </a:solidFill>
                <a:latin typeface="Arial"/>
                <a:ea typeface="MS PGothic" pitchFamily="34" charset="-128"/>
                <a:cs typeface="Arial"/>
              </a:rPr>
              <a:t>existing</a:t>
            </a:r>
            <a:r>
              <a:rPr lang="en-US" sz="1200" b="1" spc="-5" dirty="0">
                <a:solidFill>
                  <a:prstClr val="black"/>
                </a:solidFill>
                <a:latin typeface="Arial"/>
                <a:ea typeface="MS PGothic" pitchFamily="34" charset="-128"/>
                <a:cs typeface="Arial"/>
              </a:rPr>
              <a:t> </a:t>
            </a:r>
            <a:r>
              <a:rPr lang="en-US" sz="1200" b="1" dirty="0">
                <a:solidFill>
                  <a:prstClr val="black"/>
                </a:solidFill>
                <a:latin typeface="Arial"/>
                <a:ea typeface="MS PGothic" pitchFamily="34" charset="-128"/>
                <a:cs typeface="Arial"/>
              </a:rPr>
              <a:t>hospital</a:t>
            </a:r>
            <a:r>
              <a:rPr lang="en-US" sz="1200" b="1" spc="10" dirty="0">
                <a:solidFill>
                  <a:prstClr val="black"/>
                </a:solidFill>
                <a:latin typeface="Arial"/>
                <a:ea typeface="MS PGothic" pitchFamily="34" charset="-128"/>
                <a:cs typeface="Arial"/>
              </a:rPr>
              <a:t> </a:t>
            </a:r>
            <a:r>
              <a:rPr lang="en-US" sz="1200" b="1" spc="-10" dirty="0">
                <a:solidFill>
                  <a:prstClr val="black"/>
                </a:solidFill>
                <a:latin typeface="Arial"/>
                <a:ea typeface="MS PGothic" pitchFamily="34" charset="-128"/>
                <a:cs typeface="Arial"/>
              </a:rPr>
              <a:t>efforts </a:t>
            </a:r>
            <a:r>
              <a:rPr lang="en-US" sz="1200" b="1" spc="-760" dirty="0">
                <a:solidFill>
                  <a:prstClr val="black"/>
                </a:solidFill>
                <a:latin typeface="Arial"/>
                <a:ea typeface="MS PGothic" pitchFamily="34" charset="-128"/>
                <a:cs typeface="Arial"/>
              </a:rPr>
              <a:t> </a:t>
            </a:r>
            <a:r>
              <a:rPr lang="en-US" sz="1200" dirty="0">
                <a:solidFill>
                  <a:prstClr val="black"/>
                </a:solidFill>
                <a:latin typeface="Arial"/>
                <a:ea typeface="MS PGothic" pitchFamily="34" charset="-128"/>
                <a:cs typeface="Arial"/>
              </a:rPr>
              <a:t>and </a:t>
            </a:r>
            <a:r>
              <a:rPr lang="en-US" sz="1200" b="1" spc="-5" dirty="0">
                <a:solidFill>
                  <a:prstClr val="black"/>
                </a:solidFill>
                <a:latin typeface="Arial"/>
                <a:ea typeface="MS PGothic" pitchFamily="34" charset="-128"/>
                <a:cs typeface="Arial"/>
              </a:rPr>
              <a:t>lay</a:t>
            </a:r>
            <a:r>
              <a:rPr lang="en-US" sz="1200" b="1" spc="5" dirty="0">
                <a:solidFill>
                  <a:prstClr val="black"/>
                </a:solidFill>
                <a:latin typeface="Arial"/>
                <a:ea typeface="MS PGothic" pitchFamily="34" charset="-128"/>
                <a:cs typeface="Arial"/>
              </a:rPr>
              <a:t> </a:t>
            </a:r>
            <a:r>
              <a:rPr lang="en-US" sz="1200" b="1" spc="-5" dirty="0">
                <a:solidFill>
                  <a:prstClr val="black"/>
                </a:solidFill>
                <a:latin typeface="Arial"/>
                <a:ea typeface="MS PGothic" pitchFamily="34" charset="-128"/>
                <a:cs typeface="Arial"/>
              </a:rPr>
              <a:t>the </a:t>
            </a:r>
            <a:r>
              <a:rPr lang="en-US" sz="1200" b="1" dirty="0">
                <a:solidFill>
                  <a:prstClr val="black"/>
                </a:solidFill>
                <a:latin typeface="Arial"/>
                <a:ea typeface="MS PGothic" pitchFamily="34" charset="-128"/>
                <a:cs typeface="Arial"/>
              </a:rPr>
              <a:t>groundwork</a:t>
            </a:r>
            <a:r>
              <a:rPr lang="en-US" sz="1200" b="1" spc="30" dirty="0">
                <a:solidFill>
                  <a:prstClr val="black"/>
                </a:solidFill>
                <a:latin typeface="Arial"/>
                <a:ea typeface="MS PGothic" pitchFamily="34" charset="-128"/>
                <a:cs typeface="Arial"/>
              </a:rPr>
              <a:t> </a:t>
            </a:r>
            <a:r>
              <a:rPr lang="en-US" sz="1200" b="1" dirty="0">
                <a:solidFill>
                  <a:prstClr val="black"/>
                </a:solidFill>
                <a:latin typeface="Arial"/>
                <a:ea typeface="MS PGothic" pitchFamily="34" charset="-128"/>
                <a:cs typeface="Arial"/>
              </a:rPr>
              <a:t>for</a:t>
            </a:r>
            <a:r>
              <a:rPr lang="en-US" sz="1200" b="1" spc="-5" dirty="0">
                <a:solidFill>
                  <a:prstClr val="black"/>
                </a:solidFill>
                <a:latin typeface="Arial"/>
                <a:ea typeface="MS PGothic" pitchFamily="34" charset="-128"/>
                <a:cs typeface="Arial"/>
              </a:rPr>
              <a:t> </a:t>
            </a:r>
            <a:r>
              <a:rPr lang="en-US" sz="1200" b="1" dirty="0">
                <a:solidFill>
                  <a:prstClr val="black"/>
                </a:solidFill>
                <a:latin typeface="Arial"/>
                <a:ea typeface="MS PGothic" pitchFamily="34" charset="-128"/>
                <a:cs typeface="Arial"/>
              </a:rPr>
              <a:t>ongoing</a:t>
            </a:r>
            <a:r>
              <a:rPr lang="en-US" sz="1200" b="1" spc="10" dirty="0">
                <a:solidFill>
                  <a:prstClr val="black"/>
                </a:solidFill>
                <a:latin typeface="Arial"/>
                <a:ea typeface="MS PGothic" pitchFamily="34" charset="-128"/>
                <a:cs typeface="Arial"/>
              </a:rPr>
              <a:t> </a:t>
            </a:r>
            <a:r>
              <a:rPr lang="en-US" sz="1200" b="1" dirty="0">
                <a:solidFill>
                  <a:prstClr val="black"/>
                </a:solidFill>
                <a:latin typeface="Arial"/>
                <a:ea typeface="MS PGothic" pitchFamily="34" charset="-128"/>
                <a:cs typeface="Arial"/>
              </a:rPr>
              <a:t>equity</a:t>
            </a:r>
            <a:r>
              <a:rPr lang="en-US" sz="1200" b="1" spc="5" dirty="0">
                <a:solidFill>
                  <a:prstClr val="black"/>
                </a:solidFill>
                <a:latin typeface="Arial"/>
                <a:ea typeface="MS PGothic" pitchFamily="34" charset="-128"/>
                <a:cs typeface="Arial"/>
              </a:rPr>
              <a:t> </a:t>
            </a:r>
            <a:r>
              <a:rPr lang="en-US" sz="1200" spc="5" dirty="0">
                <a:solidFill>
                  <a:prstClr val="black"/>
                </a:solidFill>
                <a:latin typeface="Arial"/>
                <a:ea typeface="MS PGothic" pitchFamily="34" charset="-128"/>
                <a:cs typeface="Arial"/>
              </a:rPr>
              <a:t>work </a:t>
            </a:r>
            <a:r>
              <a:rPr lang="en-US" sz="1200" spc="-5" dirty="0">
                <a:solidFill>
                  <a:prstClr val="black"/>
                </a:solidFill>
                <a:latin typeface="Arial"/>
                <a:ea typeface="MS PGothic" pitchFamily="34" charset="-128"/>
                <a:cs typeface="Arial"/>
              </a:rPr>
              <a:t>to</a:t>
            </a:r>
            <a:r>
              <a:rPr lang="en-US" sz="1200" dirty="0">
                <a:solidFill>
                  <a:prstClr val="black"/>
                </a:solidFill>
                <a:latin typeface="Arial"/>
                <a:ea typeface="MS PGothic" pitchFamily="34" charset="-128"/>
                <a:cs typeface="Arial"/>
              </a:rPr>
              <a:t> address maternal</a:t>
            </a:r>
            <a:r>
              <a:rPr lang="en-US" sz="1200" spc="5" dirty="0">
                <a:solidFill>
                  <a:prstClr val="black"/>
                </a:solidFill>
                <a:latin typeface="Arial"/>
                <a:ea typeface="MS PGothic" pitchFamily="34" charset="-128"/>
                <a:cs typeface="Arial"/>
              </a:rPr>
              <a:t> </a:t>
            </a:r>
            <a:r>
              <a:rPr lang="en-US" sz="1200" dirty="0">
                <a:solidFill>
                  <a:prstClr val="black"/>
                </a:solidFill>
                <a:latin typeface="Arial"/>
                <a:ea typeface="MS PGothic" pitchFamily="34" charset="-128"/>
                <a:cs typeface="Arial"/>
              </a:rPr>
              <a:t>disparities and </a:t>
            </a:r>
            <a:r>
              <a:rPr lang="en-US" sz="1200" spc="-5" dirty="0">
                <a:solidFill>
                  <a:prstClr val="black"/>
                </a:solidFill>
                <a:latin typeface="Arial"/>
                <a:ea typeface="MS PGothic" pitchFamily="34" charset="-128"/>
                <a:cs typeface="Arial"/>
              </a:rPr>
              <a:t>promote</a:t>
            </a:r>
            <a:r>
              <a:rPr lang="en-US" sz="1200" spc="15" dirty="0">
                <a:solidFill>
                  <a:prstClr val="black"/>
                </a:solidFill>
                <a:latin typeface="Arial"/>
                <a:ea typeface="MS PGothic" pitchFamily="34" charset="-128"/>
                <a:cs typeface="Arial"/>
              </a:rPr>
              <a:t> </a:t>
            </a:r>
            <a:r>
              <a:rPr lang="en-US" sz="1200" dirty="0">
                <a:solidFill>
                  <a:prstClr val="black"/>
                </a:solidFill>
                <a:latin typeface="Arial"/>
                <a:ea typeface="MS PGothic" pitchFamily="34" charset="-128"/>
                <a:cs typeface="Arial"/>
              </a:rPr>
              <a:t>birth</a:t>
            </a:r>
            <a:r>
              <a:rPr lang="en-US" sz="1200" spc="5" dirty="0">
                <a:solidFill>
                  <a:prstClr val="black"/>
                </a:solidFill>
                <a:latin typeface="Arial"/>
                <a:ea typeface="MS PGothic" pitchFamily="34" charset="-128"/>
                <a:cs typeface="Arial"/>
              </a:rPr>
              <a:t> </a:t>
            </a:r>
            <a:r>
              <a:rPr lang="en-US" sz="1200" spc="-30" dirty="0">
                <a:solidFill>
                  <a:prstClr val="black"/>
                </a:solidFill>
                <a:latin typeface="Arial"/>
                <a:ea typeface="MS PGothic" pitchFamily="34" charset="-128"/>
                <a:cs typeface="Arial"/>
              </a:rPr>
              <a:t>equity </a:t>
            </a:r>
            <a:endParaRPr lang="en-US" sz="1200" dirty="0">
              <a:solidFill>
                <a:prstClr val="black"/>
              </a:solidFill>
              <a:latin typeface="Arial"/>
              <a:ea typeface="MS PGothic" pitchFamily="34" charset="-128"/>
              <a:cs typeface="Arial"/>
            </a:endParaRPr>
          </a:p>
          <a:p>
            <a:endParaRPr lang="en-US" dirty="0"/>
          </a:p>
          <a:p>
            <a:r>
              <a:rPr lang="en-US" dirty="0"/>
              <a:t>Our aims</a:t>
            </a:r>
            <a:r>
              <a:rPr lang="en-US" baseline="0" dirty="0"/>
              <a:t> for the initiative are to have</a:t>
            </a:r>
          </a:p>
          <a:p>
            <a:pPr marL="558417" marR="136531" indent="-465887">
              <a:lnSpc>
                <a:spcPct val="90200"/>
              </a:lnSpc>
              <a:spcBef>
                <a:spcPts val="183"/>
              </a:spcBef>
              <a:buFont typeface="Arial" panose="020B0604020202020204" pitchFamily="34" charset="0"/>
              <a:buChar char="•"/>
              <a:defRPr/>
            </a:pPr>
            <a:r>
              <a:rPr lang="en-US" spc="-5" dirty="0">
                <a:solidFill>
                  <a:prstClr val="black"/>
                </a:solidFill>
                <a:latin typeface="Arial"/>
                <a:cs typeface="Arial"/>
              </a:rPr>
              <a:t>more </a:t>
            </a:r>
            <a:r>
              <a:rPr lang="en-US" dirty="0">
                <a:solidFill>
                  <a:prstClr val="black"/>
                </a:solidFill>
                <a:latin typeface="Arial"/>
                <a:cs typeface="Arial"/>
              </a:rPr>
              <a:t> </a:t>
            </a:r>
            <a:r>
              <a:rPr lang="en-US" spc="-5" dirty="0">
                <a:solidFill>
                  <a:prstClr val="black"/>
                </a:solidFill>
                <a:latin typeface="Arial"/>
                <a:cs typeface="Arial"/>
              </a:rPr>
              <a:t>than</a:t>
            </a:r>
            <a:r>
              <a:rPr lang="en-US" dirty="0">
                <a:solidFill>
                  <a:prstClr val="black"/>
                </a:solidFill>
                <a:latin typeface="Arial"/>
                <a:cs typeface="Arial"/>
              </a:rPr>
              <a:t> 75% </a:t>
            </a:r>
            <a:r>
              <a:rPr lang="en-US" spc="-5" dirty="0">
                <a:solidFill>
                  <a:prstClr val="black"/>
                </a:solidFill>
                <a:latin typeface="Arial"/>
                <a:cs typeface="Arial"/>
              </a:rPr>
              <a:t>of</a:t>
            </a:r>
            <a:r>
              <a:rPr lang="en-US" dirty="0">
                <a:solidFill>
                  <a:prstClr val="black"/>
                </a:solidFill>
                <a:latin typeface="Arial"/>
                <a:cs typeface="Arial"/>
              </a:rPr>
              <a:t> </a:t>
            </a:r>
            <a:r>
              <a:rPr lang="en-US" spc="-5" dirty="0">
                <a:solidFill>
                  <a:prstClr val="black"/>
                </a:solidFill>
                <a:latin typeface="Arial"/>
                <a:cs typeface="Arial"/>
              </a:rPr>
              <a:t>Illinois birthing </a:t>
            </a:r>
            <a:r>
              <a:rPr lang="en-US" dirty="0">
                <a:solidFill>
                  <a:prstClr val="black"/>
                </a:solidFill>
                <a:latin typeface="Arial"/>
                <a:cs typeface="Arial"/>
              </a:rPr>
              <a:t> </a:t>
            </a:r>
            <a:r>
              <a:rPr lang="en-US" spc="-5" dirty="0">
                <a:solidFill>
                  <a:prstClr val="black"/>
                </a:solidFill>
                <a:latin typeface="Arial"/>
                <a:cs typeface="Arial"/>
              </a:rPr>
              <a:t>hospitals</a:t>
            </a:r>
            <a:r>
              <a:rPr lang="en-US" spc="25" dirty="0">
                <a:solidFill>
                  <a:prstClr val="black"/>
                </a:solidFill>
                <a:latin typeface="Arial"/>
                <a:cs typeface="Arial"/>
              </a:rPr>
              <a:t> </a:t>
            </a:r>
            <a:r>
              <a:rPr lang="en-US" spc="-5" dirty="0">
                <a:solidFill>
                  <a:prstClr val="black"/>
                </a:solidFill>
                <a:latin typeface="Arial"/>
                <a:cs typeface="Arial"/>
              </a:rPr>
              <a:t>will</a:t>
            </a:r>
            <a:r>
              <a:rPr lang="en-US" spc="-20" dirty="0">
                <a:solidFill>
                  <a:prstClr val="black"/>
                </a:solidFill>
                <a:latin typeface="Arial"/>
                <a:cs typeface="Arial"/>
              </a:rPr>
              <a:t> </a:t>
            </a:r>
            <a:r>
              <a:rPr lang="en-US" spc="-5" dirty="0">
                <a:solidFill>
                  <a:prstClr val="black"/>
                </a:solidFill>
                <a:latin typeface="Arial"/>
                <a:cs typeface="Arial"/>
              </a:rPr>
              <a:t>be</a:t>
            </a:r>
            <a:r>
              <a:rPr lang="en-US" spc="20" dirty="0">
                <a:solidFill>
                  <a:prstClr val="black"/>
                </a:solidFill>
                <a:latin typeface="Arial"/>
                <a:cs typeface="Arial"/>
              </a:rPr>
              <a:t> </a:t>
            </a:r>
            <a:r>
              <a:rPr lang="en-US" b="1" spc="-5" dirty="0">
                <a:solidFill>
                  <a:prstClr val="black"/>
                </a:solidFill>
                <a:latin typeface="Arial"/>
                <a:cs typeface="Arial"/>
              </a:rPr>
              <a:t>participating</a:t>
            </a:r>
            <a:r>
              <a:rPr lang="en-US" b="1" spc="10" dirty="0">
                <a:solidFill>
                  <a:prstClr val="black"/>
                </a:solidFill>
                <a:latin typeface="Arial"/>
                <a:cs typeface="Arial"/>
              </a:rPr>
              <a:t> </a:t>
            </a:r>
            <a:r>
              <a:rPr lang="en-US" b="1" spc="-5" dirty="0">
                <a:solidFill>
                  <a:prstClr val="black"/>
                </a:solidFill>
                <a:latin typeface="Arial"/>
                <a:cs typeface="Arial"/>
              </a:rPr>
              <a:t>in the </a:t>
            </a:r>
            <a:r>
              <a:rPr lang="en-US" b="1" spc="-780" dirty="0">
                <a:solidFill>
                  <a:prstClr val="black"/>
                </a:solidFill>
                <a:latin typeface="Arial"/>
                <a:cs typeface="Arial"/>
              </a:rPr>
              <a:t> </a:t>
            </a:r>
            <a:r>
              <a:rPr lang="en-US" b="1" spc="-5" dirty="0">
                <a:solidFill>
                  <a:prstClr val="black"/>
                </a:solidFill>
                <a:latin typeface="Arial"/>
                <a:cs typeface="Arial"/>
              </a:rPr>
              <a:t>Birth</a:t>
            </a:r>
            <a:r>
              <a:rPr lang="en-US" b="1" spc="76" dirty="0">
                <a:solidFill>
                  <a:prstClr val="black"/>
                </a:solidFill>
                <a:latin typeface="Arial"/>
                <a:cs typeface="Arial"/>
              </a:rPr>
              <a:t> </a:t>
            </a:r>
            <a:r>
              <a:rPr lang="en-US" b="1" spc="-5" dirty="0">
                <a:solidFill>
                  <a:prstClr val="black"/>
                </a:solidFill>
                <a:latin typeface="Arial"/>
                <a:cs typeface="Arial"/>
              </a:rPr>
              <a:t>Equity</a:t>
            </a:r>
            <a:r>
              <a:rPr lang="en-US" b="1" spc="116" dirty="0">
                <a:solidFill>
                  <a:prstClr val="black"/>
                </a:solidFill>
                <a:latin typeface="Arial"/>
                <a:cs typeface="Arial"/>
              </a:rPr>
              <a:t> </a:t>
            </a:r>
            <a:r>
              <a:rPr lang="en-US" b="1" spc="-5" dirty="0">
                <a:solidFill>
                  <a:prstClr val="black"/>
                </a:solidFill>
                <a:latin typeface="Arial"/>
                <a:cs typeface="Arial"/>
              </a:rPr>
              <a:t>Initiative</a:t>
            </a:r>
            <a:r>
              <a:rPr lang="en-US" spc="82" dirty="0">
                <a:solidFill>
                  <a:prstClr val="black"/>
                </a:solidFill>
                <a:latin typeface="Arial"/>
                <a:cs typeface="Arial"/>
              </a:rPr>
              <a:t> </a:t>
            </a:r>
            <a:r>
              <a:rPr lang="en-US" spc="-5" dirty="0">
                <a:solidFill>
                  <a:prstClr val="black"/>
                </a:solidFill>
                <a:latin typeface="Arial"/>
                <a:cs typeface="Arial"/>
              </a:rPr>
              <a:t>and</a:t>
            </a:r>
            <a:r>
              <a:rPr lang="en-US" spc="92" dirty="0">
                <a:solidFill>
                  <a:prstClr val="black"/>
                </a:solidFill>
                <a:latin typeface="Arial"/>
                <a:cs typeface="Arial"/>
              </a:rPr>
              <a:t> </a:t>
            </a:r>
          </a:p>
          <a:p>
            <a:pPr marL="558417" marR="136531" indent="-465887">
              <a:lnSpc>
                <a:spcPct val="90200"/>
              </a:lnSpc>
              <a:spcBef>
                <a:spcPts val="183"/>
              </a:spcBef>
              <a:buFont typeface="Arial" panose="020B0604020202020204" pitchFamily="34" charset="0"/>
              <a:buChar char="•"/>
              <a:defRPr/>
            </a:pPr>
            <a:r>
              <a:rPr lang="en-US" spc="-10" dirty="0">
                <a:solidFill>
                  <a:prstClr val="black"/>
                </a:solidFill>
                <a:latin typeface="Arial"/>
                <a:cs typeface="Arial"/>
              </a:rPr>
              <a:t>more </a:t>
            </a:r>
            <a:r>
              <a:rPr lang="en-US" spc="-5" dirty="0">
                <a:solidFill>
                  <a:prstClr val="black"/>
                </a:solidFill>
                <a:latin typeface="Arial"/>
                <a:cs typeface="Arial"/>
              </a:rPr>
              <a:t> than</a:t>
            </a:r>
            <a:r>
              <a:rPr lang="en-US" spc="5" dirty="0">
                <a:solidFill>
                  <a:prstClr val="black"/>
                </a:solidFill>
                <a:latin typeface="Arial"/>
                <a:cs typeface="Arial"/>
              </a:rPr>
              <a:t> </a:t>
            </a:r>
            <a:r>
              <a:rPr lang="en-US" dirty="0">
                <a:solidFill>
                  <a:prstClr val="black"/>
                </a:solidFill>
                <a:latin typeface="Arial"/>
                <a:cs typeface="Arial"/>
              </a:rPr>
              <a:t>75%</a:t>
            </a:r>
            <a:r>
              <a:rPr lang="en-US" spc="-5" dirty="0">
                <a:solidFill>
                  <a:prstClr val="black"/>
                </a:solidFill>
                <a:latin typeface="Arial"/>
                <a:cs typeface="Arial"/>
              </a:rPr>
              <a:t> of</a:t>
            </a:r>
            <a:r>
              <a:rPr lang="en-US" spc="10" dirty="0">
                <a:solidFill>
                  <a:prstClr val="black"/>
                </a:solidFill>
                <a:latin typeface="Arial"/>
                <a:cs typeface="Arial"/>
              </a:rPr>
              <a:t> </a:t>
            </a:r>
            <a:r>
              <a:rPr lang="en-US" spc="-5" dirty="0">
                <a:solidFill>
                  <a:prstClr val="black"/>
                </a:solidFill>
                <a:latin typeface="Arial"/>
                <a:cs typeface="Arial"/>
              </a:rPr>
              <a:t>participating</a:t>
            </a:r>
            <a:r>
              <a:rPr lang="en-US" spc="15" dirty="0">
                <a:solidFill>
                  <a:prstClr val="black"/>
                </a:solidFill>
                <a:latin typeface="Arial"/>
                <a:cs typeface="Arial"/>
              </a:rPr>
              <a:t> </a:t>
            </a:r>
            <a:r>
              <a:rPr lang="en-US" spc="-5" dirty="0">
                <a:solidFill>
                  <a:prstClr val="black"/>
                </a:solidFill>
                <a:latin typeface="Arial"/>
                <a:cs typeface="Arial"/>
              </a:rPr>
              <a:t>hospitals will</a:t>
            </a:r>
            <a:r>
              <a:rPr lang="en-US" spc="36" dirty="0">
                <a:solidFill>
                  <a:prstClr val="black"/>
                </a:solidFill>
                <a:latin typeface="Arial"/>
                <a:cs typeface="Arial"/>
              </a:rPr>
              <a:t> </a:t>
            </a:r>
            <a:r>
              <a:rPr lang="en-US" spc="-5" dirty="0">
                <a:solidFill>
                  <a:prstClr val="black"/>
                </a:solidFill>
                <a:latin typeface="Arial"/>
                <a:cs typeface="Arial"/>
              </a:rPr>
              <a:t>have</a:t>
            </a:r>
            <a:r>
              <a:rPr lang="en-US" spc="61" dirty="0">
                <a:solidFill>
                  <a:prstClr val="black"/>
                </a:solidFill>
                <a:latin typeface="Arial"/>
                <a:cs typeface="Arial"/>
              </a:rPr>
              <a:t> </a:t>
            </a:r>
            <a:r>
              <a:rPr lang="en-US" spc="-5" dirty="0">
                <a:solidFill>
                  <a:prstClr val="black"/>
                </a:solidFill>
                <a:latin typeface="Arial"/>
                <a:cs typeface="Arial"/>
              </a:rPr>
              <a:t>the</a:t>
            </a:r>
            <a:r>
              <a:rPr lang="en-US" spc="51" dirty="0">
                <a:solidFill>
                  <a:prstClr val="black"/>
                </a:solidFill>
                <a:latin typeface="Arial"/>
                <a:cs typeface="Arial"/>
              </a:rPr>
              <a:t> </a:t>
            </a:r>
            <a:r>
              <a:rPr lang="en-US" b="1" dirty="0">
                <a:solidFill>
                  <a:prstClr val="black"/>
                </a:solidFill>
                <a:latin typeface="Arial"/>
                <a:cs typeface="Arial"/>
              </a:rPr>
              <a:t>key</a:t>
            </a:r>
            <a:r>
              <a:rPr lang="en-US" b="1" spc="51" dirty="0">
                <a:solidFill>
                  <a:prstClr val="black"/>
                </a:solidFill>
                <a:latin typeface="Arial"/>
                <a:cs typeface="Arial"/>
              </a:rPr>
              <a:t> </a:t>
            </a:r>
            <a:r>
              <a:rPr lang="en-US" b="1" dirty="0">
                <a:solidFill>
                  <a:prstClr val="black"/>
                </a:solidFill>
                <a:latin typeface="Arial"/>
                <a:cs typeface="Arial"/>
              </a:rPr>
              <a:t>strategies</a:t>
            </a:r>
            <a:r>
              <a:rPr lang="en-US" b="1" spc="61" dirty="0">
                <a:solidFill>
                  <a:prstClr val="black"/>
                </a:solidFill>
                <a:latin typeface="Arial"/>
                <a:cs typeface="Arial"/>
              </a:rPr>
              <a:t> </a:t>
            </a:r>
            <a:r>
              <a:rPr lang="en-US" b="1" spc="-5" dirty="0">
                <a:solidFill>
                  <a:prstClr val="black"/>
                </a:solidFill>
                <a:latin typeface="Arial"/>
                <a:cs typeface="Arial"/>
              </a:rPr>
              <a:t>in </a:t>
            </a:r>
            <a:r>
              <a:rPr lang="en-US" b="1" dirty="0">
                <a:solidFill>
                  <a:prstClr val="black"/>
                </a:solidFill>
                <a:latin typeface="Arial"/>
                <a:cs typeface="Arial"/>
              </a:rPr>
              <a:t> </a:t>
            </a:r>
            <a:r>
              <a:rPr lang="en-US" b="1" spc="-5" dirty="0">
                <a:solidFill>
                  <a:prstClr val="black"/>
                </a:solidFill>
                <a:latin typeface="Arial"/>
                <a:cs typeface="Arial"/>
              </a:rPr>
              <a:t>place</a:t>
            </a:r>
            <a:r>
              <a:rPr lang="en-US" spc="-5" dirty="0">
                <a:solidFill>
                  <a:prstClr val="black"/>
                </a:solidFill>
                <a:latin typeface="Arial"/>
                <a:cs typeface="Arial"/>
              </a:rPr>
              <a:t>.</a:t>
            </a:r>
            <a:endParaRPr lang="en-US" dirty="0">
              <a:solidFill>
                <a:prstClr val="black"/>
              </a:solidFill>
              <a:latin typeface="Arial"/>
              <a:cs typeface="Arial"/>
            </a:endParaRPr>
          </a:p>
          <a:p>
            <a:endParaRPr lang="en-US" dirty="0"/>
          </a:p>
          <a:p>
            <a:r>
              <a:rPr lang="en-US" dirty="0"/>
              <a:t>Our key strategies are organized within 4 drivers</a:t>
            </a:r>
            <a:r>
              <a:rPr lang="en-US" baseline="0" dirty="0"/>
              <a:t> of change to improve birth equity, including addressing social determinants of health</a:t>
            </a:r>
          </a:p>
          <a:p>
            <a:r>
              <a:rPr lang="en-US" baseline="0" dirty="0"/>
              <a:t>Reviewing race/ethnicity medical record and quality data to monitor data for racial disparities in process and outcome measures</a:t>
            </a:r>
          </a:p>
          <a:p>
            <a:r>
              <a:rPr lang="en-US" baseline="0" dirty="0"/>
              <a:t>Promoting patient-centered approach to engage patients and communities</a:t>
            </a:r>
          </a:p>
          <a:p>
            <a:r>
              <a:rPr lang="en-US" baseline="0" dirty="0"/>
              <a:t>And develop respectful care and bias education plan for providers, nurses, and staff </a:t>
            </a:r>
            <a:endParaRPr dirty="0"/>
          </a:p>
        </p:txBody>
      </p:sp>
    </p:spTree>
    <p:extLst>
      <p:ext uri="{BB962C8B-B14F-4D97-AF65-F5344CB8AC3E}">
        <p14:creationId xmlns:p14="http://schemas.microsoft.com/office/powerpoint/2010/main" val="2138434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4738" y="534988"/>
            <a:ext cx="4751387" cy="2671762"/>
          </a:xfrm>
        </p:spPr>
      </p:sp>
      <p:sp>
        <p:nvSpPr>
          <p:cNvPr id="3" name="Notes Placeholder 2"/>
          <p:cNvSpPr>
            <a:spLocks noGrp="1"/>
          </p:cNvSpPr>
          <p:nvPr>
            <p:ph type="body" idx="1"/>
          </p:nvPr>
        </p:nvSpPr>
        <p:spPr/>
        <p:txBody>
          <a:bodyPr/>
          <a:lstStyle/>
          <a:p>
            <a:r>
              <a:rPr lang="en-US" dirty="0"/>
              <a:t>The key quality improvement strategies we are working on with hospital teams</a:t>
            </a:r>
          </a:p>
          <a:p>
            <a:r>
              <a:rPr lang="en-US" dirty="0"/>
              <a:t>Optimize race/ethnicity data collection and review key maternal quality data by race, ethnicity and Medicaid status</a:t>
            </a:r>
          </a:p>
          <a:p>
            <a:r>
              <a:rPr lang="en-US" dirty="0"/>
              <a:t>Universal social determinants of health screening tool (prenatal/L&amp;D) with system for linkage to appropriate resources </a:t>
            </a:r>
          </a:p>
          <a:p>
            <a:r>
              <a:rPr lang="en-US" dirty="0"/>
              <a:t>Share respectful care practices on L&amp;D and survey patients before discharge on their care experience (using the PREM tool) for feedback</a:t>
            </a:r>
          </a:p>
          <a:p>
            <a:r>
              <a:rPr lang="en-US" dirty="0"/>
              <a:t>Engage patients and community members for input on quality improvement efforts</a:t>
            </a:r>
          </a:p>
          <a:p>
            <a:r>
              <a:rPr lang="en-US" dirty="0"/>
              <a:t>Standardize postpartum safety education and schedule early postpartum follow up prior to hospital discharge</a:t>
            </a:r>
          </a:p>
          <a:p>
            <a:r>
              <a:rPr lang="en-US" dirty="0"/>
              <a:t>Implicit Bias / Respectful Care training for providers, nurses and other staff</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8BC8628B-D017-4ABD-84D4-3F37B064EA7E}" type="slidenum">
              <a:rPr lang="en-US" altLang="en-US">
                <a:solidFill>
                  <a:prstClr val="black"/>
                </a:solidFill>
                <a:latin typeface="Calibri" pitchFamily="34" charset="0"/>
                <a:ea typeface="MS PGothic" pitchFamily="34" charset="-128"/>
              </a:rPr>
              <a:pPr defTabSz="931774" fontAlgn="base">
                <a:spcBef>
                  <a:spcPct val="0"/>
                </a:spcBef>
                <a:spcAft>
                  <a:spcPct val="0"/>
                </a:spcAft>
                <a:defRPr/>
              </a:pPr>
              <a:t>29</a:t>
            </a:fld>
            <a:endParaRPr lang="en-US" alt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2135609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931774">
              <a:defRPr/>
            </a:pPr>
            <a:fld id="{26CEC867-692B-4954-BAD2-14D58E14F618}"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2286541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ways for clinicians to get involved with PQCs, and ILPQC We use a framework for engaging hospital teams  and implementing QI initiatives across where we </a:t>
            </a:r>
          </a:p>
          <a:p>
            <a:r>
              <a:rPr lang="en-US" b="1" dirty="0"/>
              <a:t>Engage</a:t>
            </a:r>
            <a:r>
              <a:rPr lang="en-US" dirty="0"/>
              <a:t> hospitals to create an environment of improvement; </a:t>
            </a:r>
          </a:p>
          <a:p>
            <a:r>
              <a:rPr lang="en-US" b="1" dirty="0"/>
              <a:t>Motivate</a:t>
            </a:r>
            <a:r>
              <a:rPr lang="en-US" dirty="0"/>
              <a:t> hospital teams to facilitate change at their hospital; and </a:t>
            </a:r>
          </a:p>
          <a:p>
            <a:r>
              <a:rPr lang="en-US" b="1" dirty="0"/>
              <a:t>Support </a:t>
            </a:r>
            <a:r>
              <a:rPr lang="en-US" dirty="0"/>
              <a:t>hospital teams through with collaborative learning opportunities, rapid-response data, and QI support-to achieve initiative goals and improve outcomes for birthing people and their newborns</a:t>
            </a:r>
          </a:p>
          <a:p>
            <a:endParaRPr lang="en-US" dirty="0"/>
          </a:p>
          <a:p>
            <a:pPr>
              <a:lnSpc>
                <a:spcPct val="100000"/>
              </a:lnSpc>
              <a:spcBef>
                <a:spcPts val="0"/>
              </a:spcBef>
              <a:buClrTx/>
              <a:defRPr/>
            </a:pPr>
            <a:r>
              <a:rPr lang="en-US" sz="1200" dirty="0">
                <a:latin typeface="Open sans" panose="020B0606030504020204" pitchFamily="34" charset="0"/>
                <a:ea typeface="Open sans" panose="020B0606030504020204" pitchFamily="34" charset="0"/>
                <a:cs typeface="Open sans" panose="020B0606030504020204" pitchFamily="34" charset="0"/>
              </a:rPr>
              <a:t>As members of the hospital quality improvement , we directly engage clinicians at </a:t>
            </a:r>
            <a:r>
              <a:rPr lang="en-US" sz="1200" b="1" dirty="0">
                <a:latin typeface="Open sans" panose="020B0606030504020204" pitchFamily="34" charset="0"/>
                <a:ea typeface="Open sans" panose="020B0606030504020204" pitchFamily="34" charset="0"/>
                <a:cs typeface="Open sans" panose="020B0606030504020204" pitchFamily="34" charset="0"/>
              </a:rPr>
              <a:t>every level of the collaborative </a:t>
            </a:r>
            <a:r>
              <a:rPr lang="en-US" sz="1200" b="0" dirty="0">
                <a:latin typeface="Open sans" panose="020B0606030504020204" pitchFamily="34" charset="0"/>
                <a:ea typeface="Open sans" panose="020B0606030504020204" pitchFamily="34" charset="0"/>
                <a:cs typeface="Open sans" panose="020B0606030504020204" pitchFamily="34" charset="0"/>
              </a:rPr>
              <a:t>and</a:t>
            </a:r>
          </a:p>
          <a:p>
            <a:pPr>
              <a:lnSpc>
                <a:spcPct val="100000"/>
              </a:lnSpc>
              <a:spcBef>
                <a:spcPts val="0"/>
              </a:spcBef>
              <a:buClrTx/>
              <a:defRPr/>
            </a:pPr>
            <a:r>
              <a:rPr lang="en-US" sz="1200" b="0" dirty="0">
                <a:latin typeface="Open sans" panose="020B0606030504020204" pitchFamily="34" charset="0"/>
                <a:ea typeface="Open sans" panose="020B0606030504020204" pitchFamily="34" charset="0"/>
                <a:cs typeface="Open sans" panose="020B0606030504020204" pitchFamily="34" charset="0"/>
              </a:rPr>
              <a:t>P</a:t>
            </a:r>
            <a:r>
              <a:rPr lang="en-US" sz="1200" dirty="0">
                <a:latin typeface="Open sans" panose="020B0606030504020204" pitchFamily="34" charset="0"/>
                <a:ea typeface="Open sans" panose="020B0606030504020204" pitchFamily="34" charset="0"/>
                <a:cs typeface="Open sans" panose="020B0606030504020204" pitchFamily="34" charset="0"/>
              </a:rPr>
              <a:t>rovide supports to hospital quality improvement teams to engage providers and nurses </a:t>
            </a:r>
            <a:r>
              <a:rPr lang="en-US" sz="1200" b="1" dirty="0">
                <a:latin typeface="Open sans" panose="020B0606030504020204" pitchFamily="34" charset="0"/>
                <a:ea typeface="Open sans" panose="020B0606030504020204" pitchFamily="34" charset="0"/>
                <a:cs typeface="Open sans" panose="020B0606030504020204" pitchFamily="34" charset="0"/>
              </a:rPr>
              <a:t>at the clinical/ hospital level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F0BAE01-1909-42FA-8A9A-F40C71256137}" type="slidenum">
              <a:rPr lang="en-US" smtClean="0"/>
              <a:t>32</a:t>
            </a:fld>
            <a:endParaRPr lang="en-US"/>
          </a:p>
        </p:txBody>
      </p:sp>
    </p:spTree>
    <p:extLst>
      <p:ext uri="{BB962C8B-B14F-4D97-AF65-F5344CB8AC3E}">
        <p14:creationId xmlns:p14="http://schemas.microsoft.com/office/powerpoint/2010/main" val="2759732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We engage providers and nurses in the </a:t>
            </a:r>
            <a:r>
              <a:rPr lang="en-US" b="1" dirty="0"/>
              <a:t>work of the collaborative</a:t>
            </a:r>
            <a:r>
              <a:rPr lang="en-US" b="0" dirty="0"/>
              <a:t> through </a:t>
            </a:r>
            <a:r>
              <a:rPr lang="en-US" dirty="0"/>
              <a:t>	</a:t>
            </a:r>
          </a:p>
          <a:p>
            <a:pPr lvl="1"/>
            <a:r>
              <a:rPr lang="en-US" dirty="0"/>
              <a:t>OB advisory workgroups with members across the state who provide input across initiatives over the course of the entire initiative  </a:t>
            </a:r>
          </a:p>
          <a:p>
            <a:pPr lvl="1"/>
            <a:r>
              <a:rPr lang="en-US" dirty="0"/>
              <a:t>Quality Improvement Initiative Clinical Leads</a:t>
            </a:r>
          </a:p>
          <a:p>
            <a:pPr lvl="1"/>
            <a:r>
              <a:rPr lang="en-US" dirty="0"/>
              <a:t>Grand Rounds Speakers Bureau who deliver grand rounds at requesting hospitals across the state</a:t>
            </a:r>
          </a:p>
          <a:p>
            <a:pPr lvl="1"/>
            <a:r>
              <a:rPr lang="en-US" dirty="0"/>
              <a:t>Face to Face Meeting Breakout Session Discussion Facilitators who identify barriers and strategies to implementing the quality improvement initiatives </a:t>
            </a:r>
          </a:p>
          <a:p>
            <a:pPr lvl="1"/>
            <a:r>
              <a:rPr lang="en-US" dirty="0"/>
              <a:t>Opportunities to serve on Workgroup subgroups and expert panels related to specific aspects of the initiatives</a:t>
            </a:r>
          </a:p>
          <a:p>
            <a:pPr>
              <a:buClr>
                <a:srgbClr val="F58466"/>
              </a:buClr>
            </a:pPr>
            <a:endParaRPr lang="en-US" sz="1400"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33</a:t>
            </a:fld>
            <a:endParaRPr lang="en-US" altLang="en-US" dirty="0"/>
          </a:p>
        </p:txBody>
      </p:sp>
    </p:spTree>
    <p:extLst>
      <p:ext uri="{BB962C8B-B14F-4D97-AF65-F5344CB8AC3E}">
        <p14:creationId xmlns:p14="http://schemas.microsoft.com/office/powerpoint/2010/main" val="2867194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40000"/>
              </a:lnSpc>
              <a:defRPr/>
            </a:pPr>
            <a:r>
              <a:rPr lang="en-US" sz="4800" dirty="0">
                <a:latin typeface="Open sans" panose="020B0606030504020204" pitchFamily="34" charset="0"/>
                <a:ea typeface="Open sans" panose="020B0606030504020204" pitchFamily="34" charset="0"/>
                <a:cs typeface="Open sans" panose="020B0606030504020204" pitchFamily="34" charset="0"/>
              </a:rPr>
              <a:t>In addition, ILPQC provides resources for hospital QI teams to engage clinicians at the clinical/hospital level</a:t>
            </a:r>
          </a:p>
          <a:p>
            <a:pPr marL="685800" indent="-685800">
              <a:lnSpc>
                <a:spcPct val="140000"/>
              </a:lnSpc>
              <a:buFont typeface="Arial" panose="020B0604020202020204" pitchFamily="34" charset="0"/>
              <a:buChar char="•"/>
              <a:defRPr/>
            </a:pPr>
            <a:r>
              <a:rPr lang="en-US" sz="4500" dirty="0"/>
              <a:t>Provide context and evidence to build the case for why we doing this work to help with buy-in</a:t>
            </a:r>
          </a:p>
          <a:p>
            <a:pPr marL="685800" indent="-685800">
              <a:lnSpc>
                <a:spcPct val="140000"/>
              </a:lnSpc>
              <a:buFont typeface="Arial" panose="020B0604020202020204" pitchFamily="34" charset="0"/>
              <a:buChar char="•"/>
              <a:defRPr/>
            </a:pPr>
            <a:r>
              <a:rPr lang="en-US" sz="4500" dirty="0"/>
              <a:t>Define strategies and provide resources for systems change that assist clinical teams in hospitals doing the right thing every time (e.g. protocols, checklists, order sets, debriefs)</a:t>
            </a:r>
          </a:p>
          <a:p>
            <a:pPr marL="685800" indent="-685800">
              <a:lnSpc>
                <a:spcPct val="140000"/>
              </a:lnSpc>
              <a:buFont typeface="Arial" panose="020B0604020202020204" pitchFamily="34" charset="0"/>
              <a:buChar char="•"/>
              <a:defRPr/>
            </a:pPr>
            <a:r>
              <a:rPr lang="en-US" sz="4500" dirty="0"/>
              <a:t>Support culture change with resources for provider and nursing staff education (e.g. grand rounds with speakers, e-modules, simulations, drills)</a:t>
            </a:r>
          </a:p>
          <a:p>
            <a:pPr marL="685800" indent="-685800">
              <a:lnSpc>
                <a:spcPct val="140000"/>
              </a:lnSpc>
              <a:buFont typeface="Arial" panose="020B0604020202020204" pitchFamily="34" charset="0"/>
              <a:buChar char="•"/>
              <a:defRPr/>
            </a:pPr>
            <a:r>
              <a:rPr lang="en-US" sz="4500" dirty="0"/>
              <a:t>Promote hospital quality improvement data utilization, including a data system with reports on hospitals monthly data progress with comparison to other participating to share with clinicians </a:t>
            </a:r>
          </a:p>
          <a:p>
            <a:pPr marL="685800" indent="-685800">
              <a:lnSpc>
                <a:spcPct val="140000"/>
              </a:lnSpc>
              <a:buFont typeface="Arial" panose="020B0604020202020204" pitchFamily="34" charset="0"/>
              <a:buChar char="•"/>
              <a:defRPr/>
            </a:pPr>
            <a:r>
              <a:rPr lang="en-US" sz="4500" dirty="0"/>
              <a:t>Develop tools to track compliance when optimal care is not achieved and provide feedback for improvement </a:t>
            </a:r>
          </a:p>
          <a:p>
            <a:endParaRPr lang="en-US" dirty="0"/>
          </a:p>
        </p:txBody>
      </p:sp>
      <p:sp>
        <p:nvSpPr>
          <p:cNvPr id="4" name="Slide Number Placeholder 3"/>
          <p:cNvSpPr>
            <a:spLocks noGrp="1"/>
          </p:cNvSpPr>
          <p:nvPr>
            <p:ph type="sldNum" sz="quarter" idx="10"/>
          </p:nvPr>
        </p:nvSpPr>
        <p:spPr/>
        <p:txBody>
          <a:bodyPr/>
          <a:lstStyle/>
          <a:p>
            <a:fld id="{DF0BAE01-1909-42FA-8A9A-F40C71256137}" type="slidenum">
              <a:rPr lang="en-US" smtClean="0"/>
              <a:t>34</a:t>
            </a:fld>
            <a:endParaRPr lang="en-US"/>
          </a:p>
        </p:txBody>
      </p:sp>
    </p:spTree>
    <p:extLst>
      <p:ext uri="{BB962C8B-B14F-4D97-AF65-F5344CB8AC3E}">
        <p14:creationId xmlns:p14="http://schemas.microsoft.com/office/powerpoint/2010/main" val="1409805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Tx/>
              <a:defRPr/>
            </a:pPr>
            <a:r>
              <a:rPr lang="en-US" sz="1200" dirty="0">
                <a:latin typeface="Open sans" panose="020B0606030504020204" pitchFamily="34" charset="0"/>
                <a:ea typeface="Open sans" panose="020B0606030504020204" pitchFamily="34" charset="0"/>
                <a:cs typeface="Open sans" panose="020B0606030504020204" pitchFamily="34" charset="0"/>
              </a:rPr>
              <a:t>Benefits of Participation for Clinicians</a:t>
            </a:r>
          </a:p>
          <a:p>
            <a:pPr>
              <a:spcBef>
                <a:spcPts val="0"/>
              </a:spcBef>
              <a:buClrTx/>
              <a:defRPr/>
            </a:pPr>
            <a:r>
              <a:rPr lang="en-US" sz="1200" dirty="0">
                <a:latin typeface="Open sans" panose="020B0606030504020204" pitchFamily="34" charset="0"/>
                <a:ea typeface="Open sans" panose="020B0606030504020204" pitchFamily="34" charset="0"/>
                <a:cs typeface="Open sans" panose="020B0606030504020204" pitchFamily="34" charset="0"/>
              </a:rPr>
              <a:t>Tools and resources to support implementation of evidenced-based practices</a:t>
            </a:r>
          </a:p>
          <a:p>
            <a:pPr>
              <a:spcBef>
                <a:spcPts val="0"/>
              </a:spcBef>
              <a:buClrTx/>
              <a:defRPr/>
            </a:pPr>
            <a:r>
              <a:rPr lang="en-US" sz="1200" dirty="0">
                <a:latin typeface="Open sans" panose="020B0606030504020204" pitchFamily="34" charset="0"/>
                <a:ea typeface="Open sans" panose="020B0606030504020204" pitchFamily="34" charset="0"/>
                <a:cs typeface="Open sans" panose="020B0606030504020204" pitchFamily="34" charset="0"/>
              </a:rPr>
              <a:t>Networking and speaking opportunities at twice-annual all collaborative meetings and grand rounds speakers’ bureau </a:t>
            </a:r>
          </a:p>
          <a:p>
            <a:pPr>
              <a:spcBef>
                <a:spcPts val="0"/>
              </a:spcBef>
              <a:buClrTx/>
              <a:defRPr/>
            </a:pPr>
            <a:r>
              <a:rPr lang="en-US" sz="1200" dirty="0">
                <a:latin typeface="Open sans" panose="020B0606030504020204" pitchFamily="34" charset="0"/>
                <a:ea typeface="Open sans" panose="020B0606030504020204" pitchFamily="34" charset="0"/>
                <a:cs typeface="Open sans" panose="020B0606030504020204" pitchFamily="34" charset="0"/>
              </a:rPr>
              <a:t>Leadership opportunities on advisory workgroups and initiative clinical lead teams</a:t>
            </a:r>
          </a:p>
          <a:p>
            <a:pPr>
              <a:spcBef>
                <a:spcPts val="0"/>
              </a:spcBef>
              <a:buClrTx/>
              <a:defRPr/>
            </a:pPr>
            <a:r>
              <a:rPr lang="en-US" sz="1200" dirty="0">
                <a:latin typeface="Open sans" panose="020B0606030504020204" pitchFamily="34" charset="0"/>
                <a:ea typeface="Open sans" panose="020B0606030504020204" pitchFamily="34" charset="0"/>
                <a:cs typeface="Open sans" panose="020B0606030504020204" pitchFamily="34" charset="0"/>
              </a:rPr>
              <a:t>American Board of Obstetrics and Gynecology (ABOG) and American Board of Pediatrics (ABP) Maintenance of Certification Part IV credits</a:t>
            </a:r>
          </a:p>
          <a:p>
            <a:endParaRPr lang="en-US" dirty="0"/>
          </a:p>
        </p:txBody>
      </p:sp>
      <p:sp>
        <p:nvSpPr>
          <p:cNvPr id="4" name="Slide Number Placeholder 3"/>
          <p:cNvSpPr>
            <a:spLocks noGrp="1"/>
          </p:cNvSpPr>
          <p:nvPr>
            <p:ph type="sldNum" sz="quarter" idx="10"/>
          </p:nvPr>
        </p:nvSpPr>
        <p:spPr/>
        <p:txBody>
          <a:bodyPr/>
          <a:lstStyle/>
          <a:p>
            <a:fld id="{DF0BAE01-1909-42FA-8A9A-F40C71256137}" type="slidenum">
              <a:rPr lang="en-US" smtClean="0"/>
              <a:t>35</a:t>
            </a:fld>
            <a:endParaRPr lang="en-US"/>
          </a:p>
        </p:txBody>
      </p:sp>
    </p:spTree>
    <p:extLst>
      <p:ext uri="{BB962C8B-B14F-4D97-AF65-F5344CB8AC3E}">
        <p14:creationId xmlns:p14="http://schemas.microsoft.com/office/powerpoint/2010/main" val="954376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word about best-practices we use when we engage with patients with lived experience in AIM- we start all projects with the full integrations of patents from the start, not at the end to “bless” a project. We work to make sure that patients who join our work, specifically for the long process of bundle development are generally more than 1, to provide mutually support, and we check in with them early and often. We want to make sure we are providing opportunities for them to take time and space as well if needed, if they find themselves struggling with content or topics. We seek out patients in a lot of ways, but via community based organizations allows them to have full support from that org and resources to share as needed. And finally, we make sure that PLECs are treated as the SME they are, not just there to tell their story, but to leverage their lived experiences to impact and shape the work we do. </a:t>
            </a:r>
          </a:p>
        </p:txBody>
      </p:sp>
      <p:sp>
        <p:nvSpPr>
          <p:cNvPr id="4" name="Slide Number Placeholder 3"/>
          <p:cNvSpPr>
            <a:spLocks noGrp="1"/>
          </p:cNvSpPr>
          <p:nvPr>
            <p:ph type="sldNum" sz="quarter" idx="5"/>
          </p:nvPr>
        </p:nvSpPr>
        <p:spPr/>
        <p:txBody>
          <a:bodyPr/>
          <a:lstStyle/>
          <a:p>
            <a:fld id="{6524E1DA-4DD5-44AD-B7E6-DA205A0F8A7F}" type="slidenum">
              <a:rPr lang="en-US" smtClean="0"/>
              <a:t>36</a:t>
            </a:fld>
            <a:endParaRPr lang="en-US"/>
          </a:p>
        </p:txBody>
      </p:sp>
    </p:spTree>
    <p:extLst>
      <p:ext uri="{BB962C8B-B14F-4D97-AF65-F5344CB8AC3E}">
        <p14:creationId xmlns:p14="http://schemas.microsoft.com/office/powerpoint/2010/main" val="414194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D7B91EA-346B-4C8B-A553-9644240BFC9E}"/>
              </a:ext>
            </a:extLst>
          </p:cNvPr>
          <p:cNvSpPr>
            <a:spLocks noGrp="1"/>
          </p:cNvSpPr>
          <p:nvPr>
            <p:ph type="body" idx="1"/>
          </p:nvPr>
        </p:nvSpPr>
        <p:spPr/>
        <p:txBody>
          <a:bodyPr/>
          <a:lstStyle/>
          <a:p>
            <a:r>
              <a:rPr lang="en-US" dirty="0"/>
              <a:t>AIM is a cooperative agreement between the Health Resources and Services Administration’s Maternal Child Health Bureau and the American College of Obstetrician and Gynecologists. It was formed with the primary objective of reducing maternal death and harm in the US. The Team does this with partnerships, data driven QI solutions, including PSBs, and by providing tools and resources to support the PSBs.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dbba99f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6dbba99f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r>
              <a:rPr lang="en-US" dirty="0"/>
              <a:t>AIM work is implemented via safety bundles. Bundles are a way of grouping known best practices in care for specific clinical conditions to be implemented consistently for every patient, every time and are a tool. Bundles are not a fully holistic solution, but rather a framework and tool to impact the care we provide. They are only a piece of paper if not implemented effectively by multidisciplinary teams. But with PSB implementation, the care of all people being offered can improve.</a:t>
            </a:r>
            <a:endParaRPr dirty="0"/>
          </a:p>
        </p:txBody>
      </p:sp>
      <p:sp>
        <p:nvSpPr>
          <p:cNvPr id="2" name="Footer Placeholder 1">
            <a:extLst>
              <a:ext uri="{FF2B5EF4-FFF2-40B4-BE49-F238E27FC236}">
                <a16:creationId xmlns:a16="http://schemas.microsoft.com/office/drawing/2014/main" id="{5A550349-0685-4D07-9467-0CFA49E5B396}"/>
              </a:ext>
            </a:extLst>
          </p:cNvPr>
          <p:cNvSpPr>
            <a:spLocks noGrp="1"/>
          </p:cNvSpPr>
          <p:nvPr>
            <p:ph type="ftr" sz="quarter" idx="4"/>
          </p:nvPr>
        </p:nvSpPr>
        <p:spPr/>
        <p:txBody>
          <a:bodyPr/>
          <a:lstStyle/>
          <a:p>
            <a:r>
              <a:rPr lang="en-US"/>
              <a:t>2021_04</a:t>
            </a:r>
          </a:p>
        </p:txBody>
      </p:sp>
    </p:spTree>
    <p:extLst>
      <p:ext uri="{BB962C8B-B14F-4D97-AF65-F5344CB8AC3E}">
        <p14:creationId xmlns:p14="http://schemas.microsoft.com/office/powerpoint/2010/main" val="423788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happens when folks do work together? Well on the screen you can see 3 state-based examples of the AIM impact, brought about by PQCs. In Mississippi, when the OB Hemorrhage bundle was implemented, the baseline number of facilities with hemorrhage carts increased from 28 to 95%. In NY, with implementation of the Care for the pregnant and postpartum people with substance use disorder bundle, the number of participating facilities with a universal verbal screening protocol in place for SUD increased from 33 to 86%. If you see the dates, you’ll notice that this was done during COVID-19 pandemic, really notable outcome. Finally, in Oregon the percentage of providers who received education on hemorrhage and their unit standard protocol increased from 45 to 84% with Hemorrhage bundle implementation, and again this was during COVID-19. So how do PQCs determine what bundles and projects to focus on? I will hand off to Dr. Eppes to talk more about the work that maternal mortality review committees do and how they can promote birth equity as part of the bigger puzzle.</a:t>
            </a:r>
          </a:p>
        </p:txBody>
      </p:sp>
      <p:sp>
        <p:nvSpPr>
          <p:cNvPr id="4" name="Slide Number Placeholder 3"/>
          <p:cNvSpPr>
            <a:spLocks noGrp="1"/>
          </p:cNvSpPr>
          <p:nvPr>
            <p:ph type="sldNum" sz="quarter" idx="5"/>
          </p:nvPr>
        </p:nvSpPr>
        <p:spPr/>
        <p:txBody>
          <a:bodyPr/>
          <a:lstStyle/>
          <a:p>
            <a:fld id="{6524E1DA-4DD5-44AD-B7E6-DA205A0F8A7F}" type="slidenum">
              <a:rPr lang="en-US" smtClean="0"/>
              <a:t>8</a:t>
            </a:fld>
            <a:endParaRPr lang="en-US"/>
          </a:p>
        </p:txBody>
      </p:sp>
    </p:spTree>
    <p:extLst>
      <p:ext uri="{BB962C8B-B14F-4D97-AF65-F5344CB8AC3E}">
        <p14:creationId xmlns:p14="http://schemas.microsoft.com/office/powerpoint/2010/main" val="159195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4E1DA-4DD5-44AD-B7E6-DA205A0F8A7F}" type="slidenum">
              <a:rPr lang="en-US" smtClean="0"/>
              <a:t>9</a:t>
            </a:fld>
            <a:endParaRPr lang="en-US"/>
          </a:p>
        </p:txBody>
      </p:sp>
    </p:spTree>
    <p:extLst>
      <p:ext uri="{BB962C8B-B14F-4D97-AF65-F5344CB8AC3E}">
        <p14:creationId xmlns:p14="http://schemas.microsoft.com/office/powerpoint/2010/main" val="277962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reviewed 2013 cases identified as pregnancy-related, 31 percent of deaths were among Non-Hispanic Black women, 41 percent among Non-Hispanic White women, 26 percent among Hispanic women, and 2 percent among women of other races and ethnicities. In contrast, 11 percent of live births in 2013 were among Non-Hispanic Black women, 34 percent among Non-Hispanic White women, 48 percent among Hispanic women, and 6 percent among women of other races and ethnicities. </a:t>
            </a:r>
            <a:endParaRPr lang="en-US" dirty="0">
              <a:effectLst/>
            </a:endParaRPr>
          </a:p>
          <a:p>
            <a:endParaRPr lang="en-US" dirty="0"/>
          </a:p>
          <a:p>
            <a:endParaRPr lang="en-US" dirty="0"/>
          </a:p>
          <a:p>
            <a:r>
              <a:rPr lang="en-US" dirty="0"/>
              <a:t>Factors that contribute to a pregnancy-related death may impact a woman over her life course. The MMMRC identified 367 factors that contributed to the 54 pregnancy- related cases reviewed from the 2013 cohort, an average of 6.8 contributing factors per case. Contributing factors are categorized within domains that indicate the levels at which actions should be targeted for prevention.8 Identified contributing factors of pregnancy-related death were distributed among the patient and family (34 percent of cases), provider (24 percent of cases), facility (17 percent of cases), systems of care (18 percent of cases), and community (7 percent cases) domains. </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2569CA-CA9E-B146-958A-9D8B8B4027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76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reviewed 2013 cases identified as pregnancy-related, 31 percent of deaths were among Non-Hispanic Black women, 41 percent among Non-Hispanic White women, 26 percent among Hispanic women, and 2 percent among women of other races and ethnicities. In contrast, 11 percent of live births in 2013 were among Non-Hispanic Black women, 34 percent among Non-Hispanic White women, 48 percent among Hispanic women, and 6 percent among women of other races and ethnicities. </a:t>
            </a:r>
          </a:p>
          <a:p>
            <a:r>
              <a:rPr lang="en-US" dirty="0"/>
              <a:t>DSHS will determine the final size and racial-ethnic distribution of 2013 pregnancy- related deaths after the MMMRC complete their review of the 2013 case cohort. </a:t>
            </a:r>
          </a:p>
          <a:p>
            <a:endParaRPr lang="en-US" dirty="0"/>
          </a:p>
          <a:p>
            <a:endParaRPr lang="en-US" dirty="0"/>
          </a:p>
        </p:txBody>
      </p:sp>
      <p:sp>
        <p:nvSpPr>
          <p:cNvPr id="4" name="Slide Number Placeholder 3"/>
          <p:cNvSpPr>
            <a:spLocks noGrp="1"/>
          </p:cNvSpPr>
          <p:nvPr>
            <p:ph type="sldNum" sz="quarter" idx="5"/>
          </p:nvPr>
        </p:nvSpPr>
        <p:spPr/>
        <p:txBody>
          <a:bodyPr/>
          <a:lstStyle/>
          <a:p>
            <a:fld id="{448BA9C6-F368-49B7-AE70-2E8644369A42}" type="slidenum">
              <a:rPr lang="en-US" smtClean="0"/>
              <a:t>11</a:t>
            </a:fld>
            <a:endParaRPr lang="en-US"/>
          </a:p>
        </p:txBody>
      </p:sp>
    </p:spTree>
    <p:extLst>
      <p:ext uri="{BB962C8B-B14F-4D97-AF65-F5344CB8AC3E}">
        <p14:creationId xmlns:p14="http://schemas.microsoft.com/office/powerpoint/2010/main" val="227059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proxy SMM measure is ICU admission, which is considered the most reliable indicator of SMM. This was the lead indicator used by the AHA Obstetrical Harm Initiative: http://patientcarelink.org/wp-content/uploads/2016/06/HRETHEN_ChangePackage_OBHarm.pdf. </a:t>
            </a:r>
          </a:p>
          <a:p>
            <a:endParaRPr lang="en-US" dirty="0"/>
          </a:p>
          <a:p>
            <a:r>
              <a:rPr lang="en-US" dirty="0"/>
              <a:t>However, this is  but this will miss a substantial portion of HTN-associated SMM.  </a:t>
            </a:r>
          </a:p>
          <a:p>
            <a:r>
              <a:rPr lang="en-US" dirty="0"/>
              <a:t>See:</a:t>
            </a:r>
          </a:p>
          <a:p>
            <a:r>
              <a:rPr lang="en-US" dirty="0"/>
              <a:t>https://www.hcup-us.ahrq.gov/reports/statbriefs/sb243-Severe-Maternal-Morbidity-Delivery-Trends-Disparities.jsp</a:t>
            </a:r>
          </a:p>
          <a:p>
            <a:r>
              <a:rPr lang="en-US" dirty="0"/>
              <a:t>https://www.hcup-us.ahrq.gov/reports/statbriefs/sb222-Preeclampsia-Eclampsia-Delivery-Trends.pdf</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C7636-DBDF-458B-BD57-0F54A5BCF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38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7433-D7FA-4392-93B9-3901347583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803709-81E6-44BF-8BAC-BF5FFCA50C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D6818A-D09D-45A5-BC30-5FA9089D9CEB}"/>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5" name="Footer Placeholder 4">
            <a:extLst>
              <a:ext uri="{FF2B5EF4-FFF2-40B4-BE49-F238E27FC236}">
                <a16:creationId xmlns:a16="http://schemas.microsoft.com/office/drawing/2014/main" id="{B17EF15F-D9BE-48E3-8614-0F234A976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D35CF-9113-4B3C-8262-66661973B34A}"/>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227030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0CFE-7D56-48A9-ABA3-1F28B46027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D1710D-52C1-4154-B426-F18E0742EB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836F7-1C5C-4434-BDF5-01904E82B8B6}"/>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5" name="Footer Placeholder 4">
            <a:extLst>
              <a:ext uri="{FF2B5EF4-FFF2-40B4-BE49-F238E27FC236}">
                <a16:creationId xmlns:a16="http://schemas.microsoft.com/office/drawing/2014/main" id="{6C385332-71B2-4ED6-A5E9-C64A7B7D5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F5301-F362-4BDF-AB31-9FFD265E7BF4}"/>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257486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94FF3-B108-4C29-A6BB-88676AF28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E6F3A1-14DC-4812-A87F-3E1C7E53A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77AED-A548-479A-8B2F-D927FD8FA4B3}"/>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5" name="Footer Placeholder 4">
            <a:extLst>
              <a:ext uri="{FF2B5EF4-FFF2-40B4-BE49-F238E27FC236}">
                <a16:creationId xmlns:a16="http://schemas.microsoft.com/office/drawing/2014/main" id="{9A9A3B08-F825-4341-8800-49EE486F5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5E206-4850-42F8-9110-94ECA3211293}"/>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2974350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7C73-E81A-40C1-9EFE-071DE593919C}"/>
              </a:ext>
            </a:extLst>
          </p:cNvPr>
          <p:cNvSpPr>
            <a:spLocks noGrp="1"/>
          </p:cNvSpPr>
          <p:nvPr>
            <p:ph type="title"/>
          </p:nvPr>
        </p:nvSpPr>
        <p:spPr>
          <a:xfrm>
            <a:off x="1097280" y="252737"/>
            <a:ext cx="10058400" cy="1450757"/>
          </a:xfrm>
        </p:spPr>
        <p:txBody>
          <a:bodyPr/>
          <a:lstStyle/>
          <a:p>
            <a:r>
              <a:rPr lang="en-US"/>
              <a:t>Click to edit Master title style</a:t>
            </a:r>
          </a:p>
        </p:txBody>
      </p:sp>
    </p:spTree>
    <p:extLst>
      <p:ext uri="{BB962C8B-B14F-4D97-AF65-F5344CB8AC3E}">
        <p14:creationId xmlns:p14="http://schemas.microsoft.com/office/powerpoint/2010/main" val="299954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7C73-E81A-40C1-9EFE-071DE593919C}"/>
              </a:ext>
            </a:extLst>
          </p:cNvPr>
          <p:cNvSpPr>
            <a:spLocks noGrp="1"/>
          </p:cNvSpPr>
          <p:nvPr>
            <p:ph type="title"/>
          </p:nvPr>
        </p:nvSpPr>
        <p:spPr>
          <a:xfrm>
            <a:off x="1097280" y="252737"/>
            <a:ext cx="10058400" cy="1450757"/>
          </a:xfrm>
        </p:spPr>
        <p:txBody>
          <a:bodyPr/>
          <a:lstStyle/>
          <a:p>
            <a:r>
              <a:rPr lang="en-US"/>
              <a:t>Click to edit Master title style</a:t>
            </a:r>
          </a:p>
        </p:txBody>
      </p:sp>
    </p:spTree>
    <p:extLst>
      <p:ext uri="{BB962C8B-B14F-4D97-AF65-F5344CB8AC3E}">
        <p14:creationId xmlns:p14="http://schemas.microsoft.com/office/powerpoint/2010/main" val="19605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0ED1-65BC-6F40-AADF-21B5C4299A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8FB78F-B8F4-294B-94E1-2BDA778AE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7797A-F93C-F343-A27F-9C8C23A7CF43}"/>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5" name="Footer Placeholder 4">
            <a:extLst>
              <a:ext uri="{FF2B5EF4-FFF2-40B4-BE49-F238E27FC236}">
                <a16:creationId xmlns:a16="http://schemas.microsoft.com/office/drawing/2014/main" id="{917360BA-BBCE-7541-B0C0-5413F07BF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59784-1203-9841-B95F-26EB7A52BBA8}"/>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359130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D03-AFD0-AE44-A53E-B9308C94AC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2EFC5-509F-CE4D-AB7D-C9BE5A326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52DF-57BC-1241-96B4-3B3FB55A4AE8}"/>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5" name="Footer Placeholder 4">
            <a:extLst>
              <a:ext uri="{FF2B5EF4-FFF2-40B4-BE49-F238E27FC236}">
                <a16:creationId xmlns:a16="http://schemas.microsoft.com/office/drawing/2014/main" id="{C22D6F43-458A-1E45-9AF6-16BE0A914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992EA-423A-BC4E-9E33-8C11C103B16F}"/>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2299421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55C3-B861-6A4F-B69F-D656884863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126CF4-306C-1D41-9A45-B4276CA42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36C0B9-22C7-3B4E-8E4F-A89AFA7512CA}"/>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5" name="Footer Placeholder 4">
            <a:extLst>
              <a:ext uri="{FF2B5EF4-FFF2-40B4-BE49-F238E27FC236}">
                <a16:creationId xmlns:a16="http://schemas.microsoft.com/office/drawing/2014/main" id="{1ADEBD6B-F100-9249-8798-F850EA5D1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26812-7FEE-C945-870F-C4367E08626C}"/>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2654061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0006-625F-DF4F-9066-2373D6762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4A857-D8D3-5849-BAA8-E29354536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771A3F-458F-C248-991C-C85DD1FE6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B8FE54-EDC5-F24E-8EF5-78FAC07E1E5A}"/>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6" name="Footer Placeholder 5">
            <a:extLst>
              <a:ext uri="{FF2B5EF4-FFF2-40B4-BE49-F238E27FC236}">
                <a16:creationId xmlns:a16="http://schemas.microsoft.com/office/drawing/2014/main" id="{D009C45F-CD32-C14D-84F4-BA99ED345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D21DA-DBD2-3B4B-8B10-6B8FA34FE006}"/>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101704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0DF0-52B1-A844-ADEF-EE687BB4E8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11C961-D66B-AD4B-8EEB-251936F66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D112E5-D35C-574A-B9E4-C9AE8C58BE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184F71-FE43-C54C-9723-3737746295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AFF8A-1AE8-0844-9C42-2EE6018C41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D17925-DAF4-BE47-A9D1-7A00E5AC6AAC}"/>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8" name="Footer Placeholder 7">
            <a:extLst>
              <a:ext uri="{FF2B5EF4-FFF2-40B4-BE49-F238E27FC236}">
                <a16:creationId xmlns:a16="http://schemas.microsoft.com/office/drawing/2014/main" id="{A1477576-8D32-D14C-9FCB-8E3F540064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A7039E-924A-B14A-8F94-3F8E1AF66E30}"/>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2788193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149B-996D-E541-BED8-06184D25F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35A707-27F9-1A42-BEED-DCF4C5E289A6}"/>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4" name="Footer Placeholder 3">
            <a:extLst>
              <a:ext uri="{FF2B5EF4-FFF2-40B4-BE49-F238E27FC236}">
                <a16:creationId xmlns:a16="http://schemas.microsoft.com/office/drawing/2014/main" id="{B75B8678-D567-DB4E-B314-FBC0F56342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36AD94-CE54-6846-B11B-526596D9ABE7}"/>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219650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E26F-69D9-4E2C-B29F-B9E895AA5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496B9-F7A3-45C6-9C0D-6B2FC17E8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2E911-5800-4584-B5B2-8D8C47296A49}"/>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5" name="Footer Placeholder 4">
            <a:extLst>
              <a:ext uri="{FF2B5EF4-FFF2-40B4-BE49-F238E27FC236}">
                <a16:creationId xmlns:a16="http://schemas.microsoft.com/office/drawing/2014/main" id="{A595492E-E1C5-4EF8-8DF3-4E5B5D79B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27DC3-BAF4-474E-BAC9-7514FC77C534}"/>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4173546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078D5-74F7-FB4E-91EA-CA9FDABE9801}"/>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3" name="Footer Placeholder 2">
            <a:extLst>
              <a:ext uri="{FF2B5EF4-FFF2-40B4-BE49-F238E27FC236}">
                <a16:creationId xmlns:a16="http://schemas.microsoft.com/office/drawing/2014/main" id="{E6BE6230-38C7-6147-8D7B-D78C951A0E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66048-8A95-EB4F-B1A3-AAD22998FAF4}"/>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660594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0A8C-9229-EF46-9A39-EAB96735EB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1E427-BB0A-9C45-A6D3-59C421D6B7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73057-59C8-3946-9ADF-7FD0AC16A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091CF-20CE-394E-83C7-EF062F9DF4C8}"/>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6" name="Footer Placeholder 5">
            <a:extLst>
              <a:ext uri="{FF2B5EF4-FFF2-40B4-BE49-F238E27FC236}">
                <a16:creationId xmlns:a16="http://schemas.microsoft.com/office/drawing/2014/main" id="{DB86C9C7-218F-274B-99C7-5359A14AF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A65EC-B372-1F4A-A830-346BA1BF356E}"/>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4245530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512E-CD04-E840-A446-BF4C1DB1C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EA21C3-6749-5744-8E9A-E71CEB622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568F2A-CB12-0A41-BDD7-902A0F474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8464FD-56D2-084B-85D1-BBC19B13EAA9}"/>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6" name="Footer Placeholder 5">
            <a:extLst>
              <a:ext uri="{FF2B5EF4-FFF2-40B4-BE49-F238E27FC236}">
                <a16:creationId xmlns:a16="http://schemas.microsoft.com/office/drawing/2014/main" id="{A1B43E58-3911-0E43-84A2-BD9074736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408D1-5533-D743-8A84-0AD2393FE5A5}"/>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149318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5F21-3DEA-CE49-83FA-BB26CBA9A8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23C3AE-AB6D-064E-BAA8-5E79C5D851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B5976-F01C-E449-838E-9C76D48D02DC}"/>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5" name="Footer Placeholder 4">
            <a:extLst>
              <a:ext uri="{FF2B5EF4-FFF2-40B4-BE49-F238E27FC236}">
                <a16:creationId xmlns:a16="http://schemas.microsoft.com/office/drawing/2014/main" id="{5B7B2BD5-277C-5D4B-B10A-23F36A7D3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20F48-1F6E-304F-99EC-167058D36C25}"/>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1493037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EAE1F-A9A0-BF40-92FE-0B41B0F0FD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C2C497-5C25-1D4A-8D5D-50EBD8ED33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311EE-9AC6-3440-BBA1-1AE8FC2ACA72}"/>
              </a:ext>
            </a:extLst>
          </p:cNvPr>
          <p:cNvSpPr>
            <a:spLocks noGrp="1"/>
          </p:cNvSpPr>
          <p:nvPr>
            <p:ph type="dt" sz="half" idx="10"/>
          </p:nvPr>
        </p:nvSpPr>
        <p:spPr/>
        <p:txBody>
          <a:bodyPr/>
          <a:lstStyle/>
          <a:p>
            <a:fld id="{12A2B2C6-A733-2940-9322-1CEF4803CFFD}" type="datetimeFigureOut">
              <a:rPr lang="en-US" smtClean="0"/>
              <a:t>5/9/2022</a:t>
            </a:fld>
            <a:endParaRPr lang="en-US"/>
          </a:p>
        </p:txBody>
      </p:sp>
      <p:sp>
        <p:nvSpPr>
          <p:cNvPr id="5" name="Footer Placeholder 4">
            <a:extLst>
              <a:ext uri="{FF2B5EF4-FFF2-40B4-BE49-F238E27FC236}">
                <a16:creationId xmlns:a16="http://schemas.microsoft.com/office/drawing/2014/main" id="{0E773860-B149-E743-A726-3D506D212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A17F0-B7A9-A141-A2EF-211900FCBDBB}"/>
              </a:ext>
            </a:extLst>
          </p:cNvPr>
          <p:cNvSpPr>
            <a:spLocks noGrp="1"/>
          </p:cNvSpPr>
          <p:nvPr>
            <p:ph type="sldNum" sz="quarter" idx="12"/>
          </p:nvPr>
        </p:nvSpPr>
        <p:spPr/>
        <p:txBody>
          <a:bodyPr/>
          <a:lstStyle/>
          <a:p>
            <a:fld id="{7A634D89-5274-F940-B5AC-BF79B35A2644}" type="slidenum">
              <a:rPr lang="en-US" smtClean="0"/>
              <a:t>‹#›</a:t>
            </a:fld>
            <a:endParaRPr lang="en-US"/>
          </a:p>
        </p:txBody>
      </p:sp>
    </p:spTree>
    <p:extLst>
      <p:ext uri="{BB962C8B-B14F-4D97-AF65-F5344CB8AC3E}">
        <p14:creationId xmlns:p14="http://schemas.microsoft.com/office/powerpoint/2010/main" val="820540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412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D224-AEA5-154A-B1B3-3EE6898F7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E209E-A5B0-074C-B8DE-A287D8B5D7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62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D2A4BF-A3FC-2845-B23E-CEA40853B55B}"/>
              </a:ext>
            </a:extLst>
          </p:cNvPr>
          <p:cNvSpPr/>
          <p:nvPr userDrawn="1"/>
        </p:nvSpPr>
        <p:spPr>
          <a:xfrm>
            <a:off x="0" y="1019331"/>
            <a:ext cx="12192000" cy="5838669"/>
          </a:xfrm>
          <a:prstGeom prst="rect">
            <a:avLst/>
          </a:prstGeom>
          <a:solidFill>
            <a:srgbClr val="7A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A5DDD-63A9-2E46-8808-024C5B63A159}"/>
              </a:ext>
            </a:extLst>
          </p:cNvPr>
          <p:cNvSpPr>
            <a:spLocks noGrp="1"/>
          </p:cNvSpPr>
          <p:nvPr>
            <p:ph type="title"/>
          </p:nvPr>
        </p:nvSpPr>
        <p:spPr>
          <a:xfrm>
            <a:off x="831850" y="1709738"/>
            <a:ext cx="10515600"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2E9E57F-0834-C84A-BD7B-04FB6DBCB4C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975373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A5F-75DA-7E43-A221-8F1B1726D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C9A69-7C31-FC48-86AE-133013A0D3BD}"/>
              </a:ext>
            </a:extLst>
          </p:cNvPr>
          <p:cNvSpPr>
            <a:spLocks noGrp="1"/>
          </p:cNvSpPr>
          <p:nvPr>
            <p:ph sz="half" idx="1"/>
          </p:nvPr>
        </p:nvSpPr>
        <p:spPr>
          <a:xfrm>
            <a:off x="838200" y="2844785"/>
            <a:ext cx="5181600" cy="3495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CDF9E-9E5B-DE40-B32B-F87FD2352701}"/>
              </a:ext>
            </a:extLst>
          </p:cNvPr>
          <p:cNvSpPr>
            <a:spLocks noGrp="1"/>
          </p:cNvSpPr>
          <p:nvPr>
            <p:ph sz="half" idx="2"/>
          </p:nvPr>
        </p:nvSpPr>
        <p:spPr>
          <a:xfrm>
            <a:off x="6172200" y="2844785"/>
            <a:ext cx="5181600" cy="3495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9643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D811-D3AD-664F-821F-0431BEBCBD14}"/>
              </a:ext>
            </a:extLst>
          </p:cNvPr>
          <p:cNvSpPr>
            <a:spLocks noGrp="1"/>
          </p:cNvSpPr>
          <p:nvPr>
            <p:ph type="title"/>
          </p:nvPr>
        </p:nvSpPr>
        <p:spPr>
          <a:xfrm>
            <a:off x="839788" y="129451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F0527-4ECF-AF4D-A05E-7E7387086E9C}"/>
              </a:ext>
            </a:extLst>
          </p:cNvPr>
          <p:cNvSpPr>
            <a:spLocks noGrp="1"/>
          </p:cNvSpPr>
          <p:nvPr>
            <p:ph type="body" idx="1"/>
          </p:nvPr>
        </p:nvSpPr>
        <p:spPr>
          <a:xfrm>
            <a:off x="839788" y="261055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633EAD-FB2D-E144-AB3C-FA8DFE22DDC1}"/>
              </a:ext>
            </a:extLst>
          </p:cNvPr>
          <p:cNvSpPr>
            <a:spLocks noGrp="1"/>
          </p:cNvSpPr>
          <p:nvPr>
            <p:ph sz="half" idx="2"/>
          </p:nvPr>
        </p:nvSpPr>
        <p:spPr>
          <a:xfrm>
            <a:off x="839788" y="3434465"/>
            <a:ext cx="5157787" cy="2958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CBB90-5AB4-E543-99AA-2CDE09CB081E}"/>
              </a:ext>
            </a:extLst>
          </p:cNvPr>
          <p:cNvSpPr>
            <a:spLocks noGrp="1"/>
          </p:cNvSpPr>
          <p:nvPr>
            <p:ph type="body" sz="quarter" idx="3"/>
          </p:nvPr>
        </p:nvSpPr>
        <p:spPr>
          <a:xfrm>
            <a:off x="6172200" y="261055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2AB6D0-D01B-854B-900A-60AE7B6DC440}"/>
              </a:ext>
            </a:extLst>
          </p:cNvPr>
          <p:cNvSpPr>
            <a:spLocks noGrp="1"/>
          </p:cNvSpPr>
          <p:nvPr>
            <p:ph sz="quarter" idx="4"/>
          </p:nvPr>
        </p:nvSpPr>
        <p:spPr>
          <a:xfrm>
            <a:off x="6172200" y="3434465"/>
            <a:ext cx="5183188" cy="2958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66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B71B-BE6B-4612-B727-235F8703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20FDAE-DF90-4A64-B8DD-F21299658E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42285F-2466-4637-8EE4-85DFE52A63D8}"/>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5" name="Footer Placeholder 4">
            <a:extLst>
              <a:ext uri="{FF2B5EF4-FFF2-40B4-BE49-F238E27FC236}">
                <a16:creationId xmlns:a16="http://schemas.microsoft.com/office/drawing/2014/main" id="{F10B3458-2473-47E2-837B-BBF3AAA0A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925CC-2A4C-410B-B3B2-4B5F31CBDCAB}"/>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194175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2D6F-B067-084C-BCA5-6ED4EE92237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5060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75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17E4-94E2-774C-9ED1-D52A83FD75BC}"/>
              </a:ext>
            </a:extLst>
          </p:cNvPr>
          <p:cNvSpPr>
            <a:spLocks noGrp="1"/>
          </p:cNvSpPr>
          <p:nvPr>
            <p:ph type="title"/>
          </p:nvPr>
        </p:nvSpPr>
        <p:spPr>
          <a:xfrm>
            <a:off x="839788" y="138659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94F14-B9C4-5E4D-B0A2-22D0FBB52C59}"/>
              </a:ext>
            </a:extLst>
          </p:cNvPr>
          <p:cNvSpPr>
            <a:spLocks noGrp="1"/>
          </p:cNvSpPr>
          <p:nvPr>
            <p:ph idx="1"/>
          </p:nvPr>
        </p:nvSpPr>
        <p:spPr>
          <a:xfrm>
            <a:off x="5183188" y="1916816"/>
            <a:ext cx="6172200" cy="44090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A7260-4EAD-C746-94DD-99D9ACF3DD2B}"/>
              </a:ext>
            </a:extLst>
          </p:cNvPr>
          <p:cNvSpPr>
            <a:spLocks noGrp="1"/>
          </p:cNvSpPr>
          <p:nvPr>
            <p:ph type="body" sz="half" idx="2"/>
          </p:nvPr>
        </p:nvSpPr>
        <p:spPr>
          <a:xfrm>
            <a:off x="839788" y="2986790"/>
            <a:ext cx="3932237" cy="3339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9154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B0E3-EECE-F446-885F-12AC82C10E26}"/>
              </a:ext>
            </a:extLst>
          </p:cNvPr>
          <p:cNvSpPr>
            <a:spLocks noGrp="1"/>
          </p:cNvSpPr>
          <p:nvPr>
            <p:ph type="title"/>
          </p:nvPr>
        </p:nvSpPr>
        <p:spPr>
          <a:xfrm>
            <a:off x="839788" y="1296649"/>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3B567F-2AEF-EF47-9046-4BF7AEF92862}"/>
              </a:ext>
            </a:extLst>
          </p:cNvPr>
          <p:cNvSpPr>
            <a:spLocks noGrp="1"/>
          </p:cNvSpPr>
          <p:nvPr>
            <p:ph type="pic" idx="1"/>
          </p:nvPr>
        </p:nvSpPr>
        <p:spPr>
          <a:xfrm>
            <a:off x="5183188" y="1826874"/>
            <a:ext cx="6172200" cy="43715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6C7CD3-712B-C142-8E42-EEE8377BA7D8}"/>
              </a:ext>
            </a:extLst>
          </p:cNvPr>
          <p:cNvSpPr>
            <a:spLocks noGrp="1"/>
          </p:cNvSpPr>
          <p:nvPr>
            <p:ph type="body" sz="half" idx="2"/>
          </p:nvPr>
        </p:nvSpPr>
        <p:spPr>
          <a:xfrm>
            <a:off x="839788" y="2896849"/>
            <a:ext cx="3932237" cy="33015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669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9489-D320-4479-8406-AA5C33795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37D90A-4E6E-4CA5-9969-F68573EDEB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C18EB5-E0B9-42F7-9D71-8FBA9A2131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3F2FA1-BEED-401C-8946-B068CC61BE3F}"/>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6" name="Footer Placeholder 5">
            <a:extLst>
              <a:ext uri="{FF2B5EF4-FFF2-40B4-BE49-F238E27FC236}">
                <a16:creationId xmlns:a16="http://schemas.microsoft.com/office/drawing/2014/main" id="{F429547A-87B6-4E8E-93C3-B0FE5EF75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73E4A-5A30-4CF8-9303-B05A9307199E}"/>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9971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2D34-3A15-4700-8F29-8DD1682397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343DAA-26DF-4E68-A28A-B89306605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5DB52-A26F-419D-9517-BAAB574FC4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EEE642-7482-4603-B00E-CBF39C71D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B04A8-46EE-4F35-8F97-47DB2DC53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CE7B5-D475-49C2-9F6A-A44D7DE23D65}"/>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8" name="Footer Placeholder 7">
            <a:extLst>
              <a:ext uri="{FF2B5EF4-FFF2-40B4-BE49-F238E27FC236}">
                <a16:creationId xmlns:a16="http://schemas.microsoft.com/office/drawing/2014/main" id="{6043E6C3-E55A-464B-9615-C7D48A3680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48B97-CAA3-4565-993C-A3BB95CF6271}"/>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427718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E3AA-EB52-40FB-9CDF-E73E838066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F832A8-CC13-4366-97DA-8E0D84CF7F18}"/>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4" name="Footer Placeholder 3">
            <a:extLst>
              <a:ext uri="{FF2B5EF4-FFF2-40B4-BE49-F238E27FC236}">
                <a16:creationId xmlns:a16="http://schemas.microsoft.com/office/drawing/2014/main" id="{DD45DA51-10D5-495C-A2C8-12FBF753D0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F6E7D-EBD7-48AD-A029-3EB12950E13A}"/>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281158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100E3-E321-4270-AAA0-042A565BD670}"/>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3" name="Footer Placeholder 2">
            <a:extLst>
              <a:ext uri="{FF2B5EF4-FFF2-40B4-BE49-F238E27FC236}">
                <a16:creationId xmlns:a16="http://schemas.microsoft.com/office/drawing/2014/main" id="{147AB6F7-987D-4294-A9E2-73087AA64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9B25AB-21D9-49B3-80B2-EB5AAB20BF78}"/>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307069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70C4-3475-4286-999C-F18982F23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731672-6597-49D7-8FBF-A6CDC5978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B4A33E-82C7-4ECA-8B22-1D20A961D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A9F69-7767-4769-A63B-6D73DE1368B0}"/>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6" name="Footer Placeholder 5">
            <a:extLst>
              <a:ext uri="{FF2B5EF4-FFF2-40B4-BE49-F238E27FC236}">
                <a16:creationId xmlns:a16="http://schemas.microsoft.com/office/drawing/2014/main" id="{03CB2E52-41D1-424D-BC1A-4D681E818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4BB44-65AB-4432-AE19-1DBF85966DD8}"/>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155540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B6C5-07AC-4E52-93ED-7ECB8CD98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C9C765-48D9-4DC8-9F2F-F814D0AD9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38C851-7F60-4BDB-8C70-C99DC1BE1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5330C-AF97-4746-88E1-C661AE71E15A}"/>
              </a:ext>
            </a:extLst>
          </p:cNvPr>
          <p:cNvSpPr>
            <a:spLocks noGrp="1"/>
          </p:cNvSpPr>
          <p:nvPr>
            <p:ph type="dt" sz="half" idx="10"/>
          </p:nvPr>
        </p:nvSpPr>
        <p:spPr/>
        <p:txBody>
          <a:bodyPr/>
          <a:lstStyle/>
          <a:p>
            <a:fld id="{4529FF84-5640-44CB-B302-274718E33B10}" type="datetimeFigureOut">
              <a:rPr lang="en-US" smtClean="0"/>
              <a:t>5/9/2022</a:t>
            </a:fld>
            <a:endParaRPr lang="en-US"/>
          </a:p>
        </p:txBody>
      </p:sp>
      <p:sp>
        <p:nvSpPr>
          <p:cNvPr id="6" name="Footer Placeholder 5">
            <a:extLst>
              <a:ext uri="{FF2B5EF4-FFF2-40B4-BE49-F238E27FC236}">
                <a16:creationId xmlns:a16="http://schemas.microsoft.com/office/drawing/2014/main" id="{AEFB8092-33C1-4A5C-8FDC-F58515AE7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48C42-377C-49F0-8D9D-645A27822E29}"/>
              </a:ext>
            </a:extLst>
          </p:cNvPr>
          <p:cNvSpPr>
            <a:spLocks noGrp="1"/>
          </p:cNvSpPr>
          <p:nvPr>
            <p:ph type="sldNum" sz="quarter" idx="12"/>
          </p:nvPr>
        </p:nvSpPr>
        <p:spPr/>
        <p:txBody>
          <a:bodyPr/>
          <a:lstStyle/>
          <a:p>
            <a:fld id="{60B0AA6A-3A70-4F0A-9B45-A107070066A9}" type="slidenum">
              <a:rPr lang="en-US" smtClean="0"/>
              <a:t>‹#›</a:t>
            </a:fld>
            <a:endParaRPr lang="en-US"/>
          </a:p>
        </p:txBody>
      </p:sp>
    </p:spTree>
    <p:extLst>
      <p:ext uri="{BB962C8B-B14F-4D97-AF65-F5344CB8AC3E}">
        <p14:creationId xmlns:p14="http://schemas.microsoft.com/office/powerpoint/2010/main" val="224589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07FBAA-F696-4986-8A2E-DCD2B2F4B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ACE99-146A-408E-BDDE-C506DA157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83698-496A-42AD-ABDA-46F41D8F5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9FF84-5640-44CB-B302-274718E33B10}" type="datetimeFigureOut">
              <a:rPr lang="en-US" smtClean="0"/>
              <a:t>5/9/2022</a:t>
            </a:fld>
            <a:endParaRPr lang="en-US"/>
          </a:p>
        </p:txBody>
      </p:sp>
      <p:sp>
        <p:nvSpPr>
          <p:cNvPr id="5" name="Footer Placeholder 4">
            <a:extLst>
              <a:ext uri="{FF2B5EF4-FFF2-40B4-BE49-F238E27FC236}">
                <a16:creationId xmlns:a16="http://schemas.microsoft.com/office/drawing/2014/main" id="{BFEED50D-3249-46F7-86C3-52F57031D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B150A1-F72B-43B5-9638-394409402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0AA6A-3A70-4F0A-9B45-A107070066A9}" type="slidenum">
              <a:rPr lang="en-US" smtClean="0"/>
              <a:t>‹#›</a:t>
            </a:fld>
            <a:endParaRPr lang="en-US"/>
          </a:p>
        </p:txBody>
      </p:sp>
    </p:spTree>
    <p:extLst>
      <p:ext uri="{BB962C8B-B14F-4D97-AF65-F5344CB8AC3E}">
        <p14:creationId xmlns:p14="http://schemas.microsoft.com/office/powerpoint/2010/main" val="311950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32DBA3-89FB-A44C-8D95-6FFEE3ADD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C5E7A-3555-6442-AE3E-7D476A92F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ED019-D7D5-3C41-8781-31D1EF944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2B2C6-A733-2940-9322-1CEF4803CFFD}" type="datetimeFigureOut">
              <a:rPr lang="en-US" smtClean="0"/>
              <a:t>5/9/2022</a:t>
            </a:fld>
            <a:endParaRPr lang="en-US"/>
          </a:p>
        </p:txBody>
      </p:sp>
      <p:sp>
        <p:nvSpPr>
          <p:cNvPr id="5" name="Footer Placeholder 4">
            <a:extLst>
              <a:ext uri="{FF2B5EF4-FFF2-40B4-BE49-F238E27FC236}">
                <a16:creationId xmlns:a16="http://schemas.microsoft.com/office/drawing/2014/main" id="{04FC4DEF-2AB1-DE47-A1B5-8D8FFACF9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9C203-E1B3-E049-B155-074C617A8B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34D89-5274-F940-B5AC-BF79B35A2644}" type="slidenum">
              <a:rPr lang="en-US" smtClean="0"/>
              <a:t>‹#›</a:t>
            </a:fld>
            <a:endParaRPr lang="en-US"/>
          </a:p>
        </p:txBody>
      </p:sp>
    </p:spTree>
    <p:extLst>
      <p:ext uri="{BB962C8B-B14F-4D97-AF65-F5344CB8AC3E}">
        <p14:creationId xmlns:p14="http://schemas.microsoft.com/office/powerpoint/2010/main" val="27953512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2B588-9AAE-6544-8245-80281EC24136}"/>
              </a:ext>
            </a:extLst>
          </p:cNvPr>
          <p:cNvSpPr/>
          <p:nvPr userDrawn="1"/>
        </p:nvSpPr>
        <p:spPr>
          <a:xfrm>
            <a:off x="1349406" y="0"/>
            <a:ext cx="10842594" cy="1020932"/>
          </a:xfrm>
          <a:prstGeom prst="rect">
            <a:avLst/>
          </a:prstGeom>
          <a:solidFill>
            <a:srgbClr val="96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900E58C-095B-C64C-92F9-C69E949A622D}"/>
              </a:ext>
            </a:extLst>
          </p:cNvPr>
          <p:cNvSpPr>
            <a:spLocks noGrp="1"/>
          </p:cNvSpPr>
          <p:nvPr>
            <p:ph type="title"/>
          </p:nvPr>
        </p:nvSpPr>
        <p:spPr>
          <a:xfrm>
            <a:off x="838200" y="151922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AFAAE6-5F15-564E-82C9-067B927D50CD}"/>
              </a:ext>
            </a:extLst>
          </p:cNvPr>
          <p:cNvSpPr>
            <a:spLocks noGrp="1"/>
          </p:cNvSpPr>
          <p:nvPr>
            <p:ph type="body" idx="1"/>
          </p:nvPr>
        </p:nvSpPr>
        <p:spPr>
          <a:xfrm>
            <a:off x="838200" y="2979722"/>
            <a:ext cx="10515600" cy="34299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F2A87F70-3D0C-0C47-86A7-7FF9907C8F33}"/>
              </a:ext>
            </a:extLst>
          </p:cNvPr>
          <p:cNvSpPr txBox="1"/>
          <p:nvPr userDrawn="1"/>
        </p:nvSpPr>
        <p:spPr>
          <a:xfrm>
            <a:off x="1500326" y="94967"/>
            <a:ext cx="98534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effectLst/>
                <a:latin typeface="Century Gothic" panose="020B0502020202020204" pitchFamily="34" charset="0"/>
                <a:ea typeface="+mn-ea"/>
                <a:cs typeface="+mn-cs"/>
              </a:rPr>
              <a:t>Using Quality Improvement and Safety Science to Eliminate Pregnancy-Related Racial and Ethnic Health Inequities</a:t>
            </a:r>
            <a:endParaRPr lang="en-US" sz="24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F87BE47F-169A-6444-973C-EAF51462E34B}"/>
              </a:ext>
            </a:extLst>
          </p:cNvPr>
          <p:cNvSpPr/>
          <p:nvPr userDrawn="1"/>
        </p:nvSpPr>
        <p:spPr>
          <a:xfrm>
            <a:off x="0" y="0"/>
            <a:ext cx="1349406" cy="1020932"/>
          </a:xfrm>
          <a:prstGeom prst="rect">
            <a:avLst/>
          </a:prstGeom>
          <a:solidFill>
            <a:srgbClr val="59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C1D852B-2888-A048-AF5D-D03BE02CAAC6}"/>
              </a:ext>
            </a:extLst>
          </p:cNvPr>
          <p:cNvSpPr txBox="1"/>
          <p:nvPr userDrawn="1"/>
        </p:nvSpPr>
        <p:spPr>
          <a:xfrm>
            <a:off x="1" y="159783"/>
            <a:ext cx="1349406" cy="579646"/>
          </a:xfrm>
          <a:prstGeom prst="rect">
            <a:avLst/>
          </a:prstGeom>
          <a:noFill/>
        </p:spPr>
        <p:txBody>
          <a:bodyPr wrap="square" rtlCol="0">
            <a:spAutoFit/>
          </a:bodyPr>
          <a:lstStyle/>
          <a:p>
            <a:pPr marL="0" marR="0" lvl="0" indent="0" algn="ctr" defTabSz="914400" rtl="0" eaLnBrk="1" fontAlgn="auto" latinLnBrk="0" hangingPunct="1">
              <a:lnSpc>
                <a:spcPts val="1900"/>
              </a:lnSpc>
              <a:spcBef>
                <a:spcPts val="0"/>
              </a:spcBef>
              <a:spcAft>
                <a:spcPts val="0"/>
              </a:spcAft>
              <a:buClrTx/>
              <a:buSzTx/>
              <a:buFontTx/>
              <a:buNone/>
              <a:tabLst/>
              <a:defRPr/>
            </a:pPr>
            <a:r>
              <a:rPr lang="en-US" sz="1700" b="0" i="0" kern="1200" baseline="0" dirty="0">
                <a:solidFill>
                  <a:schemeClr val="bg1"/>
                </a:solidFill>
                <a:effectLst/>
                <a:latin typeface="Century Gothic" panose="020B0502020202020204" pitchFamily="34" charset="0"/>
                <a:ea typeface="+mn-ea"/>
                <a:cs typeface="+mn-cs"/>
              </a:rPr>
              <a:t>PATIENT</a:t>
            </a:r>
            <a:r>
              <a:rPr lang="en-US" sz="2000" b="0" i="0" kern="1200" baseline="0" dirty="0">
                <a:solidFill>
                  <a:schemeClr val="bg1"/>
                </a:solidFill>
                <a:effectLst/>
                <a:latin typeface="Century Gothic" panose="020B0502020202020204" pitchFamily="34" charset="0"/>
                <a:ea typeface="+mn-ea"/>
                <a:cs typeface="+mn-cs"/>
              </a:rPr>
              <a:t> </a:t>
            </a:r>
            <a:r>
              <a:rPr lang="en-US" sz="1850" b="0" i="0" kern="1200" baseline="0" dirty="0">
                <a:solidFill>
                  <a:schemeClr val="bg1"/>
                </a:solidFill>
                <a:effectLst/>
                <a:latin typeface="Century Gothic" panose="020B0502020202020204" pitchFamily="34" charset="0"/>
                <a:ea typeface="+mn-ea"/>
                <a:cs typeface="+mn-cs"/>
              </a:rPr>
              <a:t>SAFETY</a:t>
            </a:r>
            <a:endParaRPr lang="en-US" baseline="0" dirty="0">
              <a:solidFill>
                <a:schemeClr val="bg1"/>
              </a:solidFill>
            </a:endParaRPr>
          </a:p>
        </p:txBody>
      </p:sp>
      <p:sp>
        <p:nvSpPr>
          <p:cNvPr id="11" name="TextBox 10">
            <a:extLst>
              <a:ext uri="{FF2B5EF4-FFF2-40B4-BE49-F238E27FC236}">
                <a16:creationId xmlns:a16="http://schemas.microsoft.com/office/drawing/2014/main" id="{BAD01D76-3ACB-5348-A873-D6AED577D6C8}"/>
              </a:ext>
            </a:extLst>
          </p:cNvPr>
          <p:cNvSpPr txBox="1"/>
          <p:nvPr userDrawn="1"/>
        </p:nvSpPr>
        <p:spPr>
          <a:xfrm>
            <a:off x="0" y="622213"/>
            <a:ext cx="1349406" cy="292388"/>
          </a:xfrm>
          <a:prstGeom prst="rect">
            <a:avLst/>
          </a:prstGeom>
          <a:noFill/>
        </p:spPr>
        <p:txBody>
          <a:bodyPr wrap="square" rtlCol="0">
            <a:spAutoFit/>
          </a:bodyPr>
          <a:lstStyle/>
          <a:p>
            <a:pPr algn="ctr"/>
            <a:r>
              <a:rPr lang="en-US" sz="1300" b="0" i="0" kern="1200" baseline="0" dirty="0">
                <a:solidFill>
                  <a:schemeClr val="bg1"/>
                </a:solidFill>
                <a:effectLst/>
                <a:latin typeface="Century Gothic" panose="020B0502020202020204" pitchFamily="34" charset="0"/>
                <a:ea typeface="+mn-ea"/>
                <a:cs typeface="+mn-cs"/>
              </a:rPr>
              <a:t>TOOLBOX</a:t>
            </a:r>
            <a:endParaRPr lang="en-US" sz="1300" dirty="0"/>
          </a:p>
        </p:txBody>
      </p:sp>
    </p:spTree>
    <p:extLst>
      <p:ext uri="{BB962C8B-B14F-4D97-AF65-F5344CB8AC3E}">
        <p14:creationId xmlns:p14="http://schemas.microsoft.com/office/powerpoint/2010/main" val="10056190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4400" kern="1200">
          <a:solidFill>
            <a:srgbClr val="7A7C8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s://belonging.berkeley.edu/tu-video-curriculum"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9.jpeg"/><Relationship Id="rId7" Type="http://schemas.openxmlformats.org/officeDocument/2006/relationships/diagramData" Target="../diagrams/data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jpeg"/><Relationship Id="rId11" Type="http://schemas.microsoft.com/office/2007/relationships/diagramDrawing" Target="../diagrams/drawing5.xml"/><Relationship Id="rId5" Type="http://schemas.openxmlformats.org/officeDocument/2006/relationships/image" Target="../media/image31.jpeg"/><Relationship Id="rId10" Type="http://schemas.openxmlformats.org/officeDocument/2006/relationships/diagramColors" Target="../diagrams/colors5.xml"/><Relationship Id="rId4" Type="http://schemas.openxmlformats.org/officeDocument/2006/relationships/image" Target="../media/image30.jpeg"/><Relationship Id="rId9"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6.xml"/><Relationship Id="rId11" Type="http://schemas.openxmlformats.org/officeDocument/2006/relationships/image" Target="../media/image36.jpeg"/><Relationship Id="rId5" Type="http://schemas.openxmlformats.org/officeDocument/2006/relationships/diagramQuickStyle" Target="../diagrams/quickStyle6.xml"/><Relationship Id="rId10" Type="http://schemas.openxmlformats.org/officeDocument/2006/relationships/image" Target="../media/image35.jpeg"/><Relationship Id="rId4" Type="http://schemas.openxmlformats.org/officeDocument/2006/relationships/diagramLayout" Target="../diagrams/layout6.xml"/><Relationship Id="rId9"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38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6D23C4-35BC-BF43-8E30-A35082963B1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Texas MMMRC Findings</a:t>
            </a:r>
          </a:p>
        </p:txBody>
      </p:sp>
      <p:pic>
        <p:nvPicPr>
          <p:cNvPr id="6" name="Content Placeholder 5" descr="Graphical user interface, application&#10;&#10;Description automatically generated">
            <a:extLst>
              <a:ext uri="{FF2B5EF4-FFF2-40B4-BE49-F238E27FC236}">
                <a16:creationId xmlns:a16="http://schemas.microsoft.com/office/drawing/2014/main" id="{290703F9-E60E-6242-94BD-30ABD0B7F0EF}"/>
              </a:ext>
            </a:extLst>
          </p:cNvPr>
          <p:cNvPicPr>
            <a:picLocks noGrp="1" noChangeAspect="1"/>
          </p:cNvPicPr>
          <p:nvPr>
            <p:ph idx="1"/>
          </p:nvPr>
        </p:nvPicPr>
        <p:blipFill rotWithShape="1">
          <a:blip r:embed="rId3"/>
          <a:srcRect l="7708" t="9930" r="6355" b="42222"/>
          <a:stretch/>
        </p:blipFill>
        <p:spPr>
          <a:xfrm>
            <a:off x="4241861" y="735106"/>
            <a:ext cx="7661807" cy="5522259"/>
          </a:xfrm>
          <a:prstGeom prst="rect">
            <a:avLst/>
          </a:prstGeom>
        </p:spPr>
      </p:pic>
    </p:spTree>
    <p:extLst>
      <p:ext uri="{BB962C8B-B14F-4D97-AF65-F5344CB8AC3E}">
        <p14:creationId xmlns:p14="http://schemas.microsoft.com/office/powerpoint/2010/main" val="121804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214-F19C-D449-AFFD-6A9821F6B5FF}"/>
              </a:ext>
            </a:extLst>
          </p:cNvPr>
          <p:cNvSpPr>
            <a:spLocks noGrp="1"/>
          </p:cNvSpPr>
          <p:nvPr>
            <p:ph type="title"/>
          </p:nvPr>
        </p:nvSpPr>
        <p:spPr>
          <a:xfrm>
            <a:off x="838200" y="211135"/>
            <a:ext cx="10515600" cy="1325563"/>
          </a:xfrm>
        </p:spPr>
        <p:txBody>
          <a:bodyPr anchor="ctr">
            <a:normAutofit/>
          </a:bodyPr>
          <a:lstStyle/>
          <a:p>
            <a:r>
              <a:rPr lang="en-US" dirty="0"/>
              <a:t>Texas MMMRC Findings</a:t>
            </a:r>
          </a:p>
        </p:txBody>
      </p:sp>
      <p:graphicFrame>
        <p:nvGraphicFramePr>
          <p:cNvPr id="5" name="Content Placeholder 2">
            <a:extLst>
              <a:ext uri="{FF2B5EF4-FFF2-40B4-BE49-F238E27FC236}">
                <a16:creationId xmlns:a16="http://schemas.microsoft.com/office/drawing/2014/main" id="{2C939B06-F6A0-4B57-B855-3B824ABB6AA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13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A732-A9B4-A341-903C-8D4DA9A7184C}"/>
              </a:ext>
            </a:extLst>
          </p:cNvPr>
          <p:cNvSpPr>
            <a:spLocks noGrp="1"/>
          </p:cNvSpPr>
          <p:nvPr>
            <p:ph type="title"/>
          </p:nvPr>
        </p:nvSpPr>
        <p:spPr>
          <a:xfrm>
            <a:off x="838200" y="211135"/>
            <a:ext cx="10515600" cy="1325563"/>
          </a:xfrm>
        </p:spPr>
        <p:txBody>
          <a:bodyPr anchor="ctr">
            <a:normAutofit/>
          </a:bodyPr>
          <a:lstStyle/>
          <a:p>
            <a:r>
              <a:rPr lang="en-US" dirty="0"/>
              <a:t>Texas MMMRC Recommendations</a:t>
            </a:r>
          </a:p>
        </p:txBody>
      </p:sp>
      <p:graphicFrame>
        <p:nvGraphicFramePr>
          <p:cNvPr id="5" name="Content Placeholder 2">
            <a:extLst>
              <a:ext uri="{FF2B5EF4-FFF2-40B4-BE49-F238E27FC236}">
                <a16:creationId xmlns:a16="http://schemas.microsoft.com/office/drawing/2014/main" id="{C7B79C86-77A6-46C9-9C92-0D80C9DA8D9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30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223C0A-7DA9-4B44-81EC-DC772884758F}"/>
              </a:ext>
            </a:extLst>
          </p:cNvPr>
          <p:cNvGrpSpPr/>
          <p:nvPr/>
        </p:nvGrpSpPr>
        <p:grpSpPr>
          <a:xfrm>
            <a:off x="142878" y="-1"/>
            <a:ext cx="12003582" cy="6681903"/>
            <a:chOff x="2980668" y="-51905"/>
            <a:chExt cx="9138606" cy="6476747"/>
          </a:xfrm>
        </p:grpSpPr>
        <p:grpSp>
          <p:nvGrpSpPr>
            <p:cNvPr id="30" name="Group 29">
              <a:extLst>
                <a:ext uri="{FF2B5EF4-FFF2-40B4-BE49-F238E27FC236}">
                  <a16:creationId xmlns:a16="http://schemas.microsoft.com/office/drawing/2014/main" id="{4D1DB75F-0624-48C4-AFC1-F07AFAB6271F}"/>
                </a:ext>
              </a:extLst>
            </p:cNvPr>
            <p:cNvGrpSpPr/>
            <p:nvPr/>
          </p:nvGrpSpPr>
          <p:grpSpPr>
            <a:xfrm>
              <a:off x="2980668" y="728259"/>
              <a:ext cx="2661898" cy="5696583"/>
              <a:chOff x="3188706" y="234224"/>
              <a:chExt cx="2661898" cy="5696583"/>
            </a:xfrm>
          </p:grpSpPr>
          <p:sp>
            <p:nvSpPr>
              <p:cNvPr id="21" name="TextBox 20">
                <a:extLst>
                  <a:ext uri="{FF2B5EF4-FFF2-40B4-BE49-F238E27FC236}">
                    <a16:creationId xmlns:a16="http://schemas.microsoft.com/office/drawing/2014/main" id="{80E7F7E1-1B6A-4321-818A-9926F201D8D7}"/>
                  </a:ext>
                </a:extLst>
              </p:cNvPr>
              <p:cNvSpPr txBox="1"/>
              <p:nvPr/>
            </p:nvSpPr>
            <p:spPr>
              <a:xfrm>
                <a:off x="3192251" y="234950"/>
                <a:ext cx="2645403" cy="108179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STANDARDIZE READINESS</a:t>
                </a:r>
              </a:p>
            </p:txBody>
          </p:sp>
          <p:sp>
            <p:nvSpPr>
              <p:cNvPr id="23" name="object 2">
                <a:extLst>
                  <a:ext uri="{FF2B5EF4-FFF2-40B4-BE49-F238E27FC236}">
                    <a16:creationId xmlns:a16="http://schemas.microsoft.com/office/drawing/2014/main" id="{B81F2532-40EA-472D-B650-111F2CEAD92C}"/>
                  </a:ext>
                </a:extLst>
              </p:cNvPr>
              <p:cNvSpPr txBox="1"/>
              <p:nvPr/>
            </p:nvSpPr>
            <p:spPr>
              <a:xfrm>
                <a:off x="3349254" y="234224"/>
                <a:ext cx="2478504" cy="744661"/>
              </a:xfrm>
              <a:prstGeom prst="rect">
                <a:avLst/>
              </a:prstGeom>
              <a:solidFill>
                <a:schemeClr val="bg1"/>
              </a:solidFill>
              <a:ln w="25146">
                <a:solidFill>
                  <a:srgbClr val="4F81BC"/>
                </a:solidFill>
              </a:ln>
            </p:spPr>
            <p:txBody>
              <a:bodyPr vert="horz" wrap="square" lIns="0" tIns="3810" rIns="0" bIns="0" rtlCol="0">
                <a:spAutoFit/>
              </a:bodyPr>
              <a:lstStyle/>
              <a:p>
                <a:pPr marL="90805"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ENSURE STAFF, STRUCTURES, AND PROTOCOLS ARE PRIMED</a:t>
                </a:r>
                <a:r>
                  <a:rPr kumimoji="0" lang="en-US" sz="1250" b="0" i="0" u="none" strike="noStrike" kern="1200" cap="none" spc="-5" normalizeH="0" baseline="0" noProof="0" dirty="0">
                    <a:ln>
                      <a:noFill/>
                    </a:ln>
                    <a:solidFill>
                      <a:prstClr val="black"/>
                    </a:solidFill>
                    <a:effectLst/>
                    <a:uLnTx/>
                    <a:uFill>
                      <a:solidFill>
                        <a:srgbClr val="000000"/>
                      </a:solidFill>
                    </a:uFill>
                    <a:latin typeface="Arial"/>
                    <a:ea typeface="+mn-ea"/>
                    <a:cs typeface="Arial"/>
                  </a:rPr>
                  <a:t> </a:t>
                </a:r>
                <a:r>
                  <a:rPr kumimoji="0" lang="en-US" sz="1250" b="0" i="0" u="none" strike="noStrike" kern="1200" cap="none" spc="-5" normalizeH="0" baseline="0" noProof="0" dirty="0">
                    <a:ln>
                      <a:noFill/>
                    </a:ln>
                    <a:solidFill>
                      <a:prstClr val="black"/>
                    </a:solidFill>
                    <a:effectLst/>
                    <a:uLnTx/>
                    <a:uFillTx/>
                    <a:latin typeface="Arial"/>
                    <a:ea typeface="+mn-ea"/>
                    <a:cs typeface="Arial"/>
                  </a:rPr>
                  <a:t>to provide recommended</a:t>
                </a:r>
                <a:r>
                  <a:rPr kumimoji="0" sz="1250" b="0" i="0" u="none" strike="noStrike" kern="1200" cap="none" spc="-5" normalizeH="0" baseline="0" noProof="0" dirty="0">
                    <a:ln>
                      <a:noFill/>
                    </a:ln>
                    <a:solidFill>
                      <a:prstClr val="black"/>
                    </a:solidFill>
                    <a:effectLst/>
                    <a:uLnTx/>
                    <a:uFillTx/>
                    <a:latin typeface="Arial"/>
                    <a:ea typeface="+mn-ea"/>
                    <a:cs typeface="Arial"/>
                  </a:rPr>
                  <a:t> </a:t>
                </a:r>
                <a:r>
                  <a:rPr kumimoji="0" sz="1250" b="0" i="0" u="none" strike="noStrike" kern="1200" cap="none" spc="0" normalizeH="0" baseline="0" noProof="0" dirty="0">
                    <a:ln>
                      <a:noFill/>
                    </a:ln>
                    <a:solidFill>
                      <a:prstClr val="black"/>
                    </a:solidFill>
                    <a:effectLst/>
                    <a:uLnTx/>
                    <a:uFillTx/>
                    <a:latin typeface="Arial"/>
                    <a:ea typeface="+mn-ea"/>
                    <a:cs typeface="Arial"/>
                  </a:rPr>
                  <a:t>care </a:t>
                </a:r>
                <a:r>
                  <a:rPr lang="en-US" sz="1250" dirty="0">
                    <a:solidFill>
                      <a:prstClr val="black"/>
                    </a:solidFill>
                    <a:latin typeface="Arial"/>
                    <a:cs typeface="Arial"/>
                  </a:rPr>
                  <a:t>for</a:t>
                </a:r>
                <a:r>
                  <a:rPr kumimoji="0" sz="1250" b="0" i="0" u="none" strike="noStrike" kern="1200" cap="none" spc="0" normalizeH="0" baseline="0" noProof="0" dirty="0">
                    <a:ln>
                      <a:noFill/>
                    </a:ln>
                    <a:solidFill>
                      <a:prstClr val="black"/>
                    </a:solidFill>
                    <a:effectLst/>
                    <a:uLnTx/>
                    <a:uFillTx/>
                    <a:latin typeface="Arial"/>
                    <a:ea typeface="+mn-ea"/>
                    <a:cs typeface="Arial"/>
                  </a:rPr>
                  <a:t> </a:t>
                </a:r>
                <a:r>
                  <a:rPr kumimoji="0" lang="en-US" sz="1250" b="0" i="0" u="none" strike="noStrike" kern="1200" cap="none" spc="0" normalizeH="0" baseline="0" noProof="0" dirty="0">
                    <a:ln>
                      <a:noFill/>
                    </a:ln>
                    <a:solidFill>
                      <a:prstClr val="black"/>
                    </a:solidFill>
                    <a:effectLst/>
                    <a:uLnTx/>
                    <a:uFillTx/>
                    <a:latin typeface="Arial"/>
                    <a:ea typeface="+mn-ea"/>
                    <a:cs typeface="Arial"/>
                  </a:rPr>
                  <a:t>women with </a:t>
                </a:r>
                <a:r>
                  <a:rPr kumimoji="0" sz="1250" b="0" i="0" u="none" strike="noStrike" kern="1200" cap="none" spc="0" normalizeH="0" baseline="0" noProof="0" dirty="0">
                    <a:ln>
                      <a:noFill/>
                    </a:ln>
                    <a:solidFill>
                      <a:prstClr val="black"/>
                    </a:solidFill>
                    <a:effectLst/>
                    <a:uLnTx/>
                    <a:uFillTx/>
                    <a:latin typeface="Arial"/>
                    <a:ea typeface="+mn-ea"/>
                    <a:cs typeface="Arial"/>
                  </a:rPr>
                  <a:t>severe </a:t>
                </a:r>
                <a:r>
                  <a:rPr kumimoji="0" lang="en-US" sz="1250" b="0" i="0" u="none" strike="noStrike" kern="1200" cap="none" spc="0" normalizeH="0" baseline="0" noProof="0" dirty="0">
                    <a:ln>
                      <a:noFill/>
                    </a:ln>
                    <a:solidFill>
                      <a:prstClr val="black"/>
                    </a:solidFill>
                    <a:effectLst/>
                    <a:uLnTx/>
                    <a:uFillTx/>
                    <a:latin typeface="Arial"/>
                    <a:ea typeface="+mn-ea"/>
                    <a:cs typeface="Arial"/>
                  </a:rPr>
                  <a:t>maternal </a:t>
                </a:r>
                <a:r>
                  <a:rPr kumimoji="0" lang="en-US" sz="1250" b="0" i="0" u="none" strike="noStrike" kern="1200" cap="none" spc="-5" normalizeH="0" baseline="0" noProof="0" dirty="0">
                    <a:ln>
                      <a:noFill/>
                    </a:ln>
                    <a:solidFill>
                      <a:prstClr val="black"/>
                    </a:solidFill>
                    <a:effectLst/>
                    <a:uLnTx/>
                    <a:uFillTx/>
                    <a:latin typeface="Arial"/>
                    <a:ea typeface="+mn-ea"/>
                    <a:cs typeface="Arial"/>
                  </a:rPr>
                  <a:t>HTN</a:t>
                </a:r>
              </a:p>
            </p:txBody>
          </p:sp>
          <p:sp>
            <p:nvSpPr>
              <p:cNvPr id="24" name="TextBox 23">
                <a:extLst>
                  <a:ext uri="{FF2B5EF4-FFF2-40B4-BE49-F238E27FC236}">
                    <a16:creationId xmlns:a16="http://schemas.microsoft.com/office/drawing/2014/main" id="{A93F5467-2D5A-4F1D-A723-6C78CA5AFCED}"/>
                  </a:ext>
                </a:extLst>
              </p:cNvPr>
              <p:cNvSpPr txBox="1"/>
              <p:nvPr/>
            </p:nvSpPr>
            <p:spPr>
              <a:xfrm>
                <a:off x="3198601" y="1377575"/>
                <a:ext cx="2639053" cy="1492716"/>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STANDARDIZE RECOGNITION AND PREVENTION</a:t>
                </a:r>
              </a:p>
            </p:txBody>
          </p:sp>
          <p:sp>
            <p:nvSpPr>
              <p:cNvPr id="25" name="object 2">
                <a:extLst>
                  <a:ext uri="{FF2B5EF4-FFF2-40B4-BE49-F238E27FC236}">
                    <a16:creationId xmlns:a16="http://schemas.microsoft.com/office/drawing/2014/main" id="{C0CAD223-0DD0-470C-AF55-DD0170A093C5}"/>
                  </a:ext>
                </a:extLst>
              </p:cNvPr>
              <p:cNvSpPr txBox="1"/>
              <p:nvPr/>
            </p:nvSpPr>
            <p:spPr>
              <a:xfrm>
                <a:off x="3349254" y="1407038"/>
                <a:ext cx="2478504" cy="929899"/>
              </a:xfrm>
              <a:prstGeom prst="rect">
                <a:avLst/>
              </a:prstGeom>
              <a:solidFill>
                <a:schemeClr val="bg1"/>
              </a:solidFill>
              <a:ln w="25146">
                <a:solidFill>
                  <a:srgbClr val="4F81BC"/>
                </a:solidFill>
              </a:ln>
            </p:spPr>
            <p:txBody>
              <a:bodyPr vert="horz" wrap="square" lIns="0" tIns="3810" rIns="0" bIns="0" rtlCol="0">
                <a:spAutoFit/>
              </a:bodyPr>
              <a:lstStyle/>
              <a:p>
                <a:pPr marL="90805" marR="289560" lvl="0" indent="0" algn="l" defTabSz="914400" rtl="0" eaLnBrk="1" fontAlgn="auto" latinLnBrk="0" hangingPunct="1">
                  <a:lnSpc>
                    <a:spcPct val="100000"/>
                  </a:lnSpc>
                  <a:spcBef>
                    <a:spcPts val="0"/>
                  </a:spcBef>
                  <a:spcAft>
                    <a:spcPts val="0"/>
                  </a:spcAft>
                  <a:buClrTx/>
                  <a:buSzTx/>
                  <a:buFontTx/>
                  <a:buNone/>
                  <a:tabLst/>
                  <a:defRPr/>
                </a:pPr>
                <a:r>
                  <a:rPr kumimoji="0" lang="en-US" sz="125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IDENTIFY</a:t>
                </a:r>
                <a:r>
                  <a:rPr kumimoji="0" lang="en-US" sz="1250" b="0" i="0" u="none" strike="noStrike" kern="1200" cap="none" spc="-5" normalizeH="0" baseline="0" noProof="0" dirty="0">
                    <a:ln>
                      <a:noFill/>
                    </a:ln>
                    <a:solidFill>
                      <a:prstClr val="black"/>
                    </a:solidFill>
                    <a:effectLst/>
                    <a:uLnTx/>
                    <a:uFillTx/>
                    <a:latin typeface="Arial"/>
                    <a:ea typeface="+mn-ea"/>
                    <a:cs typeface="Arial"/>
                  </a:rPr>
                  <a:t> pregnant and postpartum </a:t>
                </a:r>
                <a:r>
                  <a:rPr kumimoji="0" lang="en-US" sz="1250" b="0" i="0" u="none" strike="noStrike" kern="1200" cap="none" spc="0" normalizeH="0" baseline="0" noProof="0" dirty="0">
                    <a:ln>
                      <a:noFill/>
                    </a:ln>
                    <a:solidFill>
                      <a:prstClr val="black"/>
                    </a:solidFill>
                    <a:effectLst/>
                    <a:uLnTx/>
                    <a:uFillTx/>
                    <a:latin typeface="Arial"/>
                    <a:ea typeface="+mn-ea"/>
                    <a:cs typeface="Arial"/>
                  </a:rPr>
                  <a:t>women in all departments  </a:t>
                </a:r>
              </a:p>
              <a:p>
                <a:pPr marL="90805" marR="289560" lvl="0" indent="0" algn="l" defTabSz="914400" rtl="0" eaLnBrk="1" fontAlgn="auto" latinLnBrk="0" hangingPunct="1">
                  <a:lnSpc>
                    <a:spcPct val="100000"/>
                  </a:lnSpc>
                  <a:spcBef>
                    <a:spcPts val="0"/>
                  </a:spcBef>
                  <a:spcAft>
                    <a:spcPts val="0"/>
                  </a:spcAft>
                  <a:buClrTx/>
                  <a:buSzTx/>
                  <a:buFontTx/>
                  <a:buNone/>
                  <a:tabLst/>
                  <a:defRPr/>
                </a:pPr>
                <a:r>
                  <a:rPr kumimoji="0" lang="en-US" sz="125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ASSESS</a:t>
                </a:r>
                <a:r>
                  <a:rPr kumimoji="0" lang="en-US" sz="1250" b="0" i="0" u="none" strike="noStrike" kern="1200" cap="none" spc="-5" normalizeH="0" baseline="0" noProof="0" dirty="0">
                    <a:ln>
                      <a:noFill/>
                    </a:ln>
                    <a:solidFill>
                      <a:prstClr val="black"/>
                    </a:solidFill>
                    <a:effectLst/>
                    <a:uLnTx/>
                    <a:uFillTx/>
                    <a:latin typeface="Arial"/>
                    <a:ea typeface="+mn-ea"/>
                    <a:cs typeface="Arial"/>
                  </a:rPr>
                  <a:t> women for </a:t>
                </a:r>
                <a:r>
                  <a:rPr kumimoji="0" lang="en-US" sz="1250" b="0" i="0" u="none" strike="noStrike" kern="1200" cap="none" spc="0" normalizeH="0" baseline="0" noProof="0" dirty="0">
                    <a:ln>
                      <a:noFill/>
                    </a:ln>
                    <a:solidFill>
                      <a:prstClr val="black"/>
                    </a:solidFill>
                    <a:effectLst/>
                    <a:uLnTx/>
                    <a:uFillTx/>
                    <a:latin typeface="Arial"/>
                    <a:ea typeface="+mn-ea"/>
                    <a:cs typeface="Arial"/>
                  </a:rPr>
                  <a:t>severe  </a:t>
                </a:r>
                <a:r>
                  <a:rPr kumimoji="0" lang="en-US" sz="1250" b="0" i="0" u="none" strike="noStrike" kern="1200" cap="none" spc="-5" normalizeH="0" baseline="0" noProof="0" dirty="0">
                    <a:ln>
                      <a:noFill/>
                    </a:ln>
                    <a:solidFill>
                      <a:prstClr val="black"/>
                    </a:solidFill>
                    <a:effectLst/>
                    <a:uLnTx/>
                    <a:uFillTx/>
                    <a:latin typeface="Arial"/>
                    <a:ea typeface="+mn-ea"/>
                    <a:cs typeface="Arial"/>
                  </a:rPr>
                  <a:t>maternal HTN</a:t>
                </a:r>
                <a:endParaRPr kumimoji="0" lang="en-US" sz="1250" b="0" i="0" u="none" strike="noStrike" kern="1200" cap="none" spc="0" normalizeH="0" baseline="0" noProof="0" dirty="0">
                  <a:ln>
                    <a:noFill/>
                  </a:ln>
                  <a:solidFill>
                    <a:prstClr val="black"/>
                  </a:solidFill>
                  <a:effectLst/>
                  <a:uLnTx/>
                  <a:uFillTx/>
                  <a:latin typeface="Arial"/>
                  <a:ea typeface="+mn-ea"/>
                  <a:cs typeface="Arial"/>
                </a:endParaRPr>
              </a:p>
            </p:txBody>
          </p:sp>
          <p:sp>
            <p:nvSpPr>
              <p:cNvPr id="26" name="TextBox 25">
                <a:extLst>
                  <a:ext uri="{FF2B5EF4-FFF2-40B4-BE49-F238E27FC236}">
                    <a16:creationId xmlns:a16="http://schemas.microsoft.com/office/drawing/2014/main" id="{CB5460FE-FBEF-477E-B5E9-986C3A37D1B9}"/>
                  </a:ext>
                </a:extLst>
              </p:cNvPr>
              <p:cNvSpPr txBox="1"/>
              <p:nvPr/>
            </p:nvSpPr>
            <p:spPr>
              <a:xfrm>
                <a:off x="3188706" y="3110119"/>
                <a:ext cx="2639053" cy="1092607"/>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STANDARDIZE RESPONSE</a:t>
                </a:r>
              </a:p>
            </p:txBody>
          </p:sp>
          <p:sp>
            <p:nvSpPr>
              <p:cNvPr id="27" name="object 2">
                <a:extLst>
                  <a:ext uri="{FF2B5EF4-FFF2-40B4-BE49-F238E27FC236}">
                    <a16:creationId xmlns:a16="http://schemas.microsoft.com/office/drawing/2014/main" id="{3DC4BA30-71F1-4FE0-9553-BDC81C56C0B9}"/>
                  </a:ext>
                </a:extLst>
              </p:cNvPr>
              <p:cNvSpPr txBox="1"/>
              <p:nvPr/>
            </p:nvSpPr>
            <p:spPr>
              <a:xfrm>
                <a:off x="3349254" y="2957689"/>
                <a:ext cx="2478504" cy="929899"/>
              </a:xfrm>
              <a:prstGeom prst="rect">
                <a:avLst/>
              </a:prstGeom>
              <a:solidFill>
                <a:schemeClr val="bg1"/>
              </a:solidFill>
              <a:ln w="25146">
                <a:solidFill>
                  <a:srgbClr val="4F81BC"/>
                </a:solidFill>
              </a:ln>
            </p:spPr>
            <p:txBody>
              <a:bodyPr vert="horz" wrap="square" lIns="0" tIns="3810" rIns="0" bIns="0" rtlCol="0">
                <a:spAutoFit/>
              </a:bodyPr>
              <a:lstStyle/>
              <a:p>
                <a:pPr marL="90805" marR="85725" lvl="0" indent="0" algn="l" defTabSz="914400" rtl="0" eaLnBrk="1" fontAlgn="auto" latinLnBrk="0" hangingPunct="1">
                  <a:lnSpc>
                    <a:spcPct val="100000"/>
                  </a:lnSpc>
                  <a:spcBef>
                    <a:spcPts val="0"/>
                  </a:spcBef>
                  <a:spcAft>
                    <a:spcPts val="0"/>
                  </a:spcAft>
                  <a:buClrTx/>
                  <a:buSzTx/>
                  <a:buFontTx/>
                  <a:buNone/>
                  <a:tabLst/>
                  <a:defRPr/>
                </a:pPr>
                <a:r>
                  <a:rPr kumimoji="0" lang="en-US" sz="125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TREAT</a:t>
                </a:r>
                <a:r>
                  <a:rPr kumimoji="0" lang="en-US" sz="1250" b="0" i="0" u="none" strike="noStrike" kern="1200" cap="none" spc="-5" normalizeH="0" baseline="0" noProof="0" dirty="0">
                    <a:ln>
                      <a:noFill/>
                    </a:ln>
                    <a:solidFill>
                      <a:prstClr val="black"/>
                    </a:solidFill>
                    <a:effectLst/>
                    <a:uLnTx/>
                    <a:uFillTx/>
                    <a:latin typeface="Arial"/>
                    <a:ea typeface="+mn-ea"/>
                    <a:cs typeface="Arial"/>
                  </a:rPr>
                  <a:t> in </a:t>
                </a:r>
                <a:r>
                  <a:rPr kumimoji="0" lang="en-US" sz="1250" b="1" i="0" u="none" strike="noStrike" kern="1200" cap="none" spc="0" normalizeH="0" baseline="0" noProof="0" dirty="0">
                    <a:ln>
                      <a:noFill/>
                    </a:ln>
                    <a:solidFill>
                      <a:prstClr val="black"/>
                    </a:solidFill>
                    <a:effectLst/>
                    <a:uLnTx/>
                    <a:uFillTx/>
                    <a:latin typeface="Arial"/>
                    <a:ea typeface="+mn-ea"/>
                    <a:cs typeface="Arial"/>
                  </a:rPr>
                  <a:t>30 </a:t>
                </a:r>
                <a:r>
                  <a:rPr kumimoji="0" lang="en-US" sz="1250" b="0" i="0" u="none" strike="noStrike" kern="1200" cap="none" spc="0" normalizeH="0" baseline="0" noProof="0" dirty="0">
                    <a:ln>
                      <a:noFill/>
                    </a:ln>
                    <a:solidFill>
                      <a:prstClr val="black"/>
                    </a:solidFill>
                    <a:effectLst/>
                    <a:uLnTx/>
                    <a:uFillTx/>
                    <a:latin typeface="Arial"/>
                    <a:ea typeface="+mn-ea"/>
                    <a:cs typeface="Arial"/>
                  </a:rPr>
                  <a:t>to 60 </a:t>
                </a:r>
                <a:r>
                  <a:rPr kumimoji="0" lang="en-US" sz="1250" b="0" i="0" u="none" strike="noStrike" kern="1200" cap="none" spc="-5" normalizeH="0" baseline="0" noProof="0" dirty="0">
                    <a:ln>
                      <a:noFill/>
                    </a:ln>
                    <a:solidFill>
                      <a:prstClr val="black"/>
                    </a:solidFill>
                    <a:effectLst/>
                    <a:uLnTx/>
                    <a:uFillTx/>
                    <a:latin typeface="Arial"/>
                    <a:ea typeface="+mn-ea"/>
                    <a:cs typeface="Arial"/>
                  </a:rPr>
                  <a:t>minutes of first severely elevated reading </a:t>
                </a:r>
                <a:r>
                  <a:rPr kumimoji="0" lang="en-US" sz="1250" b="0" i="0" u="none" strike="noStrike" kern="1200" cap="none" spc="0" normalizeH="0" baseline="0" noProof="0" dirty="0">
                    <a:ln>
                      <a:noFill/>
                    </a:ln>
                    <a:solidFill>
                      <a:prstClr val="black"/>
                    </a:solidFill>
                    <a:effectLst/>
                    <a:uLnTx/>
                    <a:uFillTx/>
                    <a:latin typeface="Arial"/>
                    <a:ea typeface="+mn-ea"/>
                    <a:cs typeface="Arial"/>
                  </a:rPr>
                  <a:t>every </a:t>
                </a:r>
                <a:r>
                  <a:rPr kumimoji="0" lang="en-US" sz="1250" b="0" i="0" u="none" strike="noStrike" kern="1200" cap="none" spc="-5" normalizeH="0" baseline="0" noProof="0" dirty="0">
                    <a:ln>
                      <a:noFill/>
                    </a:ln>
                    <a:solidFill>
                      <a:prstClr val="black"/>
                    </a:solidFill>
                    <a:effectLst/>
                    <a:uLnTx/>
                    <a:uFillTx/>
                    <a:latin typeface="Arial"/>
                    <a:ea typeface="+mn-ea"/>
                    <a:cs typeface="Arial"/>
                  </a:rPr>
                  <a:t>pregnant/postpartum </a:t>
                </a:r>
                <a:r>
                  <a:rPr kumimoji="0" lang="en-US" sz="1250" b="0" i="0" u="none" strike="noStrike" kern="1200" cap="none" spc="0" normalizeH="0" baseline="0" noProof="0" dirty="0">
                    <a:ln>
                      <a:noFill/>
                    </a:ln>
                    <a:solidFill>
                      <a:prstClr val="black"/>
                    </a:solidFill>
                    <a:effectLst/>
                    <a:uLnTx/>
                    <a:uFillTx/>
                    <a:latin typeface="Arial"/>
                    <a:ea typeface="+mn-ea"/>
                    <a:cs typeface="Arial"/>
                  </a:rPr>
                  <a:t>woman </a:t>
                </a:r>
                <a:r>
                  <a:rPr kumimoji="0" lang="en-US" sz="1250" b="0" i="0" u="none" strike="noStrike" kern="1200" cap="none" spc="-5" normalizeH="0" baseline="0" noProof="0" dirty="0">
                    <a:ln>
                      <a:noFill/>
                    </a:ln>
                    <a:solidFill>
                      <a:prstClr val="black"/>
                    </a:solidFill>
                    <a:effectLst/>
                    <a:uLnTx/>
                    <a:uFillTx/>
                    <a:latin typeface="Arial"/>
                    <a:ea typeface="+mn-ea"/>
                    <a:cs typeface="Arial"/>
                  </a:rPr>
                  <a:t>with acute onset of</a:t>
                </a:r>
                <a:r>
                  <a:rPr kumimoji="0" lang="en-US" sz="1250" b="0" i="0" u="none" strike="noStrike" kern="1200" cap="none" spc="-125" normalizeH="0" baseline="0" noProof="0" dirty="0">
                    <a:ln>
                      <a:noFill/>
                    </a:ln>
                    <a:solidFill>
                      <a:prstClr val="black"/>
                    </a:solidFill>
                    <a:effectLst/>
                    <a:uLnTx/>
                    <a:uFillTx/>
                    <a:latin typeface="Arial"/>
                    <a:ea typeface="+mn-ea"/>
                    <a:cs typeface="Arial"/>
                  </a:rPr>
                  <a:t> </a:t>
                </a:r>
                <a:r>
                  <a:rPr kumimoji="0" lang="en-US" sz="1250" b="0" i="0" u="none" strike="noStrike" kern="1200" cap="none" spc="0" normalizeH="0" baseline="0" noProof="0" dirty="0">
                    <a:ln>
                      <a:noFill/>
                    </a:ln>
                    <a:solidFill>
                      <a:prstClr val="black"/>
                    </a:solidFill>
                    <a:effectLst/>
                    <a:uLnTx/>
                    <a:uFillTx/>
                    <a:latin typeface="Arial"/>
                    <a:ea typeface="+mn-ea"/>
                    <a:cs typeface="Arial"/>
                  </a:rPr>
                  <a:t>severe</a:t>
                </a:r>
                <a:r>
                  <a:rPr kumimoji="0" lang="en-US" sz="1250" b="0" i="0" u="none" strike="noStrike" kern="1200" cap="none" spc="-80" normalizeH="0" baseline="0" noProof="0" dirty="0">
                    <a:ln>
                      <a:noFill/>
                    </a:ln>
                    <a:solidFill>
                      <a:prstClr val="black"/>
                    </a:solidFill>
                    <a:effectLst/>
                    <a:uLnTx/>
                    <a:uFillTx/>
                    <a:latin typeface="Arial"/>
                    <a:ea typeface="+mn-ea"/>
                    <a:cs typeface="Arial"/>
                  </a:rPr>
                  <a:t> </a:t>
                </a:r>
                <a:r>
                  <a:rPr kumimoji="0" lang="en-US" sz="1250" b="0" i="0" u="none" strike="noStrike" kern="1200" cap="none" spc="-5" normalizeH="0" baseline="0" noProof="0" dirty="0">
                    <a:ln>
                      <a:noFill/>
                    </a:ln>
                    <a:solidFill>
                      <a:prstClr val="black"/>
                    </a:solidFill>
                    <a:effectLst/>
                    <a:uLnTx/>
                    <a:uFillTx/>
                    <a:latin typeface="Arial"/>
                    <a:ea typeface="+mn-ea"/>
                    <a:cs typeface="Arial"/>
                  </a:rPr>
                  <a:t>HTN</a:t>
                </a:r>
                <a:endParaRPr kumimoji="0" lang="en-US" sz="1250"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TextBox 27">
                <a:extLst>
                  <a:ext uri="{FF2B5EF4-FFF2-40B4-BE49-F238E27FC236}">
                    <a16:creationId xmlns:a16="http://schemas.microsoft.com/office/drawing/2014/main" id="{E39A6477-9659-400A-8FC8-2E13A1D5F698}"/>
                  </a:ext>
                </a:extLst>
              </p:cNvPr>
              <p:cNvSpPr txBox="1"/>
              <p:nvPr/>
            </p:nvSpPr>
            <p:spPr>
              <a:xfrm>
                <a:off x="3211551" y="4438091"/>
                <a:ext cx="2639053" cy="1492716"/>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HARDWIRE PROCESSES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HARDWIRE PROCESSES THROUGH REPORTING &amp; SYSTEMS LEARNING</a:t>
                </a:r>
              </a:p>
            </p:txBody>
          </p:sp>
          <p:sp>
            <p:nvSpPr>
              <p:cNvPr id="29" name="object 2">
                <a:extLst>
                  <a:ext uri="{FF2B5EF4-FFF2-40B4-BE49-F238E27FC236}">
                    <a16:creationId xmlns:a16="http://schemas.microsoft.com/office/drawing/2014/main" id="{A4461140-FAB1-42A0-9007-285EDD53D47C}"/>
                  </a:ext>
                </a:extLst>
              </p:cNvPr>
              <p:cNvSpPr txBox="1"/>
              <p:nvPr/>
            </p:nvSpPr>
            <p:spPr>
              <a:xfrm>
                <a:off x="3326468" y="4281180"/>
                <a:ext cx="2478504" cy="929899"/>
              </a:xfrm>
              <a:prstGeom prst="rect">
                <a:avLst/>
              </a:prstGeom>
              <a:solidFill>
                <a:schemeClr val="bg1"/>
              </a:solidFill>
              <a:ln w="25146">
                <a:solidFill>
                  <a:srgbClr val="4F81BC"/>
                </a:solidFill>
              </a:ln>
            </p:spPr>
            <p:txBody>
              <a:bodyPr vert="horz" wrap="square" lIns="0" tIns="3810" rIns="0" bIns="0" rtlCol="0">
                <a:spAutoFit/>
              </a:bodyPr>
              <a:lstStyle/>
              <a:p>
                <a:pPr marL="90805"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FOSTER </a:t>
                </a:r>
                <a:r>
                  <a:rPr kumimoji="0" lang="en-US" sz="1250" b="0" i="0" u="sng" strike="noStrike" kern="1200" cap="none" spc="0" normalizeH="0" baseline="0" noProof="0" dirty="0">
                    <a:ln>
                      <a:noFill/>
                    </a:ln>
                    <a:solidFill>
                      <a:prstClr val="black"/>
                    </a:solidFill>
                    <a:effectLst/>
                    <a:uLnTx/>
                    <a:uFill>
                      <a:solidFill>
                        <a:srgbClr val="000000"/>
                      </a:solidFill>
                    </a:uFill>
                    <a:latin typeface="Arial"/>
                    <a:ea typeface="+mn-ea"/>
                    <a:cs typeface="Arial"/>
                  </a:rPr>
                  <a:t>A CULTURE</a:t>
                </a:r>
                <a:r>
                  <a:rPr kumimoji="0" lang="en-US" sz="1250" b="0" i="0" u="sng" strike="noStrike" kern="1200" cap="none" spc="-110" normalizeH="0" baseline="0" noProof="0" dirty="0">
                    <a:ln>
                      <a:noFill/>
                    </a:ln>
                    <a:solidFill>
                      <a:prstClr val="black"/>
                    </a:solidFill>
                    <a:effectLst/>
                    <a:uLnTx/>
                    <a:uFill>
                      <a:solidFill>
                        <a:srgbClr val="000000"/>
                      </a:solidFill>
                    </a:uFill>
                    <a:latin typeface="Arial"/>
                    <a:ea typeface="+mn-ea"/>
                    <a:cs typeface="Arial"/>
                  </a:rPr>
                  <a:t> </a:t>
                </a:r>
                <a:r>
                  <a:rPr kumimoji="0" lang="en-US" sz="1250" b="0" i="0" u="sng" strike="noStrike" kern="1200" cap="none" spc="0" normalizeH="0" baseline="0" noProof="0" dirty="0">
                    <a:ln>
                      <a:noFill/>
                    </a:ln>
                    <a:solidFill>
                      <a:prstClr val="black"/>
                    </a:solidFill>
                    <a:effectLst/>
                    <a:uLnTx/>
                    <a:uFill>
                      <a:solidFill>
                        <a:srgbClr val="000000"/>
                      </a:solidFill>
                    </a:uFill>
                    <a:latin typeface="Arial"/>
                    <a:ea typeface="+mn-ea"/>
                    <a:cs typeface="Arial"/>
                  </a:rPr>
                  <a:t>OF</a:t>
                </a:r>
                <a:endParaRPr kumimoji="0" lang="en-US" sz="1250" b="0" i="0" u="none" strike="noStrike" kern="1200" cap="none" spc="0" normalizeH="0" baseline="0" noProof="0" dirty="0">
                  <a:ln>
                    <a:noFill/>
                  </a:ln>
                  <a:solidFill>
                    <a:prstClr val="black"/>
                  </a:solidFill>
                  <a:effectLst/>
                  <a:uLnTx/>
                  <a:uFillTx/>
                  <a:latin typeface="Arial"/>
                  <a:ea typeface="+mn-ea"/>
                  <a:cs typeface="Arial"/>
                </a:endParaRPr>
              </a:p>
              <a:p>
                <a:pPr marL="90805" marR="141605" lvl="0" indent="0" algn="l" defTabSz="914400" rtl="0" eaLnBrk="1" fontAlgn="auto" latinLnBrk="0" hangingPunct="1">
                  <a:lnSpc>
                    <a:spcPct val="100000"/>
                  </a:lnSpc>
                  <a:spcBef>
                    <a:spcPts val="0"/>
                  </a:spcBef>
                  <a:spcAft>
                    <a:spcPts val="0"/>
                  </a:spcAft>
                  <a:buClrTx/>
                  <a:buSzTx/>
                  <a:buFontTx/>
                  <a:buNone/>
                  <a:tabLst/>
                  <a:defRPr/>
                </a:pPr>
                <a:r>
                  <a:rPr kumimoji="0" lang="en-US" sz="125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SAFETY, EQUITY, and </a:t>
                </a:r>
                <a:r>
                  <a:rPr kumimoji="0" lang="en-US" sz="1250" b="0" i="0" u="sng" strike="noStrike" kern="1200" cap="none" spc="-5" normalizeH="0" baseline="0" noProof="0" dirty="0">
                    <a:ln>
                      <a:noFill/>
                    </a:ln>
                    <a:solidFill>
                      <a:prstClr val="black"/>
                    </a:solidFill>
                    <a:effectLst/>
                    <a:uLnTx/>
                    <a:uFillTx/>
                    <a:latin typeface="Arial"/>
                    <a:ea typeface="+mn-ea"/>
                    <a:cs typeface="Arial"/>
                  </a:rPr>
                  <a:t>IMPROVEMENT, </a:t>
                </a:r>
                <a:r>
                  <a:rPr kumimoji="0" lang="en-US" sz="1250" b="0" i="0" u="none" strike="noStrike" kern="1200" cap="none" spc="-5" normalizeH="0" baseline="0" noProof="0" dirty="0">
                    <a:ln>
                      <a:noFill/>
                    </a:ln>
                    <a:solidFill>
                      <a:prstClr val="black"/>
                    </a:solidFill>
                    <a:effectLst/>
                    <a:uLnTx/>
                    <a:uFillTx/>
                    <a:latin typeface="Arial"/>
                    <a:ea typeface="+mn-ea"/>
                    <a:cs typeface="Arial"/>
                  </a:rPr>
                  <a:t>for </a:t>
                </a:r>
                <a:r>
                  <a:rPr kumimoji="0" lang="en-US" sz="1250" b="0" i="0" u="none" strike="noStrike" kern="1200" cap="none" spc="0" normalizeH="0" baseline="0" noProof="0" dirty="0">
                    <a:ln>
                      <a:noFill/>
                    </a:ln>
                    <a:solidFill>
                      <a:prstClr val="black"/>
                    </a:solidFill>
                    <a:effectLst/>
                    <a:uLnTx/>
                    <a:uFillTx/>
                    <a:latin typeface="Arial"/>
                    <a:ea typeface="+mn-ea"/>
                    <a:cs typeface="Arial"/>
                  </a:rPr>
                  <a:t>care of pregnant and postpartum women </a:t>
                </a:r>
                <a:r>
                  <a:rPr kumimoji="0" lang="en-US" sz="1250" b="0" i="0" u="none" strike="noStrike" kern="1200" cap="none" spc="-5" normalizeH="0" baseline="0" noProof="0" dirty="0">
                    <a:ln>
                      <a:noFill/>
                    </a:ln>
                    <a:solidFill>
                      <a:prstClr val="black"/>
                    </a:solidFill>
                    <a:effectLst/>
                    <a:uLnTx/>
                    <a:uFillTx/>
                    <a:latin typeface="Arial"/>
                    <a:ea typeface="+mn-ea"/>
                    <a:cs typeface="Arial"/>
                  </a:rPr>
                  <a:t>with</a:t>
                </a:r>
                <a:r>
                  <a:rPr kumimoji="0" lang="en-US" sz="1250" b="0" i="0" u="none" strike="noStrike" kern="1200" cap="none" spc="-155" normalizeH="0" baseline="0" noProof="0" dirty="0">
                    <a:ln>
                      <a:noFill/>
                    </a:ln>
                    <a:solidFill>
                      <a:prstClr val="black"/>
                    </a:solidFill>
                    <a:effectLst/>
                    <a:uLnTx/>
                    <a:uFillTx/>
                    <a:latin typeface="Arial"/>
                    <a:ea typeface="+mn-ea"/>
                    <a:cs typeface="Arial"/>
                  </a:rPr>
                  <a:t> </a:t>
                </a:r>
                <a:r>
                  <a:rPr kumimoji="0" lang="en-US" sz="1250" b="0" i="0" u="none" strike="noStrike" kern="1200" cap="none" spc="-5" normalizeH="0" baseline="0" noProof="0" dirty="0">
                    <a:ln>
                      <a:noFill/>
                    </a:ln>
                    <a:solidFill>
                      <a:prstClr val="black"/>
                    </a:solidFill>
                    <a:effectLst/>
                    <a:uLnTx/>
                    <a:uFillTx/>
                    <a:latin typeface="Arial"/>
                    <a:ea typeface="+mn-ea"/>
                    <a:cs typeface="Arial"/>
                  </a:rPr>
                  <a:t>HTN</a:t>
                </a:r>
                <a:endParaRPr kumimoji="0" lang="en-US" sz="1250" b="0" i="0" u="none" strike="noStrike" kern="1200" cap="none" spc="0" normalizeH="0" baseline="0" noProof="0" dirty="0">
                  <a:ln>
                    <a:noFill/>
                  </a:ln>
                  <a:solidFill>
                    <a:prstClr val="black"/>
                  </a:solidFill>
                  <a:effectLst/>
                  <a:uLnTx/>
                  <a:uFillTx/>
                  <a:latin typeface="Arial"/>
                  <a:ea typeface="+mn-ea"/>
                  <a:cs typeface="Arial"/>
                </a:endParaRPr>
              </a:p>
            </p:txBody>
          </p:sp>
        </p:grpSp>
        <p:sp>
          <p:nvSpPr>
            <p:cNvPr id="31" name="TextBox 30">
              <a:extLst>
                <a:ext uri="{FF2B5EF4-FFF2-40B4-BE49-F238E27FC236}">
                  <a16:creationId xmlns:a16="http://schemas.microsoft.com/office/drawing/2014/main" id="{48D0EC18-9412-441F-815E-A26B93E3D579}"/>
                </a:ext>
              </a:extLst>
            </p:cNvPr>
            <p:cNvSpPr txBox="1"/>
            <p:nvPr/>
          </p:nvSpPr>
          <p:spPr>
            <a:xfrm>
              <a:off x="3286389" y="-24914"/>
              <a:ext cx="24785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Primary Drivers</a:t>
              </a:r>
            </a:p>
          </p:txBody>
        </p:sp>
        <p:sp>
          <p:nvSpPr>
            <p:cNvPr id="32" name="TextBox 31">
              <a:extLst>
                <a:ext uri="{FF2B5EF4-FFF2-40B4-BE49-F238E27FC236}">
                  <a16:creationId xmlns:a16="http://schemas.microsoft.com/office/drawing/2014/main" id="{DAE54BD8-A9F8-4BB6-A9E3-A6878A4F9DC3}"/>
                </a:ext>
              </a:extLst>
            </p:cNvPr>
            <p:cNvSpPr txBox="1"/>
            <p:nvPr/>
          </p:nvSpPr>
          <p:spPr>
            <a:xfrm>
              <a:off x="6421659" y="-51905"/>
              <a:ext cx="24785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Secondary Drivers</a:t>
              </a:r>
            </a:p>
          </p:txBody>
        </p:sp>
        <p:sp>
          <p:nvSpPr>
            <p:cNvPr id="42" name="object 4">
              <a:extLst>
                <a:ext uri="{FF2B5EF4-FFF2-40B4-BE49-F238E27FC236}">
                  <a16:creationId xmlns:a16="http://schemas.microsoft.com/office/drawing/2014/main" id="{37931F53-ABEE-4756-8EAC-2B47293103DA}"/>
                </a:ext>
              </a:extLst>
            </p:cNvPr>
            <p:cNvSpPr txBox="1"/>
            <p:nvPr/>
          </p:nvSpPr>
          <p:spPr>
            <a:xfrm>
              <a:off x="5779866" y="317427"/>
              <a:ext cx="6339408" cy="1986377"/>
            </a:xfrm>
            <a:prstGeom prst="rect">
              <a:avLst/>
            </a:prstGeom>
            <a:ln w="25146">
              <a:solidFill>
                <a:srgbClr val="F79546"/>
              </a:solidFill>
            </a:ln>
          </p:spPr>
          <p:txBody>
            <a:bodyPr vert="horz" wrap="square" lIns="0" tIns="61594" rIns="0" bIns="0" rtlCol="0">
              <a:spAutoFit/>
            </a:bodyPr>
            <a:lstStyle/>
            <a:p>
              <a:pPr marL="90805" marR="207010" lvl="0" indent="0" algn="l" defTabSz="914400" rtl="0" eaLnBrk="1" fontAlgn="auto" latinLnBrk="0" hangingPunct="1">
                <a:lnSpc>
                  <a:spcPct val="100000"/>
                </a:lnSpc>
                <a:spcBef>
                  <a:spcPts val="0"/>
                </a:spcBef>
                <a:spcAft>
                  <a:spcPts val="0"/>
                </a:spcAft>
                <a:buClrTx/>
                <a:buSzTx/>
                <a:buFontTx/>
                <a:buNone/>
                <a:tabLst>
                  <a:tab pos="262890" algn="l"/>
                </a:tabLst>
                <a:defRPr/>
              </a:pPr>
              <a:r>
                <a:rPr kumimoji="0" lang="en-US"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 all hospital care settings (L&amp;D, Triage/OB ED, Main ED, Antepartum, PP, Critical Care, outpatient, etc.)</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171450" lvl="0" indent="-171450">
                <a:buFont typeface="Wingdings" panose="05000000000000000000" pitchFamily="2" charset="2"/>
                <a:buChar char="q"/>
              </a:pPr>
              <a:r>
                <a:rPr lang="en-US" sz="1000" b="1" dirty="0">
                  <a:solidFill>
                    <a:srgbClr val="0070C0"/>
                  </a:solidFill>
                  <a:ea typeface="Verdana" panose="020B0604030504040204" pitchFamily="34" charset="0"/>
                </a:rPr>
                <a:t>Standards for early warning signs, diagnostic criteria, monitoring &amp; treatment of severe HTN, preeclampsia with severe features and/or eclampsia, to include applicable order sets &amp; algorithms</a:t>
              </a:r>
            </a:p>
            <a:p>
              <a:pPr marL="171450" lvl="0" indent="-171450">
                <a:buFont typeface="Wingdings" panose="05000000000000000000" pitchFamily="2" charset="2"/>
                <a:buChar char="q"/>
              </a:pPr>
              <a:r>
                <a:rPr lang="en-US" sz="1000" b="1" dirty="0">
                  <a:solidFill>
                    <a:srgbClr val="0070C0"/>
                  </a:solidFill>
                  <a:ea typeface="Verdana" panose="020B0604030504040204" pitchFamily="34" charset="0"/>
                </a:rPr>
                <a:t>Unit education on severe HTN + protocols; culture of team work including in-situ sim, &amp; unit-based drills + debrief</a:t>
              </a:r>
            </a:p>
            <a:p>
              <a:pPr marL="171450" lvl="0" indent="-171450">
                <a:buFont typeface="Wingdings" panose="05000000000000000000" pitchFamily="2" charset="2"/>
                <a:buChar char="q"/>
              </a:pPr>
              <a:r>
                <a:rPr lang="en-US" sz="1000" b="1" dirty="0">
                  <a:solidFill>
                    <a:srgbClr val="0070C0"/>
                  </a:solidFill>
                  <a:ea typeface="Verdana" panose="020B0604030504040204" pitchFamily="34" charset="0"/>
                </a:rPr>
                <a:t>Process for timely triage and evaluation of pregnant/PP women</a:t>
              </a:r>
            </a:p>
            <a:p>
              <a:pPr marL="171450" lvl="0" indent="-171450">
                <a:buFont typeface="Wingdings" panose="05000000000000000000" pitchFamily="2" charset="2"/>
                <a:buChar char="q"/>
              </a:pPr>
              <a:r>
                <a:rPr lang="en-US" sz="1000" b="1" dirty="0">
                  <a:solidFill>
                    <a:srgbClr val="0070C0"/>
                  </a:solidFill>
                  <a:ea typeface="Verdana" panose="020B0604030504040204" pitchFamily="34" charset="0"/>
                </a:rPr>
                <a:t>Rapid availability &amp; access to stocked HTN/eclampsia medications + admin guide</a:t>
              </a:r>
            </a:p>
            <a:p>
              <a:pPr marL="171450" lvl="0" indent="-171450">
                <a:buFont typeface="Wingdings" panose="05000000000000000000" pitchFamily="2" charset="2"/>
                <a:buChar char="q"/>
              </a:pPr>
              <a:r>
                <a:rPr lang="en-US" sz="1000" b="1" dirty="0">
                  <a:solidFill>
                    <a:srgbClr val="0070C0"/>
                  </a:solidFill>
                  <a:ea typeface="Verdana" panose="020B0604030504040204" pitchFamily="34" charset="0"/>
                </a:rPr>
                <a:t>System plan for escalation, obtaining appropriate consultation, &amp; maternal transport as indicated</a:t>
              </a:r>
            </a:p>
            <a:p>
              <a:pPr marL="171450" lvl="0" indent="-171450">
                <a:buFont typeface="Wingdings" panose="05000000000000000000" pitchFamily="2" charset="2"/>
                <a:buChar char="q"/>
              </a:pPr>
              <a:r>
                <a:rPr lang="en-US" sz="1000" b="1" dirty="0">
                  <a:solidFill>
                    <a:srgbClr val="7030A0"/>
                  </a:solidFill>
                  <a:ea typeface="Verdana" panose="020B0604030504040204" pitchFamily="34" charset="0"/>
                </a:rPr>
                <a:t>System plan, education and training on communication about and accurate documentation of self-identified race, ethnicity, and primary or preferred language </a:t>
              </a:r>
            </a:p>
            <a:p>
              <a:pPr marL="171450" lvl="0" indent="-171450">
                <a:buFont typeface="Wingdings" panose="05000000000000000000" pitchFamily="2" charset="2"/>
                <a:buChar char="q"/>
              </a:pPr>
              <a:r>
                <a:rPr lang="en-US" sz="1000" b="1" dirty="0">
                  <a:solidFill>
                    <a:srgbClr val="7030A0"/>
                  </a:solidFill>
                  <a:ea typeface="Verdana" panose="020B0604030504040204" pitchFamily="34" charset="0"/>
                </a:rPr>
                <a:t>Education on disparities, bias, patient-centered care &amp; shared decision making</a:t>
              </a:r>
            </a:p>
            <a:p>
              <a:pPr marL="171450" lvl="0" indent="-171450">
                <a:buFont typeface="Wingdings" panose="05000000000000000000" pitchFamily="2" charset="2"/>
                <a:buChar char="q"/>
              </a:pPr>
              <a:r>
                <a:rPr lang="en-US" sz="1000" b="1" dirty="0">
                  <a:solidFill>
                    <a:srgbClr val="7030A0"/>
                  </a:solidFill>
                </a:rPr>
                <a:t>Engage diverse patient, family, and community advocates who can represent</a:t>
              </a:r>
              <a:r>
                <a:rPr lang="en-US" sz="1000" dirty="0">
                  <a:solidFill>
                    <a:srgbClr val="7030A0"/>
                  </a:solidFill>
                </a:rPr>
                <a:t> i</a:t>
              </a:r>
              <a:r>
                <a:rPr lang="en-US" sz="1000" b="1" dirty="0">
                  <a:solidFill>
                    <a:srgbClr val="7030A0"/>
                  </a:solidFill>
                </a:rPr>
                <a:t>mportant community partnerships on quality &amp; safety leadership teams.</a:t>
              </a:r>
              <a:endParaRPr lang="en-US" sz="1000" dirty="0">
                <a:solidFill>
                  <a:srgbClr val="7030A0"/>
                </a:solidFill>
              </a:endParaRPr>
            </a:p>
          </p:txBody>
        </p:sp>
        <p:sp>
          <p:nvSpPr>
            <p:cNvPr id="43" name="object 5">
              <a:extLst>
                <a:ext uri="{FF2B5EF4-FFF2-40B4-BE49-F238E27FC236}">
                  <a16:creationId xmlns:a16="http://schemas.microsoft.com/office/drawing/2014/main" id="{28AC26C6-8F22-42B2-8CE7-A108CAD84D3E}"/>
                </a:ext>
              </a:extLst>
            </p:cNvPr>
            <p:cNvSpPr txBox="1"/>
            <p:nvPr/>
          </p:nvSpPr>
          <p:spPr>
            <a:xfrm>
              <a:off x="5764892" y="2396448"/>
              <a:ext cx="6332878" cy="1034898"/>
            </a:xfrm>
            <a:prstGeom prst="rect">
              <a:avLst/>
            </a:prstGeom>
            <a:ln w="25146">
              <a:solidFill>
                <a:srgbClr val="F79546"/>
              </a:solidFill>
            </a:ln>
          </p:spPr>
          <p:txBody>
            <a:bodyPr vert="horz" wrap="square" lIns="0" tIns="110489" rIns="0" bIns="0" rtlCol="0">
              <a:spAutoFit/>
            </a:bodyPr>
            <a:lstStyle/>
            <a:p>
              <a:pPr marL="90170" marR="545465" lvl="0" indent="0" algn="l" defTabSz="914400" rtl="0" eaLnBrk="1" fontAlgn="auto" latinLnBrk="0" hangingPunct="1">
                <a:lnSpc>
                  <a:spcPct val="100000"/>
                </a:lnSpc>
                <a:spcBef>
                  <a:spcPts val="0"/>
                </a:spcBef>
                <a:spcAft>
                  <a:spcPts val="0"/>
                </a:spcAft>
                <a:buClrTx/>
                <a:buSzTx/>
                <a:buFontTx/>
                <a:buNone/>
                <a:tabLst>
                  <a:tab pos="262890" algn="l"/>
                </a:tabLst>
                <a:defRPr/>
              </a:pPr>
              <a:r>
                <a:rPr kumimoji="0" lang="en-US"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rPr>
                <a:t>For every pregnant and PP patient: </a:t>
              </a:r>
            </a:p>
            <a:p>
              <a:pPr marL="171450" lvl="0" indent="-171450">
                <a:buFont typeface="Wingdings" panose="05000000000000000000" pitchFamily="2" charset="2"/>
                <a:buChar char="q"/>
              </a:pPr>
              <a:r>
                <a:rPr lang="en-US" sz="1000" b="1" dirty="0">
                  <a:solidFill>
                    <a:srgbClr val="0070C0"/>
                  </a:solidFill>
                  <a:latin typeface="Calibri  "/>
                  <a:ea typeface="Verdana" panose="020B0604030504040204" pitchFamily="34" charset="0"/>
                </a:rPr>
                <a:t>Standard protocol for accurate measurement &amp; assessment of BP, urine protein  </a:t>
              </a:r>
            </a:p>
            <a:p>
              <a:pPr marL="171450" lvl="0" indent="-171450">
                <a:buFont typeface="Wingdings" panose="05000000000000000000" pitchFamily="2" charset="2"/>
                <a:buChar char="q"/>
              </a:pPr>
              <a:r>
                <a:rPr lang="en-US" sz="1000" b="1" dirty="0">
                  <a:solidFill>
                    <a:srgbClr val="0070C0"/>
                  </a:solidFill>
                  <a:latin typeface="Calibri  "/>
                  <a:ea typeface="Verdana" panose="020B0604030504040204" pitchFamily="34" charset="0"/>
                </a:rPr>
                <a:t>Standard response to early warning signs: listen to patient | investigate symptoms| assess labs</a:t>
              </a:r>
            </a:p>
            <a:p>
              <a:pPr marL="171450" lvl="0" indent="-171450">
                <a:buFont typeface="Wingdings" panose="05000000000000000000" pitchFamily="2" charset="2"/>
                <a:buChar char="q"/>
              </a:pPr>
              <a:r>
                <a:rPr lang="en-US" sz="1000" b="1" dirty="0">
                  <a:solidFill>
                    <a:srgbClr val="0070C0"/>
                  </a:solidFill>
                  <a:latin typeface="Calibri  "/>
                  <a:ea typeface="Verdana" panose="020B0604030504040204" pitchFamily="34" charset="0"/>
                </a:rPr>
                <a:t>Facility-wide standardized patient and family education on S/S of HTN and preeclampsia/ anticipatory guidance for Urgent Maternal Warning Signs</a:t>
              </a:r>
            </a:p>
            <a:p>
              <a:pPr marL="171450" lvl="0" indent="-171450">
                <a:buFont typeface="Wingdings" panose="05000000000000000000" pitchFamily="2" charset="2"/>
                <a:buChar char="q"/>
              </a:pPr>
              <a:r>
                <a:rPr lang="en-US" sz="1000" b="1" dirty="0">
                  <a:solidFill>
                    <a:srgbClr val="7030A0"/>
                  </a:solidFill>
                  <a:latin typeface="Calibri  "/>
                  <a:ea typeface="Verdana" panose="020B0604030504040204" pitchFamily="34" charset="0"/>
                </a:rPr>
                <a:t>Mechanism and process for patient family and staff reporting experiences of inequitable or disrespectful care</a:t>
              </a:r>
            </a:p>
          </p:txBody>
        </p:sp>
        <p:sp>
          <p:nvSpPr>
            <p:cNvPr id="44" name="object 15">
              <a:extLst>
                <a:ext uri="{FF2B5EF4-FFF2-40B4-BE49-F238E27FC236}">
                  <a16:creationId xmlns:a16="http://schemas.microsoft.com/office/drawing/2014/main" id="{BC660D62-6D6D-447F-B730-0C9655631830}"/>
                </a:ext>
              </a:extLst>
            </p:cNvPr>
            <p:cNvSpPr txBox="1"/>
            <p:nvPr/>
          </p:nvSpPr>
          <p:spPr>
            <a:xfrm>
              <a:off x="5788719" y="4841144"/>
              <a:ext cx="6319031" cy="1518959"/>
            </a:xfrm>
            <a:prstGeom prst="rect">
              <a:avLst/>
            </a:prstGeom>
            <a:solidFill>
              <a:srgbClr val="FFFFFF"/>
            </a:solidFill>
            <a:ln w="25146">
              <a:solidFill>
                <a:srgbClr val="F79546"/>
              </a:solidFill>
            </a:ln>
          </p:spPr>
          <p:txBody>
            <a:bodyPr vert="horz" wrap="square" lIns="0" tIns="3810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Every unit:</a:t>
              </a:r>
            </a:p>
            <a:p>
              <a:pPr marL="171450" lvl="0" indent="-171450">
                <a:buFont typeface="Wingdings" panose="05000000000000000000" pitchFamily="2" charset="2"/>
                <a:buChar char="q"/>
              </a:pPr>
              <a:r>
                <a:rPr lang="en-US" sz="1000" b="1" dirty="0">
                  <a:solidFill>
                    <a:srgbClr val="0070C0"/>
                  </a:solidFill>
                </a:rPr>
                <a:t>Culture of communication including briefs, huddles &amp; post-event debriefs for patients at risk for/impacted by severe HTN to ID opportunities and successes </a:t>
              </a:r>
            </a:p>
            <a:p>
              <a:pPr marL="171450" lvl="0" indent="-171450">
                <a:buFont typeface="Wingdings" panose="05000000000000000000" pitchFamily="2" charset="2"/>
                <a:buChar char="q"/>
              </a:pPr>
              <a:r>
                <a:rPr lang="en-US" sz="1000" b="1" dirty="0">
                  <a:solidFill>
                    <a:srgbClr val="7030A0"/>
                  </a:solidFill>
                </a:rPr>
                <a:t>Culture of equity, including systems for reporting, response, and learning</a:t>
              </a:r>
            </a:p>
            <a:p>
              <a:pPr marL="171450" lvl="0" indent="-171450">
                <a:buFont typeface="Wingdings" panose="05000000000000000000" pitchFamily="2" charset="2"/>
                <a:buChar char="q"/>
              </a:pPr>
              <a:r>
                <a:rPr lang="en-US" sz="1000" b="1" dirty="0">
                  <a:solidFill>
                    <a:srgbClr val="0070C0"/>
                  </a:solidFill>
                </a:rPr>
                <a:t>Multi-disciplinary review for severe HTN/preeclampsia cases associated with SMM (ICU admission and other severe outcomes); consider demographics &amp; social determinants of health in case review,</a:t>
              </a:r>
              <a:r>
                <a:rPr lang="en-US" sz="1000" b="1" dirty="0"/>
                <a:t> </a:t>
              </a:r>
              <a:r>
                <a:rPr lang="en-US" sz="1000" b="1" dirty="0">
                  <a:solidFill>
                    <a:srgbClr val="7030A0"/>
                  </a:solidFill>
                </a:rPr>
                <a:t>including racism at the interpersonal and system levels</a:t>
              </a:r>
            </a:p>
            <a:p>
              <a:pPr marL="171450" lvl="0" indent="-171450">
                <a:buFont typeface="Wingdings" panose="05000000000000000000" pitchFamily="2" charset="2"/>
                <a:buChar char="q"/>
              </a:pPr>
              <a:r>
                <a:rPr lang="en-US" sz="1000" b="1" dirty="0">
                  <a:solidFill>
                    <a:srgbClr val="0070C0"/>
                  </a:solidFill>
                </a:rPr>
                <a:t>Monitor, evaluate, disseminate/communicate using dashboard of structure, process, &amp; outcome metrics</a:t>
              </a:r>
              <a:r>
                <a:rPr lang="en-US" sz="1000" b="1" dirty="0"/>
                <a:t> </a:t>
              </a:r>
              <a:r>
                <a:rPr lang="en-US" sz="1000" b="1" dirty="0">
                  <a:solidFill>
                    <a:srgbClr val="7030A0"/>
                  </a:solidFill>
                </a:rPr>
                <a:t>that are stratified by race, ethnicity, language and other factors</a:t>
              </a:r>
              <a:r>
                <a:rPr lang="en-US" sz="1000" b="1" dirty="0"/>
                <a:t> </a:t>
              </a:r>
            </a:p>
            <a:p>
              <a:pPr marL="171450" lvl="0" indent="-171450">
                <a:buFont typeface="Wingdings" panose="05000000000000000000" pitchFamily="2" charset="2"/>
                <a:buChar char="q"/>
              </a:pPr>
              <a:r>
                <a:rPr lang="en-US" sz="1000" b="1" dirty="0">
                  <a:solidFill>
                    <a:srgbClr val="0070C0"/>
                  </a:solidFill>
                </a:rPr>
                <a:t>Quality improvement efforts from review of cases &amp; data</a:t>
              </a:r>
              <a:r>
                <a:rPr lang="en-US" sz="1000" b="1" dirty="0">
                  <a:solidFill>
                    <a:srgbClr val="7030A0"/>
                  </a:solidFill>
                </a:rPr>
                <a:t>;</a:t>
              </a:r>
              <a:r>
                <a:rPr lang="en-US" sz="1000" b="1" dirty="0"/>
                <a:t> </a:t>
              </a:r>
              <a:r>
                <a:rPr lang="en-US" sz="1000" b="1" dirty="0">
                  <a:solidFill>
                    <a:srgbClr val="7030A0"/>
                  </a:solidFill>
                </a:rPr>
                <a:t>Apply an equity framework (e.g. </a:t>
              </a:r>
              <a:r>
                <a:rPr lang="en-US" sz="1000" b="1" u="sng" dirty="0">
                  <a:hlinkClick r:id="rId3"/>
                </a:rPr>
                <a:t>Targeted Universalism</a:t>
              </a:r>
              <a:r>
                <a:rPr lang="en-US" sz="1000" b="1" dirty="0">
                  <a:solidFill>
                    <a:srgbClr val="7030A0"/>
                  </a:solidFill>
                </a:rPr>
                <a:t>)</a:t>
              </a:r>
            </a:p>
          </p:txBody>
        </p:sp>
        <p:sp>
          <p:nvSpPr>
            <p:cNvPr id="35" name="object 5">
              <a:extLst>
                <a:ext uri="{FF2B5EF4-FFF2-40B4-BE49-F238E27FC236}">
                  <a16:creationId xmlns:a16="http://schemas.microsoft.com/office/drawing/2014/main" id="{C04D7CEE-F119-4984-B3F7-8CFF93A771F5}"/>
                </a:ext>
              </a:extLst>
            </p:cNvPr>
            <p:cNvSpPr txBox="1"/>
            <p:nvPr/>
          </p:nvSpPr>
          <p:spPr>
            <a:xfrm>
              <a:off x="5773665" y="3482249"/>
              <a:ext cx="6339408" cy="1292966"/>
            </a:xfrm>
            <a:prstGeom prst="rect">
              <a:avLst/>
            </a:prstGeom>
            <a:ln w="25146">
              <a:solidFill>
                <a:srgbClr val="F79546"/>
              </a:solidFill>
            </a:ln>
          </p:spPr>
          <p:txBody>
            <a:bodyPr vert="horz" wrap="square" lIns="0" tIns="110489" rIns="0" bIns="0" rtlCol="0">
              <a:spAutoFit/>
            </a:bodyPr>
            <a:lstStyle/>
            <a:p>
              <a:pPr marL="90170" marR="545465" lvl="0" indent="0" algn="l" defTabSz="914400" rtl="0" eaLnBrk="1" fontAlgn="auto" latinLnBrk="0" hangingPunct="1">
                <a:lnSpc>
                  <a:spcPct val="100000"/>
                </a:lnSpc>
                <a:spcBef>
                  <a:spcPts val="0"/>
                </a:spcBef>
                <a:spcAft>
                  <a:spcPts val="0"/>
                </a:spcAft>
                <a:buClrTx/>
                <a:buSzTx/>
                <a:buFontTx/>
                <a:buNone/>
                <a:tabLst>
                  <a:tab pos="262890" algn="l"/>
                </a:tabLst>
                <a:defRPr/>
              </a:pPr>
              <a:r>
                <a:rPr kumimoji="0" lang="en-US"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rPr>
                <a:t>For every case of severe HTN/preeclampsia:</a:t>
              </a:r>
            </a:p>
            <a:p>
              <a:pPr marL="171450" lvl="0" indent="-171450">
                <a:buFont typeface="Wingdings" panose="05000000000000000000" pitchFamily="2" charset="2"/>
                <a:buChar char="q"/>
              </a:pPr>
              <a:r>
                <a:rPr lang="en-US" sz="1000" b="1" dirty="0">
                  <a:solidFill>
                    <a:srgbClr val="0070C0"/>
                  </a:solidFill>
                </a:rPr>
                <a:t>Facility-wide standard protocols with checklists and escalation policies for management, treatment, and coordination of follow up/transitions of care for: severe HTN; Eclampsia, seizure prophylaxis, and magnesium over-dosage; and PP presentation of severe HTN/preeclampsia</a:t>
              </a:r>
            </a:p>
            <a:p>
              <a:pPr marL="171450" lvl="0" indent="-171450">
                <a:buFont typeface="Wingdings" panose="05000000000000000000" pitchFamily="2" charset="2"/>
                <a:buChar char="q"/>
              </a:pPr>
              <a:r>
                <a:rPr lang="en-US" sz="1000" b="1" dirty="0">
                  <a:solidFill>
                    <a:srgbClr val="7030A0"/>
                  </a:solidFill>
                </a:rPr>
                <a:t>Use of shared decision-making model </a:t>
              </a:r>
            </a:p>
            <a:p>
              <a:pPr marL="171450" lvl="0" indent="-171450">
                <a:buFont typeface="Wingdings" panose="05000000000000000000" pitchFamily="2" charset="2"/>
                <a:buChar char="q"/>
              </a:pPr>
              <a:r>
                <a:rPr lang="en-US" sz="1000" b="1" dirty="0">
                  <a:solidFill>
                    <a:srgbClr val="7030A0"/>
                  </a:solidFill>
                </a:rPr>
                <a:t>Patient access to and communication of her health history and medical record</a:t>
              </a:r>
            </a:p>
            <a:p>
              <a:pPr marL="171450" lvl="0" indent="-171450">
                <a:buFont typeface="Wingdings" panose="05000000000000000000" pitchFamily="2" charset="2"/>
                <a:buChar char="q"/>
              </a:pPr>
              <a:r>
                <a:rPr lang="en-US" sz="1000" b="1" dirty="0">
                  <a:solidFill>
                    <a:srgbClr val="0070C0"/>
                  </a:solidFill>
                </a:rPr>
                <a:t>Program/plan for patient, family, and staff support for HTN-associated SMM (ICU admission and other sequalae)</a:t>
              </a:r>
            </a:p>
            <a:p>
              <a:pPr marL="171450" lvl="0" indent="-171450">
                <a:buFont typeface="Wingdings" panose="05000000000000000000" pitchFamily="2" charset="2"/>
                <a:buChar char="q"/>
              </a:pPr>
              <a:r>
                <a:rPr lang="en-US" sz="1000" b="1" dirty="0">
                  <a:solidFill>
                    <a:srgbClr val="0070C0"/>
                  </a:solidFill>
                </a:rPr>
                <a:t>Patient and family education and anticipatory guidance on long-term risks and recommended follow up</a:t>
              </a:r>
            </a:p>
          </p:txBody>
        </p:sp>
        <p:cxnSp>
          <p:nvCxnSpPr>
            <p:cNvPr id="4" name="Straight Arrow Connector 3">
              <a:extLst>
                <a:ext uri="{FF2B5EF4-FFF2-40B4-BE49-F238E27FC236}">
                  <a16:creationId xmlns:a16="http://schemas.microsoft.com/office/drawing/2014/main" id="{B66F26E1-3238-447E-84A9-DFFC29BF5D34}"/>
                </a:ext>
              </a:extLst>
            </p:cNvPr>
            <p:cNvCxnSpPr>
              <a:cxnSpLocks/>
            </p:cNvCxnSpPr>
            <p:nvPr/>
          </p:nvCxnSpPr>
          <p:spPr>
            <a:xfrm flipH="1">
              <a:off x="5665411" y="537029"/>
              <a:ext cx="104932" cy="33549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59399EEA-5E34-4C57-A541-16C9EE316047}"/>
                </a:ext>
              </a:extLst>
            </p:cNvPr>
            <p:cNvCxnSpPr/>
            <p:nvPr/>
          </p:nvCxnSpPr>
          <p:spPr>
            <a:xfrm flipH="1" flipV="1">
              <a:off x="5596934" y="2973677"/>
              <a:ext cx="167959" cy="2987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97851464-55B5-4FEB-92C1-4D2A7603AD56}"/>
                </a:ext>
              </a:extLst>
            </p:cNvPr>
            <p:cNvCxnSpPr>
              <a:cxnSpLocks/>
            </p:cNvCxnSpPr>
            <p:nvPr/>
          </p:nvCxnSpPr>
          <p:spPr>
            <a:xfrm flipH="1" flipV="1">
              <a:off x="5642566" y="4246966"/>
              <a:ext cx="185287" cy="3218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5234CD6-493B-4BFB-BA56-374C077060D4}"/>
                </a:ext>
              </a:extLst>
            </p:cNvPr>
            <p:cNvCxnSpPr>
              <a:cxnSpLocks/>
              <a:endCxn id="29" idx="3"/>
            </p:cNvCxnSpPr>
            <p:nvPr/>
          </p:nvCxnSpPr>
          <p:spPr>
            <a:xfrm flipH="1">
              <a:off x="5596933" y="4978522"/>
              <a:ext cx="164049" cy="3616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87182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75CB527-892F-D6F4-AD8C-FAA5B54FC321}"/>
              </a:ext>
            </a:extLst>
          </p:cNvPr>
          <p:cNvSpPr txBox="1"/>
          <p:nvPr/>
        </p:nvSpPr>
        <p:spPr>
          <a:xfrm>
            <a:off x="462399" y="443247"/>
            <a:ext cx="11388942" cy="6118918"/>
          </a:xfrm>
          <a:prstGeom prst="rect">
            <a:avLst/>
          </a:prstGeom>
          <a:ln w="25146">
            <a:solidFill>
              <a:srgbClr val="F79546"/>
            </a:solidFill>
          </a:ln>
        </p:spPr>
        <p:txBody>
          <a:bodyPr vert="horz" wrap="square" lIns="0" tIns="61594" rIns="0" bIns="0" rtlCol="0">
            <a:spAutoFit/>
          </a:bodyPr>
          <a:lstStyle/>
          <a:p>
            <a:pPr marL="90805" marR="207010" lvl="0" indent="0" algn="l" defTabSz="914400" rtl="0" eaLnBrk="1" fontAlgn="auto" latinLnBrk="0" hangingPunct="1">
              <a:lnSpc>
                <a:spcPct val="100000"/>
              </a:lnSpc>
              <a:spcBef>
                <a:spcPts val="0"/>
              </a:spcBef>
              <a:spcAft>
                <a:spcPts val="0"/>
              </a:spcAft>
              <a:buClrTx/>
              <a:buSzTx/>
              <a:buFontTx/>
              <a:buNone/>
              <a:tabLst>
                <a:tab pos="262890" algn="l"/>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 all hospital care settings (L&amp;D, Triage/OB ED, Main ED, Antepartum, PP, Critical Care, outpatient, etc.)</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171450" lvl="0" indent="-171450">
              <a:buFont typeface="Wingdings" panose="05000000000000000000" pitchFamily="2" charset="2"/>
              <a:buChar char="q"/>
            </a:pPr>
            <a:r>
              <a:rPr lang="en-US" sz="2400" b="1" dirty="0">
                <a:solidFill>
                  <a:srgbClr val="0070C0"/>
                </a:solidFill>
                <a:ea typeface="Verdana" panose="020B0604030504040204" pitchFamily="34" charset="0"/>
              </a:rPr>
              <a:t>Standards for early warning signs, diagnostic criteria, monitoring &amp; treatment of severe HTN, preeclampsia with severe features and/or eclampsia, to include applicable order sets &amp; algorithms</a:t>
            </a:r>
          </a:p>
          <a:p>
            <a:pPr marL="171450" lvl="0" indent="-171450">
              <a:buFont typeface="Wingdings" panose="05000000000000000000" pitchFamily="2" charset="2"/>
              <a:buChar char="q"/>
            </a:pPr>
            <a:r>
              <a:rPr lang="en-US" sz="2400" b="1" dirty="0">
                <a:solidFill>
                  <a:srgbClr val="0070C0"/>
                </a:solidFill>
                <a:ea typeface="Verdana" panose="020B0604030504040204" pitchFamily="34" charset="0"/>
              </a:rPr>
              <a:t>Unit education on severe HTN + protocols; culture of team work including in-situ sim, &amp; unit-based drills + debrief</a:t>
            </a:r>
          </a:p>
          <a:p>
            <a:pPr marL="171450" lvl="0" indent="-171450">
              <a:buFont typeface="Wingdings" panose="05000000000000000000" pitchFamily="2" charset="2"/>
              <a:buChar char="q"/>
            </a:pPr>
            <a:r>
              <a:rPr lang="en-US" sz="2400" b="1" dirty="0">
                <a:solidFill>
                  <a:srgbClr val="0070C0"/>
                </a:solidFill>
                <a:ea typeface="Verdana" panose="020B0604030504040204" pitchFamily="34" charset="0"/>
              </a:rPr>
              <a:t>Process for timely triage and evaluation of pregnant/PP women</a:t>
            </a:r>
          </a:p>
          <a:p>
            <a:pPr marL="171450" lvl="0" indent="-171450">
              <a:buFont typeface="Wingdings" panose="05000000000000000000" pitchFamily="2" charset="2"/>
              <a:buChar char="q"/>
            </a:pPr>
            <a:r>
              <a:rPr lang="en-US" sz="2400" b="1" dirty="0">
                <a:solidFill>
                  <a:srgbClr val="0070C0"/>
                </a:solidFill>
                <a:ea typeface="Verdana" panose="020B0604030504040204" pitchFamily="34" charset="0"/>
              </a:rPr>
              <a:t>Rapid availability &amp; access to stocked HTN/eclampsia medications + admin guide</a:t>
            </a:r>
          </a:p>
          <a:p>
            <a:pPr marL="171450" lvl="0" indent="-171450">
              <a:buFont typeface="Wingdings" panose="05000000000000000000" pitchFamily="2" charset="2"/>
              <a:buChar char="q"/>
            </a:pPr>
            <a:r>
              <a:rPr lang="en-US" sz="2400" b="1" dirty="0">
                <a:solidFill>
                  <a:srgbClr val="0070C0"/>
                </a:solidFill>
                <a:ea typeface="Verdana" panose="020B0604030504040204" pitchFamily="34" charset="0"/>
              </a:rPr>
              <a:t>System plan for escalation, obtaining appropriate consultation, &amp; maternal transport as indicated</a:t>
            </a:r>
          </a:p>
          <a:p>
            <a:pPr marL="171450" lvl="0" indent="-171450">
              <a:buFont typeface="Wingdings" panose="05000000000000000000" pitchFamily="2" charset="2"/>
              <a:buChar char="q"/>
            </a:pPr>
            <a:r>
              <a:rPr lang="en-US" sz="2400" b="1" dirty="0">
                <a:solidFill>
                  <a:srgbClr val="7030A0"/>
                </a:solidFill>
                <a:ea typeface="Verdana" panose="020B0604030504040204" pitchFamily="34" charset="0"/>
              </a:rPr>
              <a:t>System plan, education and training on communication about and accurate documentation of self-identified race, ethnicity, and primary or preferred language </a:t>
            </a:r>
          </a:p>
          <a:p>
            <a:pPr marL="171450" lvl="0" indent="-171450">
              <a:buFont typeface="Wingdings" panose="05000000000000000000" pitchFamily="2" charset="2"/>
              <a:buChar char="q"/>
            </a:pPr>
            <a:r>
              <a:rPr lang="en-US" sz="2400" b="1" dirty="0">
                <a:solidFill>
                  <a:srgbClr val="7030A0"/>
                </a:solidFill>
                <a:ea typeface="Verdana" panose="020B0604030504040204" pitchFamily="34" charset="0"/>
              </a:rPr>
              <a:t>Education on disparities, bias, patient-centered care &amp; shared decision making</a:t>
            </a:r>
          </a:p>
          <a:p>
            <a:pPr marL="171450" lvl="0" indent="-171450">
              <a:buFont typeface="Wingdings" panose="05000000000000000000" pitchFamily="2" charset="2"/>
              <a:buChar char="q"/>
            </a:pPr>
            <a:r>
              <a:rPr lang="en-US" sz="2400" b="1" dirty="0">
                <a:solidFill>
                  <a:srgbClr val="7030A0"/>
                </a:solidFill>
              </a:rPr>
              <a:t>Engage diverse patient, family, and community advocates who can represent</a:t>
            </a:r>
            <a:r>
              <a:rPr lang="en-US" sz="2400" dirty="0">
                <a:solidFill>
                  <a:srgbClr val="7030A0"/>
                </a:solidFill>
              </a:rPr>
              <a:t> i</a:t>
            </a:r>
            <a:r>
              <a:rPr lang="en-US" sz="2400" b="1" dirty="0">
                <a:solidFill>
                  <a:srgbClr val="7030A0"/>
                </a:solidFill>
              </a:rPr>
              <a:t>mportant community partnerships on quality &amp; safety leadership teams.</a:t>
            </a:r>
            <a:endParaRPr lang="en-US" sz="2400" dirty="0">
              <a:solidFill>
                <a:srgbClr val="7030A0"/>
              </a:solidFill>
            </a:endParaRPr>
          </a:p>
        </p:txBody>
      </p:sp>
    </p:spTree>
    <p:extLst>
      <p:ext uri="{BB962C8B-B14F-4D97-AF65-F5344CB8AC3E}">
        <p14:creationId xmlns:p14="http://schemas.microsoft.com/office/powerpoint/2010/main" val="319270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488663-FCC1-47FC-BF84-F1FF755FAF1A}"/>
              </a:ext>
            </a:extLst>
          </p:cNvPr>
          <p:cNvSpPr>
            <a:spLocks noGrp="1"/>
          </p:cNvSpPr>
          <p:nvPr>
            <p:ph type="title"/>
          </p:nvPr>
        </p:nvSpPr>
        <p:spPr>
          <a:xfrm>
            <a:off x="453964" y="192618"/>
            <a:ext cx="10058400" cy="1450757"/>
          </a:xfrm>
        </p:spPr>
        <p:txBody>
          <a:bodyPr/>
          <a:lstStyle/>
          <a:p>
            <a:r>
              <a:rPr lang="en-US" sz="4267" dirty="0">
                <a:latin typeface="Open sans" panose="020B0606030504020204" pitchFamily="34" charset="0"/>
                <a:ea typeface="Open sans" panose="020B0606030504020204" pitchFamily="34" charset="0"/>
                <a:cs typeface="Open sans" panose="020B0606030504020204" pitchFamily="34" charset="0"/>
              </a:rPr>
              <a:t>AIM, MMRCs, and PQCs</a:t>
            </a:r>
            <a:endParaRPr lang="en-US" sz="4267"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oogle Shape;12739;p68" descr="3 turning cogs">
            <a:extLst>
              <a:ext uri="{FF2B5EF4-FFF2-40B4-BE49-F238E27FC236}">
                <a16:creationId xmlns:a16="http://schemas.microsoft.com/office/drawing/2014/main" id="{DFAE1C12-4FA4-4F1B-8FB1-DA7AB28BFB2C}"/>
              </a:ext>
            </a:extLst>
          </p:cNvPr>
          <p:cNvGrpSpPr/>
          <p:nvPr/>
        </p:nvGrpSpPr>
        <p:grpSpPr>
          <a:xfrm>
            <a:off x="4089852" y="1620593"/>
            <a:ext cx="4105835" cy="4509247"/>
            <a:chOff x="4206459" y="1183138"/>
            <a:chExt cx="636743" cy="710065"/>
          </a:xfrm>
        </p:grpSpPr>
        <p:sp>
          <p:nvSpPr>
            <p:cNvPr id="7" name="Google Shape;12741;p68">
              <a:extLst>
                <a:ext uri="{FF2B5EF4-FFF2-40B4-BE49-F238E27FC236}">
                  <a16:creationId xmlns:a16="http://schemas.microsoft.com/office/drawing/2014/main" id="{B79F0763-8704-474E-9DEE-B910EBFD17E1}"/>
                </a:ext>
              </a:extLst>
            </p:cNvPr>
            <p:cNvSpPr/>
            <p:nvPr/>
          </p:nvSpPr>
          <p:spPr>
            <a:xfrm>
              <a:off x="4524356" y="135279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chemeClr val="accent1">
                <a:lumMod val="50000"/>
              </a:schemeClr>
            </a:solidFill>
            <a:ln w="9525" cap="flat" cmpd="sng">
              <a:solidFill>
                <a:schemeClr val="accent1">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2742;p68">
              <a:extLst>
                <a:ext uri="{FF2B5EF4-FFF2-40B4-BE49-F238E27FC236}">
                  <a16:creationId xmlns:a16="http://schemas.microsoft.com/office/drawing/2014/main" id="{AC5634DA-DE8A-49D7-A1B5-E5DC0E1329BD}"/>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chemeClr val="accent2">
                <a:lumMod val="50000"/>
              </a:schemeClr>
            </a:solidFill>
            <a:ln w="9525" cap="flat" cmpd="sng">
              <a:solidFill>
                <a:schemeClr val="accent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CE0058"/>
                </a:solidFill>
                <a:effectLst/>
                <a:uLnTx/>
                <a:uFillTx/>
                <a:latin typeface="Arial"/>
                <a:ea typeface="+mn-ea"/>
                <a:cs typeface="Arial"/>
                <a:sym typeface="Arial"/>
              </a:endParaRPr>
            </a:p>
          </p:txBody>
        </p:sp>
        <p:sp>
          <p:nvSpPr>
            <p:cNvPr id="9" name="Google Shape;12743;p68">
              <a:extLst>
                <a:ext uri="{FF2B5EF4-FFF2-40B4-BE49-F238E27FC236}">
                  <a16:creationId xmlns:a16="http://schemas.microsoft.com/office/drawing/2014/main" id="{9659EF92-43BC-4E78-AC3A-92F271CD52D1}"/>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accent6">
                <a:lumMod val="50000"/>
              </a:schemeClr>
            </a:solidFill>
            <a:ln w="9525" cap="flat" cmpd="sng">
              <a:solidFill>
                <a:schemeClr val="accent6">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 name="Google Shape;12749;p68">
              <a:extLst>
                <a:ext uri="{FF2B5EF4-FFF2-40B4-BE49-F238E27FC236}">
                  <a16:creationId xmlns:a16="http://schemas.microsoft.com/office/drawing/2014/main" id="{E16B84A9-35F1-42FF-A3D2-4155C58FB45F}"/>
                </a:ext>
              </a:extLst>
            </p:cNvPr>
            <p:cNvGrpSpPr/>
            <p:nvPr/>
          </p:nvGrpSpPr>
          <p:grpSpPr>
            <a:xfrm>
              <a:off x="4364874" y="1183138"/>
              <a:ext cx="143691" cy="29488"/>
              <a:chOff x="4364874" y="1183138"/>
              <a:chExt cx="143691" cy="29488"/>
            </a:xfrm>
          </p:grpSpPr>
          <p:sp>
            <p:nvSpPr>
              <p:cNvPr id="36" name="Google Shape;12750;p68">
                <a:extLst>
                  <a:ext uri="{FF2B5EF4-FFF2-40B4-BE49-F238E27FC236}">
                    <a16:creationId xmlns:a16="http://schemas.microsoft.com/office/drawing/2014/main" id="{CD29A8E6-9384-4359-8AAB-E88152518363}"/>
                  </a:ext>
                </a:extLst>
              </p:cNvPr>
              <p:cNvSpPr/>
              <p:nvPr/>
            </p:nvSpPr>
            <p:spPr>
              <a:xfrm>
                <a:off x="4456861" y="1186851"/>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751;p68">
                <a:extLst>
                  <a:ext uri="{FF2B5EF4-FFF2-40B4-BE49-F238E27FC236}">
                    <a16:creationId xmlns:a16="http://schemas.microsoft.com/office/drawing/2014/main" id="{0593FEB9-A577-4BC9-9989-58C4DA463E19}"/>
                  </a:ext>
                </a:extLst>
              </p:cNvPr>
              <p:cNvSpPr/>
              <p:nvPr/>
            </p:nvSpPr>
            <p:spPr>
              <a:xfrm>
                <a:off x="4420648" y="1183138"/>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752;p68">
                <a:extLst>
                  <a:ext uri="{FF2B5EF4-FFF2-40B4-BE49-F238E27FC236}">
                    <a16:creationId xmlns:a16="http://schemas.microsoft.com/office/drawing/2014/main" id="{57519C23-ABA4-45B2-8B6E-0481D68FFB2E}"/>
                  </a:ext>
                </a:extLst>
              </p:cNvPr>
              <p:cNvSpPr/>
              <p:nvPr/>
            </p:nvSpPr>
            <p:spPr>
              <a:xfrm>
                <a:off x="4364874" y="1193270"/>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753;p68">
                <a:extLst>
                  <a:ext uri="{FF2B5EF4-FFF2-40B4-BE49-F238E27FC236}">
                    <a16:creationId xmlns:a16="http://schemas.microsoft.com/office/drawing/2014/main" id="{91BBD1AE-AA09-477B-B47C-391150498263}"/>
                  </a:ext>
                </a:extLst>
              </p:cNvPr>
              <p:cNvSpPr/>
              <p:nvPr/>
            </p:nvSpPr>
            <p:spPr>
              <a:xfrm>
                <a:off x="4388391" y="1184529"/>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 name="Google Shape;12754;p68">
              <a:extLst>
                <a:ext uri="{FF2B5EF4-FFF2-40B4-BE49-F238E27FC236}">
                  <a16:creationId xmlns:a16="http://schemas.microsoft.com/office/drawing/2014/main" id="{130CCF74-BEAB-42F8-8BB1-E32B4827064A}"/>
                </a:ext>
              </a:extLst>
            </p:cNvPr>
            <p:cNvGrpSpPr/>
            <p:nvPr/>
          </p:nvGrpSpPr>
          <p:grpSpPr>
            <a:xfrm>
              <a:off x="4339009" y="1863727"/>
              <a:ext cx="143703" cy="29476"/>
              <a:chOff x="4339009" y="1863727"/>
              <a:chExt cx="143703" cy="29476"/>
            </a:xfrm>
          </p:grpSpPr>
          <p:sp>
            <p:nvSpPr>
              <p:cNvPr id="32" name="Google Shape;12755;p68">
                <a:extLst>
                  <a:ext uri="{FF2B5EF4-FFF2-40B4-BE49-F238E27FC236}">
                    <a16:creationId xmlns:a16="http://schemas.microsoft.com/office/drawing/2014/main" id="{DC90DA27-F7E8-4BC6-985D-DF027256AFCE}"/>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756;p68">
                <a:extLst>
                  <a:ext uri="{FF2B5EF4-FFF2-40B4-BE49-F238E27FC236}">
                    <a16:creationId xmlns:a16="http://schemas.microsoft.com/office/drawing/2014/main" id="{0F3E46E9-681D-4538-A1C5-C44CEA3CC6C5}"/>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757;p68">
                <a:extLst>
                  <a:ext uri="{FF2B5EF4-FFF2-40B4-BE49-F238E27FC236}">
                    <a16:creationId xmlns:a16="http://schemas.microsoft.com/office/drawing/2014/main" id="{678F3996-E029-4CD6-823B-8A6A618B56DC}"/>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758;p68">
                <a:extLst>
                  <a:ext uri="{FF2B5EF4-FFF2-40B4-BE49-F238E27FC236}">
                    <a16:creationId xmlns:a16="http://schemas.microsoft.com/office/drawing/2014/main" id="{CE42D6A3-8728-4223-92B3-1C53CD8BA25A}"/>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12759;p68">
              <a:extLst>
                <a:ext uri="{FF2B5EF4-FFF2-40B4-BE49-F238E27FC236}">
                  <a16:creationId xmlns:a16="http://schemas.microsoft.com/office/drawing/2014/main" id="{EBF30096-A9E8-40CF-BB20-6468D53F5688}"/>
                </a:ext>
              </a:extLst>
            </p:cNvPr>
            <p:cNvGrpSpPr/>
            <p:nvPr/>
          </p:nvGrpSpPr>
          <p:grpSpPr>
            <a:xfrm>
              <a:off x="4206459" y="1607315"/>
              <a:ext cx="29539" cy="142899"/>
              <a:chOff x="4206459" y="1607315"/>
              <a:chExt cx="29539" cy="142899"/>
            </a:xfrm>
          </p:grpSpPr>
          <p:sp>
            <p:nvSpPr>
              <p:cNvPr id="28" name="Google Shape;12760;p68">
                <a:extLst>
                  <a:ext uri="{FF2B5EF4-FFF2-40B4-BE49-F238E27FC236}">
                    <a16:creationId xmlns:a16="http://schemas.microsoft.com/office/drawing/2014/main" id="{06C6182E-06BC-4F7C-8BC1-A22BB3047F1B}"/>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761;p68">
                <a:extLst>
                  <a:ext uri="{FF2B5EF4-FFF2-40B4-BE49-F238E27FC236}">
                    <a16:creationId xmlns:a16="http://schemas.microsoft.com/office/drawing/2014/main" id="{F7940C49-BAF4-4E2B-B4D9-FE62610F25B0}"/>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762;p68">
                <a:extLst>
                  <a:ext uri="{FF2B5EF4-FFF2-40B4-BE49-F238E27FC236}">
                    <a16:creationId xmlns:a16="http://schemas.microsoft.com/office/drawing/2014/main" id="{078B62DD-F643-4AB7-BC80-D03A3BE1476D}"/>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763;p68">
                <a:extLst>
                  <a:ext uri="{FF2B5EF4-FFF2-40B4-BE49-F238E27FC236}">
                    <a16:creationId xmlns:a16="http://schemas.microsoft.com/office/drawing/2014/main" id="{54A8D7E5-1454-49B2-BCAC-7783EAB58383}"/>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12764;p68">
              <a:extLst>
                <a:ext uri="{FF2B5EF4-FFF2-40B4-BE49-F238E27FC236}">
                  <a16:creationId xmlns:a16="http://schemas.microsoft.com/office/drawing/2014/main" id="{FF317EA9-0A36-4AF9-852C-E68B78A6903E}"/>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765;p68">
              <a:extLst>
                <a:ext uri="{FF2B5EF4-FFF2-40B4-BE49-F238E27FC236}">
                  <a16:creationId xmlns:a16="http://schemas.microsoft.com/office/drawing/2014/main" id="{72422C3D-BFAF-4E24-963C-25E4A62F3EEF}"/>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766;p68">
              <a:extLst>
                <a:ext uri="{FF2B5EF4-FFF2-40B4-BE49-F238E27FC236}">
                  <a16:creationId xmlns:a16="http://schemas.microsoft.com/office/drawing/2014/main" id="{75ABECBD-FFA3-455E-9843-CCD79178A573}"/>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767;p68">
              <a:extLst>
                <a:ext uri="{FF2B5EF4-FFF2-40B4-BE49-F238E27FC236}">
                  <a16:creationId xmlns:a16="http://schemas.microsoft.com/office/drawing/2014/main" id="{B7AD2277-3ECD-4CA3-9B0F-55196E801961}"/>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 name="Google Shape;12773;p68">
              <a:extLst>
                <a:ext uri="{FF2B5EF4-FFF2-40B4-BE49-F238E27FC236}">
                  <a16:creationId xmlns:a16="http://schemas.microsoft.com/office/drawing/2014/main" id="{5BA469C4-1FCD-4A3E-BA80-0B2979D128A1}"/>
                </a:ext>
              </a:extLst>
            </p:cNvPr>
            <p:cNvGrpSpPr/>
            <p:nvPr/>
          </p:nvGrpSpPr>
          <p:grpSpPr>
            <a:xfrm>
              <a:off x="4734551" y="1594249"/>
              <a:ext cx="108651" cy="100446"/>
              <a:chOff x="4734551" y="1594249"/>
              <a:chExt cx="108651" cy="100446"/>
            </a:xfrm>
          </p:grpSpPr>
          <p:sp>
            <p:nvSpPr>
              <p:cNvPr id="20" name="Google Shape;12774;p68">
                <a:extLst>
                  <a:ext uri="{FF2B5EF4-FFF2-40B4-BE49-F238E27FC236}">
                    <a16:creationId xmlns:a16="http://schemas.microsoft.com/office/drawing/2014/main" id="{E4196368-BA5A-422A-8F3C-CFBAABF7C198}"/>
                  </a:ext>
                </a:extLst>
              </p:cNvPr>
              <p:cNvSpPr/>
              <p:nvPr/>
            </p:nvSpPr>
            <p:spPr>
              <a:xfrm>
                <a:off x="4734551" y="1668563"/>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775;p68">
                <a:extLst>
                  <a:ext uri="{FF2B5EF4-FFF2-40B4-BE49-F238E27FC236}">
                    <a16:creationId xmlns:a16="http://schemas.microsoft.com/office/drawing/2014/main" id="{EFE092DF-28DC-4426-BDA0-AF1D9B243D75}"/>
                  </a:ext>
                </a:extLst>
              </p:cNvPr>
              <p:cNvSpPr/>
              <p:nvPr/>
            </p:nvSpPr>
            <p:spPr>
              <a:xfrm>
                <a:off x="4789739" y="1645250"/>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776;p68">
                <a:extLst>
                  <a:ext uri="{FF2B5EF4-FFF2-40B4-BE49-F238E27FC236}">
                    <a16:creationId xmlns:a16="http://schemas.microsoft.com/office/drawing/2014/main" id="{145D977C-436D-45EE-B956-155EAC02D6E8}"/>
                  </a:ext>
                </a:extLst>
              </p:cNvPr>
              <p:cNvSpPr/>
              <p:nvPr/>
            </p:nvSpPr>
            <p:spPr>
              <a:xfrm>
                <a:off x="4831488" y="1594249"/>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777;p68">
                <a:extLst>
                  <a:ext uri="{FF2B5EF4-FFF2-40B4-BE49-F238E27FC236}">
                    <a16:creationId xmlns:a16="http://schemas.microsoft.com/office/drawing/2014/main" id="{5A609996-DFF3-41AF-A230-4E1C490FD219}"/>
                  </a:ext>
                </a:extLst>
              </p:cNvPr>
              <p:cNvSpPr/>
              <p:nvPr/>
            </p:nvSpPr>
            <p:spPr>
              <a:xfrm>
                <a:off x="4815693" y="1618391"/>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0" name="TextBox 59">
            <a:extLst>
              <a:ext uri="{FF2B5EF4-FFF2-40B4-BE49-F238E27FC236}">
                <a16:creationId xmlns:a16="http://schemas.microsoft.com/office/drawing/2014/main" id="{5ADEC1C6-9D09-4E17-8F6F-C27EF2A95EDF}"/>
              </a:ext>
            </a:extLst>
          </p:cNvPr>
          <p:cNvSpPr txBox="1"/>
          <p:nvPr/>
        </p:nvSpPr>
        <p:spPr>
          <a:xfrm>
            <a:off x="5111859" y="2572841"/>
            <a:ext cx="844841"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1" i="0" u="none" strike="noStrike" kern="0" cap="none" spc="0" normalizeH="0" baseline="0" noProof="0" dirty="0">
                <a:ln>
                  <a:noFill/>
                </a:ln>
                <a:solidFill>
                  <a:srgbClr val="00249C">
                    <a:lumMod val="50000"/>
                  </a:srgbClr>
                </a:solidFill>
                <a:effectLst/>
                <a:uLnTx/>
                <a:uFillTx/>
                <a:latin typeface="Open sans"/>
                <a:ea typeface="+mn-ea"/>
                <a:cs typeface="Arial"/>
                <a:sym typeface="Arial"/>
              </a:rPr>
              <a:t>AIM</a:t>
            </a:r>
            <a:endParaRPr kumimoji="0" lang="en-US" sz="1867" b="1" i="0" u="none" strike="noStrike" kern="0" cap="none" spc="0" normalizeH="0" baseline="0" noProof="0" dirty="0">
              <a:ln>
                <a:noFill/>
              </a:ln>
              <a:solidFill>
                <a:srgbClr val="00249C">
                  <a:lumMod val="50000"/>
                </a:srgbClr>
              </a:solidFill>
              <a:effectLst/>
              <a:uLnTx/>
              <a:uFillTx/>
              <a:latin typeface="Open sans"/>
              <a:ea typeface="+mn-ea"/>
              <a:cs typeface="Arial"/>
              <a:sym typeface="Arial"/>
            </a:endParaRPr>
          </a:p>
        </p:txBody>
      </p:sp>
      <p:sp>
        <p:nvSpPr>
          <p:cNvPr id="61" name="TextBox 60">
            <a:extLst>
              <a:ext uri="{FF2B5EF4-FFF2-40B4-BE49-F238E27FC236}">
                <a16:creationId xmlns:a16="http://schemas.microsoft.com/office/drawing/2014/main" id="{939CDC63-903F-42B0-BDEA-678A58CCC460}"/>
              </a:ext>
            </a:extLst>
          </p:cNvPr>
          <p:cNvSpPr txBox="1"/>
          <p:nvPr/>
        </p:nvSpPr>
        <p:spPr>
          <a:xfrm>
            <a:off x="6696279" y="3437714"/>
            <a:ext cx="898007"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1" i="0" u="none" strike="noStrike" kern="0" cap="none" spc="0" normalizeH="0" baseline="0" noProof="0" dirty="0">
                <a:ln>
                  <a:noFill/>
                </a:ln>
                <a:solidFill>
                  <a:srgbClr val="642667">
                    <a:lumMod val="50000"/>
                  </a:srgbClr>
                </a:solidFill>
                <a:effectLst/>
                <a:uLnTx/>
                <a:uFillTx/>
                <a:latin typeface="Open sans"/>
                <a:ea typeface="+mn-ea"/>
                <a:cs typeface="Arial"/>
                <a:sym typeface="Arial"/>
              </a:rPr>
              <a:t>PQCs</a:t>
            </a:r>
            <a:endParaRPr kumimoji="0" lang="en-US" sz="1867" b="1" i="0" u="none" strike="noStrike" kern="0" cap="none" spc="0" normalizeH="0" baseline="0" noProof="0" dirty="0">
              <a:ln>
                <a:noFill/>
              </a:ln>
              <a:solidFill>
                <a:srgbClr val="642667">
                  <a:lumMod val="50000"/>
                </a:srgbClr>
              </a:solidFill>
              <a:effectLst/>
              <a:uLnTx/>
              <a:uFillTx/>
              <a:latin typeface="Open sans"/>
              <a:ea typeface="+mn-ea"/>
              <a:cs typeface="Arial"/>
              <a:sym typeface="Arial"/>
            </a:endParaRPr>
          </a:p>
        </p:txBody>
      </p:sp>
      <p:sp>
        <p:nvSpPr>
          <p:cNvPr id="62" name="TextBox 61">
            <a:extLst>
              <a:ext uri="{FF2B5EF4-FFF2-40B4-BE49-F238E27FC236}">
                <a16:creationId xmlns:a16="http://schemas.microsoft.com/office/drawing/2014/main" id="{4C0838B2-2B9A-43D7-BA2B-0F712357DB62}"/>
              </a:ext>
            </a:extLst>
          </p:cNvPr>
          <p:cNvSpPr txBox="1"/>
          <p:nvPr/>
        </p:nvSpPr>
        <p:spPr>
          <a:xfrm>
            <a:off x="4870418" y="4567149"/>
            <a:ext cx="1327725"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1" i="0" u="none" strike="noStrike" kern="0" cap="none" spc="0" normalizeH="0" baseline="0" noProof="0" dirty="0">
                <a:ln>
                  <a:noFill/>
                </a:ln>
                <a:solidFill>
                  <a:srgbClr val="41B6E6">
                    <a:lumMod val="50000"/>
                  </a:srgbClr>
                </a:solidFill>
                <a:effectLst/>
                <a:uLnTx/>
                <a:uFillTx/>
                <a:latin typeface="Open sans"/>
                <a:ea typeface="+mn-ea"/>
                <a:cs typeface="Arial"/>
                <a:sym typeface="Arial"/>
              </a:rPr>
              <a:t>MMRCs</a:t>
            </a:r>
            <a:endParaRPr kumimoji="0" lang="en-US" sz="1867" b="1" i="0" u="none" strike="noStrike" kern="0" cap="none" spc="0" normalizeH="0" baseline="0" noProof="0" dirty="0">
              <a:ln>
                <a:noFill/>
              </a:ln>
              <a:solidFill>
                <a:srgbClr val="41B6E6">
                  <a:lumMod val="50000"/>
                </a:srgbClr>
              </a:solidFill>
              <a:effectLst/>
              <a:uLnTx/>
              <a:uFillTx/>
              <a:latin typeface="Open sans"/>
              <a:ea typeface="+mn-ea"/>
              <a:cs typeface="Arial"/>
              <a:sym typeface="Arial"/>
            </a:endParaRPr>
          </a:p>
        </p:txBody>
      </p:sp>
      <p:sp>
        <p:nvSpPr>
          <p:cNvPr id="18" name="Arrow: Pentagon 17">
            <a:extLst>
              <a:ext uri="{FF2B5EF4-FFF2-40B4-BE49-F238E27FC236}">
                <a16:creationId xmlns:a16="http://schemas.microsoft.com/office/drawing/2014/main" id="{66CC25CF-398D-4774-A9C2-773E2D68095E}"/>
              </a:ext>
            </a:extLst>
          </p:cNvPr>
          <p:cNvSpPr/>
          <p:nvPr/>
        </p:nvSpPr>
        <p:spPr>
          <a:xfrm rot="196683">
            <a:off x="1002665" y="1375881"/>
            <a:ext cx="3124508" cy="1974115"/>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Open sans"/>
              <a:ea typeface="+mn-ea"/>
              <a:cs typeface="+mn-cs"/>
              <a:sym typeface="Arial"/>
            </a:endParaRPr>
          </a:p>
        </p:txBody>
      </p:sp>
      <p:sp>
        <p:nvSpPr>
          <p:cNvPr id="42" name="TextBox 41">
            <a:extLst>
              <a:ext uri="{FF2B5EF4-FFF2-40B4-BE49-F238E27FC236}">
                <a16:creationId xmlns:a16="http://schemas.microsoft.com/office/drawing/2014/main" id="{40C57DC5-F057-48C2-A201-97A207038018}"/>
              </a:ext>
            </a:extLst>
          </p:cNvPr>
          <p:cNvSpPr txBox="1"/>
          <p:nvPr/>
        </p:nvSpPr>
        <p:spPr>
          <a:xfrm rot="188687">
            <a:off x="1028527" y="1665729"/>
            <a:ext cx="2732512" cy="138499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249C">
                    <a:lumMod val="50000"/>
                  </a:srgbClr>
                </a:solidFill>
                <a:effectLst/>
                <a:uLnTx/>
                <a:uFillTx/>
                <a:latin typeface="Open sans"/>
                <a:ea typeface="+mn-ea"/>
                <a:cs typeface="Arial"/>
                <a:sym typeface="Arial"/>
              </a:rPr>
              <a:t>Alliance for Innovation on Maternal Health </a:t>
            </a:r>
            <a:r>
              <a:rPr kumimoji="0" lang="en-US" sz="1400" b="0" i="0" u="none" strike="noStrike" kern="0" cap="none" spc="0" normalizeH="0" baseline="0" noProof="0" dirty="0">
                <a:ln>
                  <a:noFill/>
                </a:ln>
                <a:solidFill>
                  <a:srgbClr val="00249C">
                    <a:lumMod val="50000"/>
                  </a:srgbClr>
                </a:solidFill>
                <a:effectLst/>
                <a:uLnTx/>
                <a:uFillTx/>
                <a:latin typeface="Open sans"/>
                <a:ea typeface="+mn-ea"/>
                <a:cs typeface="Arial"/>
                <a:sym typeface="Arial"/>
              </a:rPr>
              <a:t>moves established guidelines into practice with a standard approach to improve safety in care</a:t>
            </a:r>
          </a:p>
        </p:txBody>
      </p:sp>
      <p:sp>
        <p:nvSpPr>
          <p:cNvPr id="46" name="TextBox 45">
            <a:extLst>
              <a:ext uri="{FF2B5EF4-FFF2-40B4-BE49-F238E27FC236}">
                <a16:creationId xmlns:a16="http://schemas.microsoft.com/office/drawing/2014/main" id="{D2916061-966E-43D0-860E-36BA781BD56D}"/>
              </a:ext>
            </a:extLst>
          </p:cNvPr>
          <p:cNvSpPr txBox="1"/>
          <p:nvPr/>
        </p:nvSpPr>
        <p:spPr>
          <a:xfrm>
            <a:off x="8804727" y="2419832"/>
            <a:ext cx="2732512" cy="286232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b="1" i="0" u="none" strike="noStrike" kern="0" cap="none" spc="0" normalizeH="0" baseline="0" noProof="0" dirty="0">
                <a:ln>
                  <a:noFill/>
                </a:ln>
                <a:solidFill>
                  <a:srgbClr val="642667">
                    <a:lumMod val="50000"/>
                  </a:srgbClr>
                </a:solidFill>
                <a:effectLst/>
                <a:uLnTx/>
                <a:uFillTx/>
                <a:latin typeface="Open sans"/>
                <a:ea typeface="+mn-ea"/>
                <a:cs typeface="Arial"/>
                <a:sym typeface="Arial"/>
              </a:rPr>
              <a:t>Perinatal Quality Collaboratives </a:t>
            </a:r>
            <a:r>
              <a:rPr kumimoji="0" lang="en-US" b="0" i="0" u="none" strike="noStrike" kern="0" cap="none" spc="0" normalizeH="0" baseline="0" noProof="0" dirty="0">
                <a:ln>
                  <a:noFill/>
                </a:ln>
                <a:solidFill>
                  <a:srgbClr val="642667">
                    <a:lumMod val="50000"/>
                  </a:srgbClr>
                </a:solidFill>
                <a:effectLst/>
                <a:uLnTx/>
                <a:uFillTx/>
                <a:latin typeface="Open sans"/>
                <a:ea typeface="+mn-ea"/>
                <a:cs typeface="Arial"/>
                <a:sym typeface="Arial"/>
              </a:rPr>
              <a:t>mobilize state or multi-state networks to implement clinical quality improvement efforts and improve care for perinatal patients and their babies</a:t>
            </a:r>
          </a:p>
        </p:txBody>
      </p:sp>
      <p:sp>
        <p:nvSpPr>
          <p:cNvPr id="47" name="Arrow: Pentagon 46">
            <a:extLst>
              <a:ext uri="{FF2B5EF4-FFF2-40B4-BE49-F238E27FC236}">
                <a16:creationId xmlns:a16="http://schemas.microsoft.com/office/drawing/2014/main" id="{473D0163-63BC-4C91-B196-F9E07353931D}"/>
              </a:ext>
            </a:extLst>
          </p:cNvPr>
          <p:cNvSpPr/>
          <p:nvPr/>
        </p:nvSpPr>
        <p:spPr>
          <a:xfrm rot="21263395">
            <a:off x="708589" y="3931732"/>
            <a:ext cx="3094731" cy="2272227"/>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Open sans"/>
              <a:ea typeface="+mn-ea"/>
              <a:cs typeface="+mn-cs"/>
              <a:sym typeface="Arial"/>
            </a:endParaRPr>
          </a:p>
        </p:txBody>
      </p:sp>
      <p:sp>
        <p:nvSpPr>
          <p:cNvPr id="48" name="TextBox 47">
            <a:extLst>
              <a:ext uri="{FF2B5EF4-FFF2-40B4-BE49-F238E27FC236}">
                <a16:creationId xmlns:a16="http://schemas.microsoft.com/office/drawing/2014/main" id="{EB7C17BB-A4B9-4240-BBDD-08886467812B}"/>
              </a:ext>
            </a:extLst>
          </p:cNvPr>
          <p:cNvSpPr txBox="1"/>
          <p:nvPr/>
        </p:nvSpPr>
        <p:spPr>
          <a:xfrm rot="21292341">
            <a:off x="686966" y="4405803"/>
            <a:ext cx="2732512" cy="138499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41B6E6">
                    <a:lumMod val="50000"/>
                  </a:srgbClr>
                </a:solidFill>
                <a:effectLst/>
                <a:uLnTx/>
                <a:uFillTx/>
                <a:latin typeface="Open sans"/>
                <a:ea typeface="+mn-ea"/>
                <a:cs typeface="Arial"/>
                <a:sym typeface="Arial"/>
              </a:rPr>
              <a:t>Maternal Mortality Review Committees </a:t>
            </a:r>
            <a:r>
              <a:rPr kumimoji="0" lang="en-US" sz="1400" b="0" i="0" u="none" strike="noStrike" kern="0" cap="none" spc="0" normalizeH="0" baseline="0" noProof="0" dirty="0">
                <a:ln>
                  <a:noFill/>
                </a:ln>
                <a:solidFill>
                  <a:srgbClr val="41B6E6">
                    <a:lumMod val="50000"/>
                  </a:srgbClr>
                </a:solidFill>
                <a:effectLst/>
                <a:uLnTx/>
                <a:uFillTx/>
                <a:latin typeface="Open sans"/>
                <a:ea typeface="+mn-ea"/>
                <a:cs typeface="Arial"/>
                <a:sym typeface="Arial"/>
              </a:rPr>
              <a:t>conduct detailed reviews for complete and comprehensive data on maternal deaths to prioritize statewide prevention efforts  </a:t>
            </a:r>
          </a:p>
        </p:txBody>
      </p:sp>
      <p:sp>
        <p:nvSpPr>
          <p:cNvPr id="49" name="TextBox 48">
            <a:extLst>
              <a:ext uri="{FF2B5EF4-FFF2-40B4-BE49-F238E27FC236}">
                <a16:creationId xmlns:a16="http://schemas.microsoft.com/office/drawing/2014/main" id="{7E5C000E-9EA8-4C53-A361-243F52758F59}"/>
              </a:ext>
            </a:extLst>
          </p:cNvPr>
          <p:cNvSpPr txBox="1"/>
          <p:nvPr/>
        </p:nvSpPr>
        <p:spPr>
          <a:xfrm>
            <a:off x="6549599" y="6281317"/>
            <a:ext cx="5390293" cy="502573"/>
          </a:xfrm>
          <a:prstGeom prst="rect">
            <a:avLst/>
          </a:prstGeom>
          <a:noFill/>
        </p:spPr>
        <p:txBody>
          <a:bodyPr wrap="square" rtlCol="0">
            <a:spAutoFit/>
          </a:bodyPr>
          <a:lstStyle/>
          <a:p>
            <a:pPr marL="0" marR="0" lvl="0" indent="0" algn="r" defTabSz="1219139" rtl="0" eaLnBrk="1" fontAlgn="auto" latinLnBrk="0" hangingPunct="1">
              <a:lnSpc>
                <a:spcPct val="100000"/>
              </a:lnSpc>
              <a:spcBef>
                <a:spcPts val="0"/>
              </a:spcBef>
              <a:spcAft>
                <a:spcPts val="0"/>
              </a:spcAft>
              <a:buClr>
                <a:srgbClr val="000000"/>
              </a:buClr>
              <a:buSzTx/>
              <a:buFontTx/>
              <a:buNone/>
              <a:tabLst/>
              <a:defRPr/>
            </a:pPr>
            <a:r>
              <a:rPr kumimoji="0" lang="en-US" sz="1333" b="0" i="0" u="none" strike="noStrike" kern="0" cap="none" spc="0" normalizeH="0" baseline="0" noProof="0" dirty="0">
                <a:ln>
                  <a:noFill/>
                </a:ln>
                <a:solidFill>
                  <a:srgbClr val="A4D65E">
                    <a:lumMod val="50000"/>
                  </a:srgbClr>
                </a:solidFill>
                <a:effectLst/>
                <a:uLnTx/>
                <a:uFillTx/>
                <a:latin typeface="Open sans"/>
                <a:ea typeface="+mn-ea"/>
                <a:cs typeface="Arial"/>
                <a:sym typeface="Arial"/>
              </a:rPr>
              <a:t>Created from a Centers for Disease Control, Division of Reproductive Health source</a:t>
            </a:r>
          </a:p>
        </p:txBody>
      </p:sp>
    </p:spTree>
    <p:extLst>
      <p:ext uri="{BB962C8B-B14F-4D97-AF65-F5344CB8AC3E}">
        <p14:creationId xmlns:p14="http://schemas.microsoft.com/office/powerpoint/2010/main" val="16335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PQCs in the US</a:t>
            </a:r>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8" name="Content Placeholder 7"/>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2786"/>
          <a:stretch/>
        </p:blipFill>
        <p:spPr>
          <a:xfrm>
            <a:off x="609599" y="1690690"/>
            <a:ext cx="11289291" cy="4185854"/>
          </a:xfrm>
        </p:spPr>
      </p:pic>
    </p:spTree>
    <p:extLst>
      <p:ext uri="{BB962C8B-B14F-4D97-AF65-F5344CB8AC3E}">
        <p14:creationId xmlns:p14="http://schemas.microsoft.com/office/powerpoint/2010/main" val="80164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44" y="143857"/>
            <a:ext cx="10795855" cy="1143000"/>
          </a:xfrm>
        </p:spPr>
        <p:txBody>
          <a:bodyPr>
            <a:normAutofit fontScale="90000"/>
          </a:bodyPr>
          <a:lstStyle/>
          <a:p>
            <a:r>
              <a:rPr lang="en-US" dirty="0"/>
              <a:t>Initiative Selection and Buy-in: ILPQC’s Approach</a:t>
            </a: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17</a:t>
            </a:fld>
            <a:endParaRPr lang="en-US" altLang="en-US" dirty="0"/>
          </a:p>
        </p:txBody>
      </p:sp>
      <p:grpSp>
        <p:nvGrpSpPr>
          <p:cNvPr id="3" name="Group 2"/>
          <p:cNvGrpSpPr/>
          <p:nvPr/>
        </p:nvGrpSpPr>
        <p:grpSpPr>
          <a:xfrm>
            <a:off x="1951618" y="1138512"/>
            <a:ext cx="1600199" cy="1371600"/>
            <a:chOff x="685800" y="1415329"/>
            <a:chExt cx="2360612" cy="1827212"/>
          </a:xfrm>
        </p:grpSpPr>
        <p:pic>
          <p:nvPicPr>
            <p:cNvPr id="2050" name="Picture 2" descr="Image result for nurse silhouet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17638"/>
              <a:ext cx="1752601" cy="175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1415329"/>
              <a:ext cx="1827212" cy="182721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566511" y="2572436"/>
            <a:ext cx="2514600" cy="646331"/>
          </a:xfrm>
          <a:prstGeom prst="rect">
            <a:avLst/>
          </a:prstGeom>
          <a:noFill/>
        </p:spPr>
        <p:txBody>
          <a:bodyPr wrap="square" rtlCol="0">
            <a:spAutoFit/>
          </a:bodyPr>
          <a:lstStyle/>
          <a:p>
            <a:pPr algn="ctr"/>
            <a:r>
              <a:rPr lang="en-US" dirty="0"/>
              <a:t>Survey ILPQC hospital teams pre-conference</a:t>
            </a:r>
          </a:p>
        </p:txBody>
      </p:sp>
      <p:sp>
        <p:nvSpPr>
          <p:cNvPr id="13" name="TextBox 12"/>
          <p:cNvSpPr txBox="1"/>
          <p:nvPr/>
        </p:nvSpPr>
        <p:spPr>
          <a:xfrm>
            <a:off x="4657453" y="2661762"/>
            <a:ext cx="2781300" cy="923330"/>
          </a:xfrm>
          <a:prstGeom prst="rect">
            <a:avLst/>
          </a:prstGeom>
          <a:noFill/>
        </p:spPr>
        <p:txBody>
          <a:bodyPr wrap="square" rtlCol="0">
            <a:spAutoFit/>
          </a:bodyPr>
          <a:lstStyle/>
          <a:p>
            <a:pPr algn="ctr"/>
            <a:r>
              <a:rPr lang="en-US" dirty="0"/>
              <a:t>State PQC leaders share overviews of initiatives at conference</a:t>
            </a:r>
          </a:p>
        </p:txBody>
      </p:sp>
      <p:pic>
        <p:nvPicPr>
          <p:cNvPr id="2054" name="Picture 6" descr="Image result for discussion circle silhouett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87989" y="1259599"/>
            <a:ext cx="1325784" cy="13128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960231" y="2572435"/>
            <a:ext cx="2781300" cy="923330"/>
          </a:xfrm>
          <a:prstGeom prst="rect">
            <a:avLst/>
          </a:prstGeom>
          <a:noFill/>
        </p:spPr>
        <p:txBody>
          <a:bodyPr wrap="square" rtlCol="0">
            <a:spAutoFit/>
          </a:bodyPr>
          <a:lstStyle/>
          <a:p>
            <a:pPr algn="ctr"/>
            <a:r>
              <a:rPr lang="en-US" dirty="0"/>
              <a:t>Discuss and vote on initiatives at conference break out sessions </a:t>
            </a:r>
          </a:p>
        </p:txBody>
      </p:sp>
      <p:sp>
        <p:nvSpPr>
          <p:cNvPr id="17" name="TextBox 16"/>
          <p:cNvSpPr txBox="1"/>
          <p:nvPr/>
        </p:nvSpPr>
        <p:spPr>
          <a:xfrm>
            <a:off x="2781300" y="5498512"/>
            <a:ext cx="2781300" cy="1200329"/>
          </a:xfrm>
          <a:prstGeom prst="rect">
            <a:avLst/>
          </a:prstGeom>
          <a:noFill/>
        </p:spPr>
        <p:txBody>
          <a:bodyPr wrap="square" rtlCol="0">
            <a:spAutoFit/>
          </a:bodyPr>
          <a:lstStyle/>
          <a:p>
            <a:pPr algn="ctr"/>
            <a:r>
              <a:rPr lang="en-US" dirty="0"/>
              <a:t>Develop buy-in with advisory workgroup, regionalized perinatal system</a:t>
            </a:r>
          </a:p>
        </p:txBody>
      </p:sp>
      <p:sp>
        <p:nvSpPr>
          <p:cNvPr id="18" name="TextBox 17"/>
          <p:cNvSpPr txBox="1"/>
          <p:nvPr/>
        </p:nvSpPr>
        <p:spPr>
          <a:xfrm>
            <a:off x="6553200" y="5658564"/>
            <a:ext cx="2781300" cy="646331"/>
          </a:xfrm>
          <a:prstGeom prst="rect">
            <a:avLst/>
          </a:prstGeom>
          <a:noFill/>
        </p:spPr>
        <p:txBody>
          <a:bodyPr wrap="square" rtlCol="0">
            <a:spAutoFit/>
          </a:bodyPr>
          <a:lstStyle/>
          <a:p>
            <a:pPr algn="ctr"/>
            <a:r>
              <a:rPr lang="en-US" dirty="0"/>
              <a:t>Engage key stakeholder buy-in</a:t>
            </a:r>
          </a:p>
        </p:txBody>
      </p:sp>
      <p:grpSp>
        <p:nvGrpSpPr>
          <p:cNvPr id="22" name="Group 21"/>
          <p:cNvGrpSpPr/>
          <p:nvPr/>
        </p:nvGrpSpPr>
        <p:grpSpPr>
          <a:xfrm>
            <a:off x="4953001" y="1143001"/>
            <a:ext cx="2329123" cy="1602105"/>
            <a:chOff x="3530605" y="1143000"/>
            <a:chExt cx="2329123" cy="1602105"/>
          </a:xfrm>
        </p:grpSpPr>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8200" y="1143000"/>
              <a:ext cx="1211528" cy="715355"/>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0605" y="1143000"/>
              <a:ext cx="965195" cy="732858"/>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81400" y="1981200"/>
              <a:ext cx="1128250" cy="531853"/>
            </a:xfrm>
            <a:prstGeom prst="rect">
              <a:avLst/>
            </a:prstGeom>
          </p:spPr>
        </p:pic>
        <p:pic>
          <p:nvPicPr>
            <p:cNvPr id="84995"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24400" y="1828800"/>
              <a:ext cx="990600" cy="916305"/>
            </a:xfrm>
            <a:prstGeom prst="rect">
              <a:avLst/>
            </a:prstGeom>
            <a:noFill/>
            <a:ln w="9525">
              <a:noFill/>
              <a:miter lim="800000"/>
              <a:headEnd/>
              <a:tailEnd/>
            </a:ln>
          </p:spPr>
        </p:pic>
      </p:grpSp>
      <p:pic>
        <p:nvPicPr>
          <p:cNvPr id="6" name="Picture 5" descr="File:Map of Illinois blue.svg - Wikipedia"/>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51817" y="3791902"/>
            <a:ext cx="947031" cy="1682040"/>
          </a:xfrm>
          <a:prstGeom prst="rect">
            <a:avLst/>
          </a:prstGeom>
        </p:spPr>
      </p:pic>
      <p:pic>
        <p:nvPicPr>
          <p:cNvPr id="10" name="Picture 9" descr="Pensamiento Administrativo: Del organigrama de la ..."/>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82168" y="3986193"/>
            <a:ext cx="2057032" cy="1458906"/>
          </a:xfrm>
          <a:prstGeom prst="rect">
            <a:avLst/>
          </a:prstGeom>
        </p:spPr>
      </p:pic>
    </p:spTree>
    <p:extLst>
      <p:ext uri="{BB962C8B-B14F-4D97-AF65-F5344CB8AC3E}">
        <p14:creationId xmlns:p14="http://schemas.microsoft.com/office/powerpoint/2010/main" val="302698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95" y="195678"/>
            <a:ext cx="10515600" cy="1325563"/>
          </a:xfrm>
        </p:spPr>
        <p:txBody>
          <a:bodyPr/>
          <a:lstStyle/>
          <a:p>
            <a:r>
              <a:rPr lang="en-US" dirty="0"/>
              <a:t>Collaborative Improvement Science – </a:t>
            </a:r>
            <a:br>
              <a:rPr lang="en-US" dirty="0"/>
            </a:br>
            <a:r>
              <a:rPr lang="en-US" dirty="0"/>
              <a:t>ILPQC’s Approach</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18</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17" y="1566982"/>
            <a:ext cx="2369812" cy="4862334"/>
          </a:xfrm>
          <a:prstGeom prst="rect">
            <a:avLst/>
          </a:prstGeo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7063" y="1737073"/>
            <a:ext cx="6139187" cy="4080237"/>
          </a:xfrm>
          <a:prstGeom prst="rect">
            <a:avLst/>
          </a:prstGeom>
        </p:spPr>
      </p:pic>
      <p:sp>
        <p:nvSpPr>
          <p:cNvPr id="9" name="TextBox 8"/>
          <p:cNvSpPr txBox="1"/>
          <p:nvPr/>
        </p:nvSpPr>
        <p:spPr>
          <a:xfrm>
            <a:off x="5787256" y="5331575"/>
            <a:ext cx="5638800" cy="369332"/>
          </a:xfrm>
          <a:prstGeom prst="rect">
            <a:avLst/>
          </a:prstGeom>
          <a:noFill/>
        </p:spPr>
        <p:txBody>
          <a:bodyPr wrap="square" rtlCol="0">
            <a:spAutoFit/>
          </a:bodyPr>
          <a:lstStyle/>
          <a:p>
            <a:pPr eaLnBrk="0" fontAlgn="base" hangingPunct="0">
              <a:spcBef>
                <a:spcPct val="0"/>
              </a:spcBef>
              <a:spcAft>
                <a:spcPct val="0"/>
              </a:spcAft>
            </a:pPr>
            <a:r>
              <a:rPr lang="en-US" dirty="0">
                <a:solidFill>
                  <a:prstClr val="white"/>
                </a:solidFill>
                <a:latin typeface="Arial" pitchFamily="34" charset="0"/>
                <a:ea typeface="MS PGothic" pitchFamily="34" charset="-128"/>
              </a:rPr>
              <a:t>Leadership, Advisors, Stakeholders, Patients/Families</a:t>
            </a:r>
          </a:p>
        </p:txBody>
      </p:sp>
      <p:sp>
        <p:nvSpPr>
          <p:cNvPr id="10" name="Rectangle 9"/>
          <p:cNvSpPr/>
          <p:nvPr/>
        </p:nvSpPr>
        <p:spPr>
          <a:xfrm>
            <a:off x="7585705" y="6396335"/>
            <a:ext cx="2593329" cy="461665"/>
          </a:xfrm>
          <a:prstGeom prst="rect">
            <a:avLst/>
          </a:prstGeom>
        </p:spPr>
        <p:txBody>
          <a:bodyPr wrap="square">
            <a:spAutoFit/>
          </a:bodyPr>
          <a:lstStyle/>
          <a:p>
            <a:r>
              <a:rPr lang="en-US" sz="1200" dirty="0">
                <a:latin typeface="Arial" panose="020B0604020202020204" pitchFamily="34" charset="0"/>
              </a:rPr>
              <a:t>Langley GL MR, Nolan TW, Norman CL, Provost LP,. 2009</a:t>
            </a:r>
            <a:endParaRPr lang="en-US" sz="1200" b="0" i="0" dirty="0">
              <a:effectLst/>
              <a:latin typeface="Arial" panose="020B0604020202020204" pitchFamily="34" charset="0"/>
            </a:endParaRPr>
          </a:p>
        </p:txBody>
      </p:sp>
      <p:sp>
        <p:nvSpPr>
          <p:cNvPr id="11" name="Rounded Rectangle 10"/>
          <p:cNvSpPr/>
          <p:nvPr/>
        </p:nvSpPr>
        <p:spPr>
          <a:xfrm>
            <a:off x="3130296" y="1895258"/>
            <a:ext cx="1816608" cy="502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SMART</a:t>
            </a:r>
          </a:p>
        </p:txBody>
      </p:sp>
      <p:sp>
        <p:nvSpPr>
          <p:cNvPr id="12" name="Rounded Rectangle 11"/>
          <p:cNvSpPr/>
          <p:nvPr/>
        </p:nvSpPr>
        <p:spPr>
          <a:xfrm>
            <a:off x="3130296" y="2548648"/>
            <a:ext cx="1816608" cy="1092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Structure, Process, Outcome, Balancing</a:t>
            </a:r>
          </a:p>
        </p:txBody>
      </p:sp>
      <p:sp>
        <p:nvSpPr>
          <p:cNvPr id="13" name="Rounded Rectangle 12"/>
          <p:cNvSpPr/>
          <p:nvPr/>
        </p:nvSpPr>
        <p:spPr>
          <a:xfrm>
            <a:off x="3130296" y="3777192"/>
            <a:ext cx="1816608" cy="502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QI Resources</a:t>
            </a:r>
          </a:p>
        </p:txBody>
      </p:sp>
    </p:spTree>
    <p:extLst>
      <p:ext uri="{BB962C8B-B14F-4D97-AF65-F5344CB8AC3E}">
        <p14:creationId xmlns:p14="http://schemas.microsoft.com/office/powerpoint/2010/main" val="85741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394438"/>
            <a:ext cx="10728159" cy="1143000"/>
          </a:xfrm>
        </p:spPr>
        <p:txBody>
          <a:bodyPr>
            <a:normAutofit/>
          </a:bodyPr>
          <a:lstStyle/>
          <a:p>
            <a:pPr algn="l"/>
            <a:r>
              <a:rPr lang="en-US" sz="3600" dirty="0">
                <a:latin typeface="Open sans" panose="020B0606030504020204" pitchFamily="34" charset="0"/>
                <a:ea typeface="Open sans" panose="020B0606030504020204" pitchFamily="34" charset="0"/>
                <a:cs typeface="Open sans" panose="020B0606030504020204" pitchFamily="34" charset="0"/>
              </a:rPr>
              <a:t>Incorporation of AIM into the work of the PQC – ILPQC’s approach</a:t>
            </a:r>
          </a:p>
        </p:txBody>
      </p:sp>
      <p:sp>
        <p:nvSpPr>
          <p:cNvPr id="3" name="Content Placeholder 2"/>
          <p:cNvSpPr>
            <a:spLocks noGrp="1"/>
          </p:cNvSpPr>
          <p:nvPr>
            <p:ph idx="1"/>
          </p:nvPr>
        </p:nvSpPr>
        <p:spPr>
          <a:xfrm>
            <a:off x="745742" y="1674421"/>
            <a:ext cx="10927702" cy="3647958"/>
          </a:xfrm>
        </p:spPr>
        <p:txBody>
          <a:bodyPr>
            <a:normAutofit/>
          </a:bodyPr>
          <a:lstStyle/>
          <a:p>
            <a:r>
              <a:rPr lang="en-US" sz="2400" spc="-25" dirty="0">
                <a:latin typeface="Open sans" panose="020B0606030504020204" pitchFamily="34" charset="0"/>
                <a:ea typeface="Open sans" panose="020B0606030504020204" pitchFamily="34" charset="0"/>
                <a:cs typeface="Open sans" panose="020B0606030504020204" pitchFamily="34" charset="0"/>
              </a:rPr>
              <a:t>Provides a national community for idea sharing and implementation support </a:t>
            </a:r>
          </a:p>
          <a:p>
            <a:r>
              <a:rPr lang="en-US" sz="2400" dirty="0">
                <a:latin typeface="Open sans" panose="020B0606030504020204" pitchFamily="34" charset="0"/>
                <a:ea typeface="Open sans" panose="020B0606030504020204" pitchFamily="34" charset="0"/>
                <a:cs typeface="Open sans" panose="020B0606030504020204" pitchFamily="34" charset="0"/>
              </a:rPr>
              <a:t>Patient Safety Bundles provide a framework for developing a state-wide quality improvement initiative and help to develop buy-in</a:t>
            </a: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Measures provide a starting point for developing initiative structure, process, and outcome measures and</a:t>
            </a: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Data portal provides platform to shar data for national benchmarking comparisons</a:t>
            </a:r>
          </a:p>
          <a:p>
            <a:pPr>
              <a:buClr>
                <a:srgbClr val="F58466"/>
              </a:buClr>
            </a:pPr>
            <a:endParaRPr lang="en-US" dirty="0">
              <a:latin typeface="Calibri" pitchFamily="34" charset="0"/>
            </a:endParaRPr>
          </a:p>
          <a:p>
            <a:pPr>
              <a:buClr>
                <a:srgbClr val="F58466"/>
              </a:buClr>
            </a:pPr>
            <a:endParaRPr lang="en-US" dirty="0">
              <a:latin typeface="Calibri" pitchFamily="34"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19</a:t>
            </a:fld>
            <a:endParaRPr lang="en-US" altLang="en-US"/>
          </a:p>
        </p:txBody>
      </p:sp>
      <p:pic>
        <p:nvPicPr>
          <p:cNvPr id="7" name="Picture 4" descr="Image result for ilpq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614" y="5206865"/>
            <a:ext cx="2011680" cy="1005840"/>
          </a:xfrm>
          <a:prstGeom prst="rect">
            <a:avLst/>
          </a:prstGeom>
          <a:noFill/>
          <a:extLst>
            <a:ext uri="{909E8E84-426E-40DD-AFC4-6F175D3DCCD1}">
              <a14:hiddenFill xmlns:a14="http://schemas.microsoft.com/office/drawing/2010/main">
                <a:solidFill>
                  <a:srgbClr val="FFFFFF"/>
                </a:solidFill>
              </a14:hiddenFill>
            </a:ext>
          </a:extLst>
        </p:spPr>
      </p:pic>
      <p:sp>
        <p:nvSpPr>
          <p:cNvPr id="8" name="Left-Right Arrow 7"/>
          <p:cNvSpPr/>
          <p:nvPr/>
        </p:nvSpPr>
        <p:spPr>
          <a:xfrm>
            <a:off x="7186436" y="5534564"/>
            <a:ext cx="1066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29642" y="5502298"/>
            <a:ext cx="1679627" cy="369332"/>
          </a:xfrm>
          <a:prstGeom prst="rect">
            <a:avLst/>
          </a:prstGeom>
        </p:spPr>
        <p:txBody>
          <a:bodyPr wrap="none">
            <a:spAutoFit/>
          </a:bodyPr>
          <a:lstStyle/>
          <a:p>
            <a:pPr>
              <a:buClr>
                <a:srgbClr val="F58466"/>
              </a:buClr>
            </a:pPr>
            <a:r>
              <a:rPr lang="en-US" b="1" dirty="0">
                <a:latin typeface="Calibri" pitchFamily="34" charset="0"/>
              </a:rPr>
              <a:t>ILPQC Hospitals</a:t>
            </a:r>
          </a:p>
        </p:txBody>
      </p:sp>
      <p:sp>
        <p:nvSpPr>
          <p:cNvPr id="14" name="Left-Right Arrow 13"/>
          <p:cNvSpPr/>
          <p:nvPr/>
        </p:nvSpPr>
        <p:spPr>
          <a:xfrm>
            <a:off x="3681672" y="5534564"/>
            <a:ext cx="1066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A picture containing text, clipart&#10;&#10;Description automatically generated">
            <a:extLst>
              <a:ext uri="{FF2B5EF4-FFF2-40B4-BE49-F238E27FC236}">
                <a16:creationId xmlns:a16="http://schemas.microsoft.com/office/drawing/2014/main" id="{90AE1771-F211-4E4D-B10D-78CA82EE3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868" y="5368555"/>
            <a:ext cx="1279613" cy="68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9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19C6-D9B4-E040-81FD-6EFDDFCB6B4B}"/>
              </a:ext>
            </a:extLst>
          </p:cNvPr>
          <p:cNvSpPr>
            <a:spLocks noGrp="1"/>
          </p:cNvSpPr>
          <p:nvPr>
            <p:ph type="title"/>
          </p:nvPr>
        </p:nvSpPr>
        <p:spPr>
          <a:xfrm>
            <a:off x="831850" y="1709738"/>
            <a:ext cx="10515600" cy="2261761"/>
          </a:xfrm>
        </p:spPr>
        <p:txBody>
          <a:bodyPr>
            <a:no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How State Perinatal Quality Collaboratives Facilitate Actionable Strategies to </a:t>
            </a:r>
            <a:br>
              <a:rPr lang="en-US" sz="3600" b="1" dirty="0">
                <a:latin typeface="Open sans" panose="020B0606030504020204" pitchFamily="34" charset="0"/>
                <a:ea typeface="Open sans" panose="020B0606030504020204" pitchFamily="34" charset="0"/>
                <a:cs typeface="Open sans" panose="020B0606030504020204" pitchFamily="34" charset="0"/>
              </a:rPr>
            </a:br>
            <a:r>
              <a:rPr lang="en-US" sz="3600" b="1" dirty="0">
                <a:latin typeface="Open sans" panose="020B0606030504020204" pitchFamily="34" charset="0"/>
                <a:ea typeface="Open sans" panose="020B0606030504020204" pitchFamily="34" charset="0"/>
                <a:cs typeface="Open sans" panose="020B0606030504020204" pitchFamily="34" charset="0"/>
              </a:rPr>
              <a:t>Address Disparities and Promote Birth Equity</a:t>
            </a:r>
            <a:endParaRPr lang="en-US" sz="3600" b="1" dirty="0"/>
          </a:p>
        </p:txBody>
      </p:sp>
      <p:sp>
        <p:nvSpPr>
          <p:cNvPr id="3" name="Text Placeholder 2">
            <a:extLst>
              <a:ext uri="{FF2B5EF4-FFF2-40B4-BE49-F238E27FC236}">
                <a16:creationId xmlns:a16="http://schemas.microsoft.com/office/drawing/2014/main" id="{35BB4DBE-057B-4948-98AB-2CFEA409F479}"/>
              </a:ext>
            </a:extLst>
          </p:cNvPr>
          <p:cNvSpPr>
            <a:spLocks noGrp="1"/>
          </p:cNvSpPr>
          <p:nvPr>
            <p:ph type="body" idx="1"/>
          </p:nvPr>
        </p:nvSpPr>
        <p:spPr>
          <a:xfrm>
            <a:off x="831850" y="4326341"/>
            <a:ext cx="10515600" cy="1763310"/>
          </a:xfrm>
        </p:spPr>
        <p:txBody>
          <a:bodyPr/>
          <a:lstStyle/>
          <a:p>
            <a:r>
              <a:rPr lang="en-US" sz="2400" dirty="0"/>
              <a:t>Christie Allen, MSN, RNC-NIC, CPHQ, C-ONQS</a:t>
            </a:r>
          </a:p>
          <a:p>
            <a:r>
              <a:rPr lang="en-US" dirty="0"/>
              <a:t>Dr. Carey Eppes</a:t>
            </a:r>
          </a:p>
          <a:p>
            <a:r>
              <a:rPr lang="en-US" dirty="0"/>
              <a:t>Dr. Patti Lee King</a:t>
            </a:r>
          </a:p>
        </p:txBody>
      </p:sp>
    </p:spTree>
    <p:extLst>
      <p:ext uri="{BB962C8B-B14F-4D97-AF65-F5344CB8AC3E}">
        <p14:creationId xmlns:p14="http://schemas.microsoft.com/office/powerpoint/2010/main" val="2651193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84256-7458-4A5D-B768-7FEE47E773D3}"/>
              </a:ext>
            </a:extLst>
          </p:cNvPr>
          <p:cNvSpPr>
            <a:spLocks noGrp="1"/>
          </p:cNvSpPr>
          <p:nvPr>
            <p:ph type="title"/>
          </p:nvPr>
        </p:nvSpPr>
        <p:spPr>
          <a:xfrm>
            <a:off x="688075" y="2766218"/>
            <a:ext cx="10515600" cy="1325563"/>
          </a:xfrm>
        </p:spPr>
        <p:txBody>
          <a:bodyPr/>
          <a:lstStyle/>
          <a:p>
            <a:r>
              <a:rPr lang="en-US" dirty="0"/>
              <a:t>Equity and Engagement in PQC and AIM Work</a:t>
            </a:r>
          </a:p>
        </p:txBody>
      </p:sp>
    </p:spTree>
    <p:extLst>
      <p:ext uri="{BB962C8B-B14F-4D97-AF65-F5344CB8AC3E}">
        <p14:creationId xmlns:p14="http://schemas.microsoft.com/office/powerpoint/2010/main" val="80331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15" name="Arrow: Left-Right 14">
            <a:extLst>
              <a:ext uri="{FF2B5EF4-FFF2-40B4-BE49-F238E27FC236}">
                <a16:creationId xmlns:a16="http://schemas.microsoft.com/office/drawing/2014/main" id="{AFD7889E-A821-4044-B54E-3578A7664CE8}"/>
              </a:ext>
            </a:extLst>
          </p:cNvPr>
          <p:cNvSpPr/>
          <p:nvPr/>
        </p:nvSpPr>
        <p:spPr>
          <a:xfrm rot="10800000">
            <a:off x="243904" y="2743337"/>
            <a:ext cx="9579887" cy="763602"/>
          </a:xfrm>
          <a:prstGeom prst="leftRightArrow">
            <a:avLst/>
          </a:prstGeom>
          <a:solidFill>
            <a:schemeClr val="accent2">
              <a:lumMod val="40000"/>
              <a:lumOff val="6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40">
              <a:buClr>
                <a:srgbClr val="000000"/>
              </a:buClr>
              <a:defRPr/>
            </a:pPr>
            <a:endParaRPr lang="en-US" sz="1867" kern="0" dirty="0">
              <a:solidFill>
                <a:srgbClr val="FFFFFF"/>
              </a:solidFill>
              <a:latin typeface="Open sans"/>
              <a:sym typeface="Arial"/>
            </a:endParaRPr>
          </a:p>
        </p:txBody>
      </p:sp>
      <p:sp>
        <p:nvSpPr>
          <p:cNvPr id="273" name="Google Shape;273;p35"/>
          <p:cNvSpPr txBox="1">
            <a:spLocks noGrp="1"/>
          </p:cNvSpPr>
          <p:nvPr>
            <p:ph type="title"/>
          </p:nvPr>
        </p:nvSpPr>
        <p:spPr>
          <a:xfrm>
            <a:off x="345410" y="573965"/>
            <a:ext cx="10515600" cy="1325563"/>
          </a:xfrm>
          <a:prstGeom prst="rect">
            <a:avLst/>
          </a:prstGeom>
        </p:spPr>
        <p:txBody>
          <a:bodyPr spcFirstLastPara="1" wrap="square" lIns="121900" tIns="121900" rIns="121900" bIns="121900" anchor="t" anchorCtr="0">
            <a:noAutofit/>
          </a:bodyPr>
          <a:lstStyle/>
          <a:p>
            <a:r>
              <a:rPr lang="en-US" sz="4000" dirty="0">
                <a:latin typeface="Open sans"/>
              </a:rPr>
              <a:t>Equity in the AIM Patient Safety Bundles</a:t>
            </a:r>
            <a:endParaRPr lang="en-US" sz="3600" b="1" dirty="0">
              <a:solidFill>
                <a:schemeClr val="tx1"/>
              </a:solidFill>
              <a:latin typeface="+mj-lt"/>
            </a:endParaRPr>
          </a:p>
        </p:txBody>
      </p:sp>
      <p:sp>
        <p:nvSpPr>
          <p:cNvPr id="280" name="Google Shape;280;p35"/>
          <p:cNvSpPr/>
          <p:nvPr/>
        </p:nvSpPr>
        <p:spPr>
          <a:xfrm>
            <a:off x="1096428" y="2378165"/>
            <a:ext cx="1344400" cy="1344400"/>
          </a:xfrm>
          <a:prstGeom prst="ellipse">
            <a:avLst/>
          </a:prstGeom>
          <a:solidFill>
            <a:schemeClr val="tx2"/>
          </a:solid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281" name="Google Shape;281;p35"/>
          <p:cNvSpPr/>
          <p:nvPr/>
        </p:nvSpPr>
        <p:spPr>
          <a:xfrm>
            <a:off x="3228572" y="2416730"/>
            <a:ext cx="1344400" cy="1344400"/>
          </a:xfrm>
          <a:prstGeom prst="ellipse">
            <a:avLst/>
          </a:prstGeom>
          <a:solidFill>
            <a:schemeClr val="accent3"/>
          </a:solidFill>
          <a:ln>
            <a:solidFill>
              <a:schemeClr val="accent3"/>
            </a:solid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282" name="Google Shape;282;p35"/>
          <p:cNvSpPr/>
          <p:nvPr/>
        </p:nvSpPr>
        <p:spPr>
          <a:xfrm>
            <a:off x="5514873" y="2398806"/>
            <a:ext cx="1344400" cy="1344400"/>
          </a:xfrm>
          <a:prstGeom prst="ellipse">
            <a:avLst/>
          </a:pr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26" name="Google Shape;282;p35">
            <a:extLst>
              <a:ext uri="{FF2B5EF4-FFF2-40B4-BE49-F238E27FC236}">
                <a16:creationId xmlns:a16="http://schemas.microsoft.com/office/drawing/2014/main" id="{A8A042AD-F20E-43D2-9E4E-DC2D4EF9ED2C}"/>
              </a:ext>
            </a:extLst>
          </p:cNvPr>
          <p:cNvSpPr/>
          <p:nvPr/>
        </p:nvSpPr>
        <p:spPr>
          <a:xfrm>
            <a:off x="7807191" y="2416730"/>
            <a:ext cx="1344400" cy="1344400"/>
          </a:xfrm>
          <a:prstGeom prst="ellipse">
            <a:avLst/>
          </a:pr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grpSp>
        <p:nvGrpSpPr>
          <p:cNvPr id="62" name="Google Shape;9711;p70">
            <a:extLst>
              <a:ext uri="{FF2B5EF4-FFF2-40B4-BE49-F238E27FC236}">
                <a16:creationId xmlns:a16="http://schemas.microsoft.com/office/drawing/2014/main" id="{D5545C07-0BCE-4D8A-8897-F460E54D3A91}"/>
              </a:ext>
            </a:extLst>
          </p:cNvPr>
          <p:cNvGrpSpPr/>
          <p:nvPr/>
        </p:nvGrpSpPr>
        <p:grpSpPr>
          <a:xfrm>
            <a:off x="8274960" y="2801662"/>
            <a:ext cx="499612" cy="498680"/>
            <a:chOff x="1421638" y="4125629"/>
            <a:chExt cx="374709" cy="374010"/>
          </a:xfrm>
          <a:solidFill>
            <a:schemeClr val="bg1"/>
          </a:solidFill>
        </p:grpSpPr>
        <p:sp>
          <p:nvSpPr>
            <p:cNvPr id="63" name="Google Shape;9712;p70">
              <a:extLst>
                <a:ext uri="{FF2B5EF4-FFF2-40B4-BE49-F238E27FC236}">
                  <a16:creationId xmlns:a16="http://schemas.microsoft.com/office/drawing/2014/main" id="{4D441401-A97C-46E1-BD4F-2EA3C4229EBA}"/>
                </a:ext>
              </a:extLst>
            </p:cNvPr>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FFFFFF"/>
                </a:solidFill>
                <a:latin typeface="Arial"/>
                <a:cs typeface="Arial"/>
                <a:sym typeface="Arial"/>
              </a:endParaRPr>
            </a:p>
          </p:txBody>
        </p:sp>
        <p:sp>
          <p:nvSpPr>
            <p:cNvPr id="64" name="Google Shape;9713;p70">
              <a:extLst>
                <a:ext uri="{FF2B5EF4-FFF2-40B4-BE49-F238E27FC236}">
                  <a16:creationId xmlns:a16="http://schemas.microsoft.com/office/drawing/2014/main" id="{946CDD7E-40ED-46BE-A6EA-02707AB53486}"/>
                </a:ext>
              </a:extLst>
            </p:cNvPr>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FFFFFF"/>
                </a:solidFill>
                <a:latin typeface="Arial"/>
                <a:cs typeface="Arial"/>
                <a:sym typeface="Arial"/>
              </a:endParaRPr>
            </a:p>
          </p:txBody>
        </p:sp>
      </p:grpSp>
      <p:grpSp>
        <p:nvGrpSpPr>
          <p:cNvPr id="66" name="Google Shape;13610;p70">
            <a:extLst>
              <a:ext uri="{FF2B5EF4-FFF2-40B4-BE49-F238E27FC236}">
                <a16:creationId xmlns:a16="http://schemas.microsoft.com/office/drawing/2014/main" id="{05E5F5AC-92FC-4562-9781-5571268DE157}"/>
              </a:ext>
            </a:extLst>
          </p:cNvPr>
          <p:cNvGrpSpPr/>
          <p:nvPr/>
        </p:nvGrpSpPr>
        <p:grpSpPr>
          <a:xfrm>
            <a:off x="6002263" y="2809562"/>
            <a:ext cx="371727" cy="468820"/>
            <a:chOff x="8010427" y="3348503"/>
            <a:chExt cx="278795" cy="351615"/>
          </a:xfrm>
          <a:solidFill>
            <a:schemeClr val="bg1"/>
          </a:solidFill>
        </p:grpSpPr>
        <p:sp>
          <p:nvSpPr>
            <p:cNvPr id="67" name="Google Shape;13611;p70">
              <a:extLst>
                <a:ext uri="{FF2B5EF4-FFF2-40B4-BE49-F238E27FC236}">
                  <a16:creationId xmlns:a16="http://schemas.microsoft.com/office/drawing/2014/main" id="{F08E78F8-6EEC-4544-9ED3-950A25830D0A}"/>
                </a:ext>
              </a:extLst>
            </p:cNvPr>
            <p:cNvSpPr/>
            <p:nvPr/>
          </p:nvSpPr>
          <p:spPr>
            <a:xfrm>
              <a:off x="8010427" y="3348503"/>
              <a:ext cx="278795" cy="351615"/>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grpFill/>
            <a:ln w="3175">
              <a:solidFill>
                <a:schemeClr val="bg1"/>
              </a:solid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68" name="Google Shape;13612;p70">
              <a:extLst>
                <a:ext uri="{FF2B5EF4-FFF2-40B4-BE49-F238E27FC236}">
                  <a16:creationId xmlns:a16="http://schemas.microsoft.com/office/drawing/2014/main" id="{E016FB2E-E5D7-4A99-8CBB-09166829EC46}"/>
                </a:ext>
              </a:extLst>
            </p:cNvPr>
            <p:cNvSpPr/>
            <p:nvPr/>
          </p:nvSpPr>
          <p:spPr>
            <a:xfrm>
              <a:off x="8078692" y="3438653"/>
              <a:ext cx="142264" cy="100216"/>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grpFill/>
            <a:ln w="3175">
              <a:solidFill>
                <a:schemeClr val="bg1"/>
              </a:solid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69" name="Google Shape;13613;p70">
              <a:extLst>
                <a:ext uri="{FF2B5EF4-FFF2-40B4-BE49-F238E27FC236}">
                  <a16:creationId xmlns:a16="http://schemas.microsoft.com/office/drawing/2014/main" id="{6CBDEF05-92EE-4FA1-AE9C-1F2041051369}"/>
                </a:ext>
              </a:extLst>
            </p:cNvPr>
            <p:cNvSpPr/>
            <p:nvPr/>
          </p:nvSpPr>
          <p:spPr>
            <a:xfrm>
              <a:off x="8079074" y="3574928"/>
              <a:ext cx="141882" cy="10257"/>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grpFill/>
            <a:ln w="3175">
              <a:solidFill>
                <a:schemeClr val="bg1"/>
              </a:solid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70" name="Google Shape;13614;p70">
              <a:extLst>
                <a:ext uri="{FF2B5EF4-FFF2-40B4-BE49-F238E27FC236}">
                  <a16:creationId xmlns:a16="http://schemas.microsoft.com/office/drawing/2014/main" id="{88CC7E05-0461-45A7-B88E-6291B414BC47}"/>
                </a:ext>
              </a:extLst>
            </p:cNvPr>
            <p:cNvSpPr/>
            <p:nvPr/>
          </p:nvSpPr>
          <p:spPr>
            <a:xfrm>
              <a:off x="8079074" y="3619685"/>
              <a:ext cx="141882" cy="10640"/>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grpFill/>
            <a:ln w="3175">
              <a:solidFill>
                <a:schemeClr val="bg1"/>
              </a:solid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grpSp>
      <p:grpSp>
        <p:nvGrpSpPr>
          <p:cNvPr id="100" name="Google Shape;10051;p71">
            <a:extLst>
              <a:ext uri="{FF2B5EF4-FFF2-40B4-BE49-F238E27FC236}">
                <a16:creationId xmlns:a16="http://schemas.microsoft.com/office/drawing/2014/main" id="{E5054E67-CF22-4940-84D7-5A095E2CFABC}"/>
              </a:ext>
            </a:extLst>
          </p:cNvPr>
          <p:cNvGrpSpPr/>
          <p:nvPr/>
        </p:nvGrpSpPr>
        <p:grpSpPr>
          <a:xfrm>
            <a:off x="1575025" y="2801662"/>
            <a:ext cx="426857" cy="523441"/>
            <a:chOff x="3086313" y="2877049"/>
            <a:chExt cx="320143" cy="392581"/>
          </a:xfrm>
          <a:solidFill>
            <a:schemeClr val="bg1"/>
          </a:solidFill>
        </p:grpSpPr>
        <p:sp>
          <p:nvSpPr>
            <p:cNvPr id="101" name="Google Shape;10052;p71">
              <a:extLst>
                <a:ext uri="{FF2B5EF4-FFF2-40B4-BE49-F238E27FC236}">
                  <a16:creationId xmlns:a16="http://schemas.microsoft.com/office/drawing/2014/main" id="{7FEBC607-6882-4CB9-B39F-9946FD124D91}"/>
                </a:ext>
              </a:extLst>
            </p:cNvPr>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02" name="Google Shape;10053;p71">
              <a:extLst>
                <a:ext uri="{FF2B5EF4-FFF2-40B4-BE49-F238E27FC236}">
                  <a16:creationId xmlns:a16="http://schemas.microsoft.com/office/drawing/2014/main" id="{DA7D76B6-179F-45EB-99E4-8638861D7814}"/>
                </a:ext>
              </a:extLst>
            </p:cNvPr>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03" name="Google Shape;10054;p71">
              <a:extLst>
                <a:ext uri="{FF2B5EF4-FFF2-40B4-BE49-F238E27FC236}">
                  <a16:creationId xmlns:a16="http://schemas.microsoft.com/office/drawing/2014/main" id="{234ED763-C712-40F0-B0AB-54A1A381EF5E}"/>
                </a:ext>
              </a:extLst>
            </p:cNvPr>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04" name="Google Shape;10055;p71">
              <a:extLst>
                <a:ext uri="{FF2B5EF4-FFF2-40B4-BE49-F238E27FC236}">
                  <a16:creationId xmlns:a16="http://schemas.microsoft.com/office/drawing/2014/main" id="{6C19B763-E7DD-442E-90A6-89622A2EF6F0}"/>
                </a:ext>
              </a:extLst>
            </p:cNvPr>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05" name="Google Shape;10056;p71">
              <a:extLst>
                <a:ext uri="{FF2B5EF4-FFF2-40B4-BE49-F238E27FC236}">
                  <a16:creationId xmlns:a16="http://schemas.microsoft.com/office/drawing/2014/main" id="{D8CDFA03-739F-4D3A-9FEE-3D9E8A5970CD}"/>
                </a:ext>
              </a:extLst>
            </p:cNvPr>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06" name="Google Shape;10057;p71">
              <a:extLst>
                <a:ext uri="{FF2B5EF4-FFF2-40B4-BE49-F238E27FC236}">
                  <a16:creationId xmlns:a16="http://schemas.microsoft.com/office/drawing/2014/main" id="{C1C0713C-B8D0-40C0-93E1-6E25C3191497}"/>
                </a:ext>
              </a:extLst>
            </p:cNvPr>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07" name="Google Shape;10058;p71">
              <a:extLst>
                <a:ext uri="{FF2B5EF4-FFF2-40B4-BE49-F238E27FC236}">
                  <a16:creationId xmlns:a16="http://schemas.microsoft.com/office/drawing/2014/main" id="{AEA79A7E-45C4-4747-850E-82C228E0AE43}"/>
                </a:ext>
              </a:extLst>
            </p:cNvPr>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08" name="Google Shape;10059;p71">
              <a:extLst>
                <a:ext uri="{FF2B5EF4-FFF2-40B4-BE49-F238E27FC236}">
                  <a16:creationId xmlns:a16="http://schemas.microsoft.com/office/drawing/2014/main" id="{AF79DD46-AD95-4951-BE0F-FB29C3B4143F}"/>
                </a:ext>
              </a:extLst>
            </p:cNvPr>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09" name="Google Shape;10060;p71">
              <a:extLst>
                <a:ext uri="{FF2B5EF4-FFF2-40B4-BE49-F238E27FC236}">
                  <a16:creationId xmlns:a16="http://schemas.microsoft.com/office/drawing/2014/main" id="{5BFE104F-B758-46FC-824C-DDD69E47598B}"/>
                </a:ext>
              </a:extLst>
            </p:cNvPr>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10" name="Google Shape;10061;p71">
              <a:extLst>
                <a:ext uri="{FF2B5EF4-FFF2-40B4-BE49-F238E27FC236}">
                  <a16:creationId xmlns:a16="http://schemas.microsoft.com/office/drawing/2014/main" id="{14B0E120-DED2-4214-A340-BBFD6259ED57}"/>
                </a:ext>
              </a:extLst>
            </p:cNvPr>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11" name="Google Shape;10062;p71">
              <a:extLst>
                <a:ext uri="{FF2B5EF4-FFF2-40B4-BE49-F238E27FC236}">
                  <a16:creationId xmlns:a16="http://schemas.microsoft.com/office/drawing/2014/main" id="{99261FCA-BC6E-44E6-894C-3E07A6D9E0F1}"/>
                </a:ext>
              </a:extLst>
            </p:cNvPr>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12" name="Google Shape;10063;p71">
              <a:extLst>
                <a:ext uri="{FF2B5EF4-FFF2-40B4-BE49-F238E27FC236}">
                  <a16:creationId xmlns:a16="http://schemas.microsoft.com/office/drawing/2014/main" id="{E9CF8C39-2458-404F-89FF-83AA83C276A5}"/>
                </a:ext>
              </a:extLst>
            </p:cNvPr>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grp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grpSp>
      <p:sp>
        <p:nvSpPr>
          <p:cNvPr id="113" name="Google Shape;9966;p71">
            <a:extLst>
              <a:ext uri="{FF2B5EF4-FFF2-40B4-BE49-F238E27FC236}">
                <a16:creationId xmlns:a16="http://schemas.microsoft.com/office/drawing/2014/main" id="{2D210C3F-1514-4196-A67C-937F024DF0FD}"/>
              </a:ext>
            </a:extLst>
          </p:cNvPr>
          <p:cNvSpPr/>
          <p:nvPr/>
        </p:nvSpPr>
        <p:spPr>
          <a:xfrm>
            <a:off x="3632162" y="2778523"/>
            <a:ext cx="592419" cy="455420"/>
          </a:xfrm>
          <a:custGeom>
            <a:avLst/>
            <a:gdLst/>
            <a:ahLst/>
            <a:cxnLst/>
            <a:rect l="l" t="t" r="r" b="b"/>
            <a:pathLst>
              <a:path w="11574" h="10502" extrusionOk="0">
                <a:moveTo>
                  <a:pt x="4370" y="1560"/>
                </a:moveTo>
                <a:lnTo>
                  <a:pt x="4287" y="2668"/>
                </a:lnTo>
                <a:cubicBezTo>
                  <a:pt x="4287" y="2692"/>
                  <a:pt x="4251" y="2703"/>
                  <a:pt x="4227" y="2703"/>
                </a:cubicBezTo>
                <a:lnTo>
                  <a:pt x="3525" y="2703"/>
                </a:lnTo>
                <a:cubicBezTo>
                  <a:pt x="3489" y="2703"/>
                  <a:pt x="3465" y="2680"/>
                  <a:pt x="3465" y="2668"/>
                </a:cubicBezTo>
                <a:lnTo>
                  <a:pt x="3358" y="1560"/>
                </a:lnTo>
                <a:close/>
                <a:moveTo>
                  <a:pt x="1084" y="3442"/>
                </a:moveTo>
                <a:cubicBezTo>
                  <a:pt x="2048" y="3525"/>
                  <a:pt x="2858" y="4335"/>
                  <a:pt x="2941" y="5311"/>
                </a:cubicBezTo>
                <a:lnTo>
                  <a:pt x="1084" y="5311"/>
                </a:lnTo>
                <a:lnTo>
                  <a:pt x="1084" y="3442"/>
                </a:lnTo>
                <a:close/>
                <a:moveTo>
                  <a:pt x="3989" y="5656"/>
                </a:moveTo>
                <a:lnTo>
                  <a:pt x="3989" y="8264"/>
                </a:lnTo>
                <a:lnTo>
                  <a:pt x="1072" y="8264"/>
                </a:lnTo>
                <a:lnTo>
                  <a:pt x="1072" y="5656"/>
                </a:lnTo>
                <a:close/>
                <a:moveTo>
                  <a:pt x="2370" y="8585"/>
                </a:moveTo>
                <a:lnTo>
                  <a:pt x="2370" y="10192"/>
                </a:lnTo>
                <a:lnTo>
                  <a:pt x="2191" y="10192"/>
                </a:lnTo>
                <a:lnTo>
                  <a:pt x="2191" y="8585"/>
                </a:lnTo>
                <a:close/>
                <a:moveTo>
                  <a:pt x="11026" y="4311"/>
                </a:moveTo>
                <a:cubicBezTo>
                  <a:pt x="11133" y="4311"/>
                  <a:pt x="11216" y="4406"/>
                  <a:pt x="11216" y="4513"/>
                </a:cubicBezTo>
                <a:lnTo>
                  <a:pt x="11240" y="10192"/>
                </a:lnTo>
                <a:lnTo>
                  <a:pt x="10835" y="10192"/>
                </a:lnTo>
                <a:lnTo>
                  <a:pt x="10835" y="4513"/>
                </a:lnTo>
                <a:cubicBezTo>
                  <a:pt x="10835" y="4406"/>
                  <a:pt x="10919" y="4311"/>
                  <a:pt x="11026" y="4311"/>
                </a:cubicBezTo>
                <a:close/>
                <a:moveTo>
                  <a:pt x="2334" y="1"/>
                </a:moveTo>
                <a:cubicBezTo>
                  <a:pt x="2072" y="1"/>
                  <a:pt x="1858" y="227"/>
                  <a:pt x="1858" y="477"/>
                </a:cubicBezTo>
                <a:lnTo>
                  <a:pt x="1858" y="3263"/>
                </a:lnTo>
                <a:cubicBezTo>
                  <a:pt x="1620" y="3156"/>
                  <a:pt x="1358" y="3096"/>
                  <a:pt x="1084" y="3084"/>
                </a:cubicBezTo>
                <a:lnTo>
                  <a:pt x="1084" y="1370"/>
                </a:lnTo>
                <a:cubicBezTo>
                  <a:pt x="1084" y="1072"/>
                  <a:pt x="846" y="834"/>
                  <a:pt x="548" y="834"/>
                </a:cubicBezTo>
                <a:cubicBezTo>
                  <a:pt x="251" y="834"/>
                  <a:pt x="12" y="1072"/>
                  <a:pt x="12" y="1370"/>
                </a:cubicBezTo>
                <a:lnTo>
                  <a:pt x="12" y="4954"/>
                </a:lnTo>
                <a:cubicBezTo>
                  <a:pt x="12" y="5049"/>
                  <a:pt x="84" y="5120"/>
                  <a:pt x="179" y="5120"/>
                </a:cubicBezTo>
                <a:cubicBezTo>
                  <a:pt x="262" y="5120"/>
                  <a:pt x="346" y="5049"/>
                  <a:pt x="346" y="4954"/>
                </a:cubicBezTo>
                <a:lnTo>
                  <a:pt x="346" y="1370"/>
                </a:lnTo>
                <a:cubicBezTo>
                  <a:pt x="346" y="1263"/>
                  <a:pt x="429" y="1179"/>
                  <a:pt x="536" y="1179"/>
                </a:cubicBezTo>
                <a:cubicBezTo>
                  <a:pt x="643" y="1179"/>
                  <a:pt x="727" y="1263"/>
                  <a:pt x="727" y="1370"/>
                </a:cubicBezTo>
                <a:lnTo>
                  <a:pt x="727" y="10133"/>
                </a:lnTo>
                <a:lnTo>
                  <a:pt x="322" y="10133"/>
                </a:lnTo>
                <a:lnTo>
                  <a:pt x="322" y="5775"/>
                </a:lnTo>
                <a:cubicBezTo>
                  <a:pt x="322" y="5680"/>
                  <a:pt x="251" y="5609"/>
                  <a:pt x="167" y="5609"/>
                </a:cubicBezTo>
                <a:cubicBezTo>
                  <a:pt x="72" y="5609"/>
                  <a:pt x="0" y="5680"/>
                  <a:pt x="0" y="5775"/>
                </a:cubicBezTo>
                <a:lnTo>
                  <a:pt x="0" y="10300"/>
                </a:lnTo>
                <a:cubicBezTo>
                  <a:pt x="0" y="10383"/>
                  <a:pt x="72" y="10466"/>
                  <a:pt x="167" y="10466"/>
                </a:cubicBezTo>
                <a:lnTo>
                  <a:pt x="893" y="10466"/>
                </a:lnTo>
                <a:cubicBezTo>
                  <a:pt x="977" y="10466"/>
                  <a:pt x="1060" y="10383"/>
                  <a:pt x="1060" y="10300"/>
                </a:cubicBezTo>
                <a:lnTo>
                  <a:pt x="1060" y="8537"/>
                </a:lnTo>
                <a:lnTo>
                  <a:pt x="1834" y="8537"/>
                </a:lnTo>
                <a:lnTo>
                  <a:pt x="1834" y="10300"/>
                </a:lnTo>
                <a:cubicBezTo>
                  <a:pt x="1834" y="10383"/>
                  <a:pt x="1905" y="10466"/>
                  <a:pt x="1989" y="10466"/>
                </a:cubicBezTo>
                <a:lnTo>
                  <a:pt x="2513" y="10466"/>
                </a:lnTo>
                <a:cubicBezTo>
                  <a:pt x="2596" y="10466"/>
                  <a:pt x="2679" y="10383"/>
                  <a:pt x="2679" y="10300"/>
                </a:cubicBezTo>
                <a:lnTo>
                  <a:pt x="2679" y="8537"/>
                </a:lnTo>
                <a:lnTo>
                  <a:pt x="3965" y="8537"/>
                </a:lnTo>
                <a:lnTo>
                  <a:pt x="3965" y="8954"/>
                </a:lnTo>
                <a:cubicBezTo>
                  <a:pt x="3965" y="9049"/>
                  <a:pt x="4049" y="9121"/>
                  <a:pt x="4132" y="9121"/>
                </a:cubicBezTo>
                <a:lnTo>
                  <a:pt x="7299" y="9121"/>
                </a:lnTo>
                <a:cubicBezTo>
                  <a:pt x="7394" y="9121"/>
                  <a:pt x="7466" y="9049"/>
                  <a:pt x="7466" y="8954"/>
                </a:cubicBezTo>
                <a:cubicBezTo>
                  <a:pt x="7466" y="8871"/>
                  <a:pt x="7394" y="8799"/>
                  <a:pt x="7299" y="8799"/>
                </a:cubicBezTo>
                <a:lnTo>
                  <a:pt x="4311" y="8799"/>
                </a:lnTo>
                <a:lnTo>
                  <a:pt x="4311" y="5168"/>
                </a:lnTo>
                <a:lnTo>
                  <a:pt x="10490" y="5168"/>
                </a:lnTo>
                <a:lnTo>
                  <a:pt x="10490" y="8835"/>
                </a:lnTo>
                <a:lnTo>
                  <a:pt x="8109" y="8835"/>
                </a:lnTo>
                <a:cubicBezTo>
                  <a:pt x="8025" y="8835"/>
                  <a:pt x="7942" y="8918"/>
                  <a:pt x="7942" y="9002"/>
                </a:cubicBezTo>
                <a:cubicBezTo>
                  <a:pt x="7942" y="9097"/>
                  <a:pt x="8025" y="9168"/>
                  <a:pt x="8109" y="9168"/>
                </a:cubicBezTo>
                <a:lnTo>
                  <a:pt x="10490" y="9168"/>
                </a:lnTo>
                <a:lnTo>
                  <a:pt x="10490" y="10347"/>
                </a:lnTo>
                <a:cubicBezTo>
                  <a:pt x="10490" y="10431"/>
                  <a:pt x="10561" y="10502"/>
                  <a:pt x="10657" y="10502"/>
                </a:cubicBezTo>
                <a:lnTo>
                  <a:pt x="11383" y="10502"/>
                </a:lnTo>
                <a:cubicBezTo>
                  <a:pt x="11466" y="10502"/>
                  <a:pt x="11550" y="10431"/>
                  <a:pt x="11550" y="10347"/>
                </a:cubicBezTo>
                <a:lnTo>
                  <a:pt x="11550" y="4477"/>
                </a:lnTo>
                <a:cubicBezTo>
                  <a:pt x="11573" y="4192"/>
                  <a:pt x="11323" y="3954"/>
                  <a:pt x="11026" y="3954"/>
                </a:cubicBezTo>
                <a:cubicBezTo>
                  <a:pt x="10728" y="3954"/>
                  <a:pt x="10490" y="4192"/>
                  <a:pt x="10490" y="4489"/>
                </a:cubicBezTo>
                <a:lnTo>
                  <a:pt x="10490" y="4823"/>
                </a:lnTo>
                <a:lnTo>
                  <a:pt x="4156" y="4823"/>
                </a:lnTo>
                <a:cubicBezTo>
                  <a:pt x="4061" y="4823"/>
                  <a:pt x="3989" y="4894"/>
                  <a:pt x="3989" y="4989"/>
                </a:cubicBezTo>
                <a:lnTo>
                  <a:pt x="3989" y="5311"/>
                </a:lnTo>
                <a:lnTo>
                  <a:pt x="3275" y="5311"/>
                </a:lnTo>
                <a:cubicBezTo>
                  <a:pt x="3227" y="4787"/>
                  <a:pt x="3025" y="4311"/>
                  <a:pt x="2703" y="3930"/>
                </a:cubicBezTo>
                <a:lnTo>
                  <a:pt x="2703" y="882"/>
                </a:lnTo>
                <a:lnTo>
                  <a:pt x="3715" y="882"/>
                </a:lnTo>
                <a:lnTo>
                  <a:pt x="3715" y="1203"/>
                </a:lnTo>
                <a:lnTo>
                  <a:pt x="3203" y="1203"/>
                </a:lnTo>
                <a:cubicBezTo>
                  <a:pt x="3096" y="1203"/>
                  <a:pt x="3025" y="1298"/>
                  <a:pt x="3037" y="1394"/>
                </a:cubicBezTo>
                <a:lnTo>
                  <a:pt x="3156" y="2680"/>
                </a:lnTo>
                <a:cubicBezTo>
                  <a:pt x="3168" y="2882"/>
                  <a:pt x="3346" y="3037"/>
                  <a:pt x="3537" y="3037"/>
                </a:cubicBezTo>
                <a:lnTo>
                  <a:pt x="3715" y="3037"/>
                </a:lnTo>
                <a:lnTo>
                  <a:pt x="3715" y="3989"/>
                </a:lnTo>
                <a:cubicBezTo>
                  <a:pt x="3715" y="4073"/>
                  <a:pt x="3799" y="4156"/>
                  <a:pt x="3882" y="4156"/>
                </a:cubicBezTo>
                <a:cubicBezTo>
                  <a:pt x="3977" y="4156"/>
                  <a:pt x="4049" y="4073"/>
                  <a:pt x="4049" y="3989"/>
                </a:cubicBezTo>
                <a:lnTo>
                  <a:pt x="4049" y="3037"/>
                </a:lnTo>
                <a:lnTo>
                  <a:pt x="4227" y="3037"/>
                </a:lnTo>
                <a:cubicBezTo>
                  <a:pt x="4430" y="3037"/>
                  <a:pt x="4596" y="2882"/>
                  <a:pt x="4608" y="2680"/>
                </a:cubicBezTo>
                <a:lnTo>
                  <a:pt x="4727" y="1394"/>
                </a:lnTo>
                <a:cubicBezTo>
                  <a:pt x="4727" y="1358"/>
                  <a:pt x="4715" y="1310"/>
                  <a:pt x="4692" y="1263"/>
                </a:cubicBezTo>
                <a:cubicBezTo>
                  <a:pt x="4656" y="1239"/>
                  <a:pt x="4608" y="1203"/>
                  <a:pt x="4572" y="1203"/>
                </a:cubicBezTo>
                <a:lnTo>
                  <a:pt x="4049" y="1203"/>
                </a:lnTo>
                <a:lnTo>
                  <a:pt x="4049" y="882"/>
                </a:lnTo>
                <a:lnTo>
                  <a:pt x="4394" y="882"/>
                </a:lnTo>
                <a:cubicBezTo>
                  <a:pt x="4632" y="882"/>
                  <a:pt x="4823" y="679"/>
                  <a:pt x="4823" y="441"/>
                </a:cubicBezTo>
                <a:cubicBezTo>
                  <a:pt x="4823" y="203"/>
                  <a:pt x="4632" y="13"/>
                  <a:pt x="4394" y="13"/>
                </a:cubicBezTo>
                <a:lnTo>
                  <a:pt x="3632" y="13"/>
                </a:lnTo>
                <a:cubicBezTo>
                  <a:pt x="3537" y="13"/>
                  <a:pt x="3465" y="84"/>
                  <a:pt x="3465" y="179"/>
                </a:cubicBezTo>
                <a:cubicBezTo>
                  <a:pt x="3465" y="263"/>
                  <a:pt x="3537" y="346"/>
                  <a:pt x="3632" y="346"/>
                </a:cubicBezTo>
                <a:lnTo>
                  <a:pt x="4394" y="346"/>
                </a:lnTo>
                <a:cubicBezTo>
                  <a:pt x="4430" y="346"/>
                  <a:pt x="4477" y="382"/>
                  <a:pt x="4477" y="429"/>
                </a:cubicBezTo>
                <a:cubicBezTo>
                  <a:pt x="4477" y="477"/>
                  <a:pt x="4430" y="525"/>
                  <a:pt x="4394" y="525"/>
                </a:cubicBezTo>
                <a:lnTo>
                  <a:pt x="2525" y="525"/>
                </a:lnTo>
                <a:cubicBezTo>
                  <a:pt x="2441" y="525"/>
                  <a:pt x="2370" y="596"/>
                  <a:pt x="2370" y="679"/>
                </a:cubicBezTo>
                <a:lnTo>
                  <a:pt x="2370" y="3573"/>
                </a:lnTo>
                <a:cubicBezTo>
                  <a:pt x="2334" y="3561"/>
                  <a:pt x="2191" y="3442"/>
                  <a:pt x="2191" y="3442"/>
                </a:cubicBezTo>
                <a:lnTo>
                  <a:pt x="2191" y="477"/>
                </a:lnTo>
                <a:cubicBezTo>
                  <a:pt x="2191" y="406"/>
                  <a:pt x="2251" y="322"/>
                  <a:pt x="2334" y="322"/>
                </a:cubicBezTo>
                <a:lnTo>
                  <a:pt x="2870" y="322"/>
                </a:lnTo>
                <a:cubicBezTo>
                  <a:pt x="2965" y="322"/>
                  <a:pt x="3037" y="251"/>
                  <a:pt x="3037" y="167"/>
                </a:cubicBezTo>
                <a:cubicBezTo>
                  <a:pt x="3037" y="72"/>
                  <a:pt x="2965" y="1"/>
                  <a:pt x="2870" y="1"/>
                </a:cubicBezTo>
                <a:close/>
              </a:path>
            </a:pathLst>
          </a:custGeom>
          <a:solidFill>
            <a:schemeClr val="bg1"/>
          </a:solid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27" name="Google Shape;280;p35">
            <a:extLst>
              <a:ext uri="{FF2B5EF4-FFF2-40B4-BE49-F238E27FC236}">
                <a16:creationId xmlns:a16="http://schemas.microsoft.com/office/drawing/2014/main" id="{05EC035C-5326-414E-B68D-6810358AD2CD}"/>
              </a:ext>
            </a:extLst>
          </p:cNvPr>
          <p:cNvSpPr/>
          <p:nvPr/>
        </p:nvSpPr>
        <p:spPr>
          <a:xfrm>
            <a:off x="9887749" y="1992135"/>
            <a:ext cx="2183863" cy="2142495"/>
          </a:xfrm>
          <a:prstGeom prst="ellipse">
            <a:avLst/>
          </a:prstGeom>
          <a:solidFill>
            <a:schemeClr val="accent2">
              <a:lumMod val="60000"/>
              <a:lumOff val="40000"/>
            </a:schemeClr>
          </a:solidFill>
          <a:ln>
            <a:solidFill>
              <a:schemeClr val="accent2">
                <a:lumMod val="75000"/>
              </a:schemeClr>
            </a:solid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29" name="Google Shape;10929;p72">
            <a:extLst>
              <a:ext uri="{FF2B5EF4-FFF2-40B4-BE49-F238E27FC236}">
                <a16:creationId xmlns:a16="http://schemas.microsoft.com/office/drawing/2014/main" id="{273D52C7-59B1-4750-BBFE-67E5C0219010}"/>
              </a:ext>
            </a:extLst>
          </p:cNvPr>
          <p:cNvSpPr/>
          <p:nvPr/>
        </p:nvSpPr>
        <p:spPr>
          <a:xfrm>
            <a:off x="10564394" y="2660870"/>
            <a:ext cx="781599" cy="763600"/>
          </a:xfrm>
          <a:custGeom>
            <a:avLst/>
            <a:gdLst/>
            <a:ahLst/>
            <a:cxnLst/>
            <a:rect l="l" t="t" r="r" b="b"/>
            <a:pathLst>
              <a:path w="11193" h="11205" extrusionOk="0">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chemeClr val="bg1"/>
          </a:solidFill>
          <a:ln w="3175">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130" name="Google Shape;273;p35">
            <a:extLst>
              <a:ext uri="{FF2B5EF4-FFF2-40B4-BE49-F238E27FC236}">
                <a16:creationId xmlns:a16="http://schemas.microsoft.com/office/drawing/2014/main" id="{E76D0E76-9D2E-4935-A7F9-29A11BCEAEB5}"/>
              </a:ext>
            </a:extLst>
          </p:cNvPr>
          <p:cNvSpPr txBox="1">
            <a:spLocks/>
          </p:cNvSpPr>
          <p:nvPr/>
        </p:nvSpPr>
        <p:spPr>
          <a:xfrm>
            <a:off x="933547" y="3768585"/>
            <a:ext cx="168653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hlink"/>
              </a:buClr>
              <a:buSzPts val="2400"/>
              <a:buFont typeface="Anton"/>
              <a:buNone/>
              <a:defRPr sz="2400" b="0" i="0" u="none" strike="noStrike" cap="none">
                <a:solidFill>
                  <a:schemeClr val="hlink"/>
                </a:solidFill>
                <a:latin typeface="+mj-lt"/>
                <a:ea typeface="Anton"/>
                <a:cs typeface="Anton"/>
                <a:sym typeface="Anton"/>
              </a:defRPr>
            </a:lvl1pPr>
            <a:lvl2pPr marR="0" lvl="1"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2pPr>
            <a:lvl3pPr marR="0" lvl="2"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3pPr>
            <a:lvl4pPr marR="0" lvl="3"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4pPr>
            <a:lvl5pPr marR="0" lvl="4"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5pPr>
            <a:lvl6pPr marR="0" lvl="5"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6pPr>
            <a:lvl7pPr marR="0" lvl="6"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7pPr>
            <a:lvl8pPr marR="0" lvl="7"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8pPr>
            <a:lvl9pPr marR="0" lvl="8"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9pPr>
          </a:lstStyle>
          <a:p>
            <a:pPr defTabSz="1219140">
              <a:buClr>
                <a:srgbClr val="41B6E6"/>
              </a:buClr>
              <a:defRPr/>
            </a:pPr>
            <a:r>
              <a:rPr lang="en-US" sz="2133" b="1" kern="0" dirty="0">
                <a:solidFill>
                  <a:schemeClr val="accent6">
                    <a:lumMod val="50000"/>
                  </a:schemeClr>
                </a:solidFill>
                <a:latin typeface="Open sans"/>
              </a:rPr>
              <a:t>Readiness</a:t>
            </a:r>
            <a:endParaRPr lang="en-US" b="1" kern="0" dirty="0">
              <a:solidFill>
                <a:schemeClr val="accent6">
                  <a:lumMod val="50000"/>
                </a:schemeClr>
              </a:solidFill>
              <a:latin typeface="Open sans"/>
            </a:endParaRPr>
          </a:p>
        </p:txBody>
      </p:sp>
      <p:sp>
        <p:nvSpPr>
          <p:cNvPr id="131" name="Google Shape;273;p35">
            <a:extLst>
              <a:ext uri="{FF2B5EF4-FFF2-40B4-BE49-F238E27FC236}">
                <a16:creationId xmlns:a16="http://schemas.microsoft.com/office/drawing/2014/main" id="{CF3EFC7B-4919-4863-9709-3FBA21FA8AAB}"/>
              </a:ext>
            </a:extLst>
          </p:cNvPr>
          <p:cNvSpPr txBox="1">
            <a:spLocks/>
          </p:cNvSpPr>
          <p:nvPr/>
        </p:nvSpPr>
        <p:spPr>
          <a:xfrm>
            <a:off x="2853231" y="3783991"/>
            <a:ext cx="2059012"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hlink"/>
              </a:buClr>
              <a:buSzPts val="2400"/>
              <a:buFont typeface="Anton"/>
              <a:buNone/>
              <a:defRPr sz="2400" b="0" i="0" u="none" strike="noStrike" cap="none">
                <a:solidFill>
                  <a:schemeClr val="hlink"/>
                </a:solidFill>
                <a:latin typeface="+mj-lt"/>
                <a:ea typeface="Anton"/>
                <a:cs typeface="Anton"/>
                <a:sym typeface="Anton"/>
              </a:defRPr>
            </a:lvl1pPr>
            <a:lvl2pPr marR="0" lvl="1"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2pPr>
            <a:lvl3pPr marR="0" lvl="2"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3pPr>
            <a:lvl4pPr marR="0" lvl="3"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4pPr>
            <a:lvl5pPr marR="0" lvl="4"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5pPr>
            <a:lvl6pPr marR="0" lvl="5"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6pPr>
            <a:lvl7pPr marR="0" lvl="6"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7pPr>
            <a:lvl8pPr marR="0" lvl="7"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8pPr>
            <a:lvl9pPr marR="0" lvl="8"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9pPr>
          </a:lstStyle>
          <a:p>
            <a:pPr algn="ctr" defTabSz="1219140">
              <a:buClr>
                <a:srgbClr val="41B6E6"/>
              </a:buClr>
              <a:defRPr/>
            </a:pPr>
            <a:r>
              <a:rPr lang="en-US" sz="2133" b="1" kern="0" dirty="0">
                <a:solidFill>
                  <a:schemeClr val="accent3"/>
                </a:solidFill>
                <a:latin typeface="Open sans"/>
              </a:rPr>
              <a:t>Recognition and Prevention</a:t>
            </a:r>
            <a:endParaRPr lang="en-US" b="1" kern="0" dirty="0">
              <a:solidFill>
                <a:schemeClr val="accent3"/>
              </a:solidFill>
              <a:latin typeface="Open sans"/>
            </a:endParaRPr>
          </a:p>
        </p:txBody>
      </p:sp>
      <p:sp>
        <p:nvSpPr>
          <p:cNvPr id="132" name="Google Shape;273;p35">
            <a:extLst>
              <a:ext uri="{FF2B5EF4-FFF2-40B4-BE49-F238E27FC236}">
                <a16:creationId xmlns:a16="http://schemas.microsoft.com/office/drawing/2014/main" id="{A9EAAC3D-EBBA-453F-BA2F-23F1B226F259}"/>
              </a:ext>
            </a:extLst>
          </p:cNvPr>
          <p:cNvSpPr txBox="1">
            <a:spLocks/>
          </p:cNvSpPr>
          <p:nvPr/>
        </p:nvSpPr>
        <p:spPr>
          <a:xfrm>
            <a:off x="5343380" y="3789206"/>
            <a:ext cx="1706821"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hlink"/>
              </a:buClr>
              <a:buSzPts val="2400"/>
              <a:buFont typeface="Anton"/>
              <a:buNone/>
              <a:defRPr sz="2400" b="0" i="0" u="none" strike="noStrike" cap="none">
                <a:solidFill>
                  <a:schemeClr val="hlink"/>
                </a:solidFill>
                <a:latin typeface="+mj-lt"/>
                <a:ea typeface="Anton"/>
                <a:cs typeface="Anton"/>
                <a:sym typeface="Anton"/>
              </a:defRPr>
            </a:lvl1pPr>
            <a:lvl2pPr marR="0" lvl="1"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2pPr>
            <a:lvl3pPr marR="0" lvl="2"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3pPr>
            <a:lvl4pPr marR="0" lvl="3"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4pPr>
            <a:lvl5pPr marR="0" lvl="4"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5pPr>
            <a:lvl6pPr marR="0" lvl="5"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6pPr>
            <a:lvl7pPr marR="0" lvl="6"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7pPr>
            <a:lvl8pPr marR="0" lvl="7"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8pPr>
            <a:lvl9pPr marR="0" lvl="8"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9pPr>
          </a:lstStyle>
          <a:p>
            <a:pPr algn="ctr" defTabSz="1219140">
              <a:buClr>
                <a:srgbClr val="41B6E6"/>
              </a:buClr>
              <a:defRPr/>
            </a:pPr>
            <a:r>
              <a:rPr lang="en-US" sz="2133" b="1" kern="0" dirty="0">
                <a:solidFill>
                  <a:schemeClr val="accent1"/>
                </a:solidFill>
                <a:latin typeface="Open sans"/>
              </a:rPr>
              <a:t>Response</a:t>
            </a:r>
            <a:endParaRPr lang="en-US" b="1" kern="0" dirty="0">
              <a:solidFill>
                <a:schemeClr val="accent1"/>
              </a:solidFill>
              <a:latin typeface="Open sans"/>
            </a:endParaRPr>
          </a:p>
        </p:txBody>
      </p:sp>
      <p:sp>
        <p:nvSpPr>
          <p:cNvPr id="133" name="Google Shape;273;p35">
            <a:extLst>
              <a:ext uri="{FF2B5EF4-FFF2-40B4-BE49-F238E27FC236}">
                <a16:creationId xmlns:a16="http://schemas.microsoft.com/office/drawing/2014/main" id="{244443A0-E125-43B0-996B-4F3BA6B4B729}"/>
              </a:ext>
            </a:extLst>
          </p:cNvPr>
          <p:cNvSpPr txBox="1">
            <a:spLocks/>
          </p:cNvSpPr>
          <p:nvPr/>
        </p:nvSpPr>
        <p:spPr>
          <a:xfrm>
            <a:off x="7110514" y="3789678"/>
            <a:ext cx="2649319"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hlink"/>
              </a:buClr>
              <a:buSzPts val="2400"/>
              <a:buFont typeface="Anton"/>
              <a:buNone/>
              <a:defRPr sz="2400" b="0" i="0" u="none" strike="noStrike" cap="none">
                <a:solidFill>
                  <a:schemeClr val="hlink"/>
                </a:solidFill>
                <a:latin typeface="+mj-lt"/>
                <a:ea typeface="Anton"/>
                <a:cs typeface="Anton"/>
                <a:sym typeface="Anton"/>
              </a:defRPr>
            </a:lvl1pPr>
            <a:lvl2pPr marR="0" lvl="1"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2pPr>
            <a:lvl3pPr marR="0" lvl="2"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3pPr>
            <a:lvl4pPr marR="0" lvl="3"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4pPr>
            <a:lvl5pPr marR="0" lvl="4"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5pPr>
            <a:lvl6pPr marR="0" lvl="5"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6pPr>
            <a:lvl7pPr marR="0" lvl="6"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7pPr>
            <a:lvl8pPr marR="0" lvl="7"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8pPr>
            <a:lvl9pPr marR="0" lvl="8"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9pPr>
          </a:lstStyle>
          <a:p>
            <a:pPr algn="ctr" defTabSz="1219140">
              <a:buClr>
                <a:srgbClr val="41B6E6"/>
              </a:buClr>
              <a:defRPr/>
            </a:pPr>
            <a:r>
              <a:rPr lang="en-US" sz="2133" b="1" kern="0" dirty="0">
                <a:solidFill>
                  <a:schemeClr val="accent6">
                    <a:lumMod val="75000"/>
                  </a:schemeClr>
                </a:solidFill>
                <a:latin typeface="Open sans"/>
              </a:rPr>
              <a:t>Reporting and Systems Learning</a:t>
            </a:r>
          </a:p>
        </p:txBody>
      </p:sp>
      <p:sp>
        <p:nvSpPr>
          <p:cNvPr id="134" name="Google Shape;273;p35">
            <a:extLst>
              <a:ext uri="{FF2B5EF4-FFF2-40B4-BE49-F238E27FC236}">
                <a16:creationId xmlns:a16="http://schemas.microsoft.com/office/drawing/2014/main" id="{5BAE534E-BC33-4C8F-90F7-1DB981C16BF4}"/>
              </a:ext>
            </a:extLst>
          </p:cNvPr>
          <p:cNvSpPr txBox="1">
            <a:spLocks/>
          </p:cNvSpPr>
          <p:nvPr/>
        </p:nvSpPr>
        <p:spPr>
          <a:xfrm>
            <a:off x="9899962" y="4189547"/>
            <a:ext cx="2326911"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hlink"/>
              </a:buClr>
              <a:buSzPts val="2400"/>
              <a:buFont typeface="Anton"/>
              <a:buNone/>
              <a:defRPr sz="2400" b="0" i="0" u="none" strike="noStrike" cap="none">
                <a:solidFill>
                  <a:schemeClr val="hlink"/>
                </a:solidFill>
                <a:latin typeface="+mj-lt"/>
                <a:ea typeface="Anton"/>
                <a:cs typeface="Anton"/>
                <a:sym typeface="Anton"/>
              </a:defRPr>
            </a:lvl1pPr>
            <a:lvl2pPr marR="0" lvl="1"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2pPr>
            <a:lvl3pPr marR="0" lvl="2"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3pPr>
            <a:lvl4pPr marR="0" lvl="3"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4pPr>
            <a:lvl5pPr marR="0" lvl="4"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5pPr>
            <a:lvl6pPr marR="0" lvl="5"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6pPr>
            <a:lvl7pPr marR="0" lvl="6"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7pPr>
            <a:lvl8pPr marR="0" lvl="7"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8pPr>
            <a:lvl9pPr marR="0" lvl="8" algn="l" rtl="0">
              <a:lnSpc>
                <a:spcPct val="100000"/>
              </a:lnSpc>
              <a:spcBef>
                <a:spcPts val="0"/>
              </a:spcBef>
              <a:spcAft>
                <a:spcPts val="0"/>
              </a:spcAft>
              <a:buClr>
                <a:schemeClr val="hlink"/>
              </a:buClr>
              <a:buSzPts val="2800"/>
              <a:buFont typeface="Arial"/>
              <a:buNone/>
              <a:defRPr sz="2800" b="0" i="0" u="none" strike="noStrike" cap="none">
                <a:solidFill>
                  <a:schemeClr val="hlink"/>
                </a:solidFill>
                <a:latin typeface="Arial"/>
                <a:ea typeface="Arial"/>
                <a:cs typeface="Arial"/>
                <a:sym typeface="Arial"/>
              </a:defRPr>
            </a:lvl9pPr>
          </a:lstStyle>
          <a:p>
            <a:pPr algn="ctr" defTabSz="1219140">
              <a:buClr>
                <a:srgbClr val="41B6E6"/>
              </a:buClr>
              <a:defRPr/>
            </a:pPr>
            <a:r>
              <a:rPr lang="en-US" sz="2800" b="1" kern="0" dirty="0">
                <a:solidFill>
                  <a:schemeClr val="accent2"/>
                </a:solidFill>
                <a:latin typeface="Open sans"/>
              </a:rPr>
              <a:t>Respectful Care</a:t>
            </a:r>
          </a:p>
        </p:txBody>
      </p:sp>
    </p:spTree>
    <p:extLst>
      <p:ext uri="{BB962C8B-B14F-4D97-AF65-F5344CB8AC3E}">
        <p14:creationId xmlns:p14="http://schemas.microsoft.com/office/powerpoint/2010/main" val="2850438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BE59B411-B08D-49E9-8552-3BCE2929430B}"/>
              </a:ext>
            </a:extLst>
          </p:cNvPr>
          <p:cNvSpPr/>
          <p:nvPr/>
        </p:nvSpPr>
        <p:spPr>
          <a:xfrm>
            <a:off x="-795" y="704624"/>
            <a:ext cx="12193590" cy="6153376"/>
          </a:xfrm>
          <a:custGeom>
            <a:avLst/>
            <a:gdLst>
              <a:gd name="connsiteX0" fmla="*/ 6096796 w 12193590"/>
              <a:gd name="connsiteY0" fmla="*/ 0 h 6153376"/>
              <a:gd name="connsiteX1" fmla="*/ 9724919 w 12193590"/>
              <a:gd name="connsiteY1" fmla="*/ 827700 h 6153376"/>
              <a:gd name="connsiteX2" fmla="*/ 11918219 w 12193590"/>
              <a:gd name="connsiteY2" fmla="*/ 1248811 h 6153376"/>
              <a:gd name="connsiteX3" fmla="*/ 12193589 w 12193590"/>
              <a:gd name="connsiteY3" fmla="*/ 1263332 h 6153376"/>
              <a:gd name="connsiteX4" fmla="*/ 12193589 w 12193590"/>
              <a:gd name="connsiteY4" fmla="*/ 3422253 h 6153376"/>
              <a:gd name="connsiteX5" fmla="*/ 12193590 w 12193590"/>
              <a:gd name="connsiteY5" fmla="*/ 3422253 h 6153376"/>
              <a:gd name="connsiteX6" fmla="*/ 12193590 w 12193590"/>
              <a:gd name="connsiteY6" fmla="*/ 5699125 h 6153376"/>
              <a:gd name="connsiteX7" fmla="*/ 12193589 w 12193590"/>
              <a:gd name="connsiteY7" fmla="*/ 5699125 h 6153376"/>
              <a:gd name="connsiteX8" fmla="*/ 12193589 w 12193590"/>
              <a:gd name="connsiteY8" fmla="*/ 6153376 h 6153376"/>
              <a:gd name="connsiteX9" fmla="*/ 0 w 12193590"/>
              <a:gd name="connsiteY9" fmla="*/ 6153376 h 6153376"/>
              <a:gd name="connsiteX10" fmla="*/ 0 w 12193590"/>
              <a:gd name="connsiteY10" fmla="*/ 4464496 h 6153376"/>
              <a:gd name="connsiteX11" fmla="*/ 1 w 12193590"/>
              <a:gd name="connsiteY11" fmla="*/ 4464496 h 6153376"/>
              <a:gd name="connsiteX12" fmla="*/ 1 w 12193590"/>
              <a:gd name="connsiteY12" fmla="*/ 4242979 h 6153376"/>
              <a:gd name="connsiteX13" fmla="*/ 1 w 12193590"/>
              <a:gd name="connsiteY13" fmla="*/ 1268172 h 6153376"/>
              <a:gd name="connsiteX14" fmla="*/ 275371 w 12193590"/>
              <a:gd name="connsiteY14" fmla="*/ 1253651 h 6153376"/>
              <a:gd name="connsiteX15" fmla="*/ 2541137 w 12193590"/>
              <a:gd name="connsiteY15" fmla="*/ 808339 h 6153376"/>
              <a:gd name="connsiteX16" fmla="*/ 6096796 w 12193590"/>
              <a:gd name="connsiteY16" fmla="*/ 0 h 61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3590" h="6153376">
                <a:moveTo>
                  <a:pt x="6096796" y="0"/>
                </a:moveTo>
                <a:cubicBezTo>
                  <a:pt x="7174121" y="0"/>
                  <a:pt x="8531648" y="309783"/>
                  <a:pt x="9724919" y="827700"/>
                </a:cubicBezTo>
                <a:cubicBezTo>
                  <a:pt x="10415760" y="1127802"/>
                  <a:pt x="11396465" y="1219768"/>
                  <a:pt x="11918219" y="1248811"/>
                </a:cubicBezTo>
                <a:cubicBezTo>
                  <a:pt x="12193589" y="1263332"/>
                  <a:pt x="12193589" y="1263332"/>
                  <a:pt x="12193589" y="1263332"/>
                </a:cubicBezTo>
                <a:lnTo>
                  <a:pt x="12193589" y="3422253"/>
                </a:lnTo>
                <a:lnTo>
                  <a:pt x="12193590" y="3422253"/>
                </a:lnTo>
                <a:lnTo>
                  <a:pt x="12193590" y="5699125"/>
                </a:lnTo>
                <a:lnTo>
                  <a:pt x="12193589" y="5699125"/>
                </a:lnTo>
                <a:lnTo>
                  <a:pt x="12193589" y="6153376"/>
                </a:lnTo>
                <a:lnTo>
                  <a:pt x="0" y="6153376"/>
                </a:lnTo>
                <a:lnTo>
                  <a:pt x="0" y="4464496"/>
                </a:lnTo>
                <a:lnTo>
                  <a:pt x="1" y="4464496"/>
                </a:lnTo>
                <a:lnTo>
                  <a:pt x="1" y="4242979"/>
                </a:lnTo>
                <a:cubicBezTo>
                  <a:pt x="1" y="1268172"/>
                  <a:pt x="1" y="1268172"/>
                  <a:pt x="1" y="1268172"/>
                </a:cubicBezTo>
                <a:cubicBezTo>
                  <a:pt x="275371" y="1253651"/>
                  <a:pt x="275371" y="1253651"/>
                  <a:pt x="275371" y="1253651"/>
                </a:cubicBezTo>
                <a:cubicBezTo>
                  <a:pt x="830943" y="1229449"/>
                  <a:pt x="1859958" y="1137482"/>
                  <a:pt x="2541137" y="808339"/>
                </a:cubicBezTo>
                <a:cubicBezTo>
                  <a:pt x="3589477" y="295262"/>
                  <a:pt x="4884200" y="0"/>
                  <a:pt x="609679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45" name="Rectangle: Rounded Corners 44">
            <a:extLst>
              <a:ext uri="{FF2B5EF4-FFF2-40B4-BE49-F238E27FC236}">
                <a16:creationId xmlns:a16="http://schemas.microsoft.com/office/drawing/2014/main" id="{F0752450-F113-4857-A3A2-5D26A97E826A}"/>
              </a:ext>
            </a:extLst>
          </p:cNvPr>
          <p:cNvSpPr/>
          <p:nvPr/>
        </p:nvSpPr>
        <p:spPr>
          <a:xfrm>
            <a:off x="8823654" y="5292980"/>
            <a:ext cx="3021972" cy="1416848"/>
          </a:xfrm>
          <a:prstGeom prst="roundRect">
            <a:avLst>
              <a:gd name="adj" fmla="val 62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Rounded Corners 37">
            <a:extLst>
              <a:ext uri="{FF2B5EF4-FFF2-40B4-BE49-F238E27FC236}">
                <a16:creationId xmlns:a16="http://schemas.microsoft.com/office/drawing/2014/main" id="{2F9F8A5C-B115-4B40-9CC0-9C782CD40AC4}"/>
              </a:ext>
            </a:extLst>
          </p:cNvPr>
          <p:cNvSpPr/>
          <p:nvPr/>
        </p:nvSpPr>
        <p:spPr>
          <a:xfrm>
            <a:off x="349250" y="5221782"/>
            <a:ext cx="3021972" cy="1416847"/>
          </a:xfrm>
          <a:prstGeom prst="roundRect">
            <a:avLst>
              <a:gd name="adj" fmla="val 62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6">
            <a:extLst>
              <a:ext uri="{FF2B5EF4-FFF2-40B4-BE49-F238E27FC236}">
                <a16:creationId xmlns:a16="http://schemas.microsoft.com/office/drawing/2014/main" id="{E01B9907-A87F-4411-BADD-B5C60DAB5FF5}"/>
              </a:ext>
            </a:extLst>
          </p:cNvPr>
          <p:cNvSpPr>
            <a:spLocks/>
          </p:cNvSpPr>
          <p:nvPr/>
        </p:nvSpPr>
        <p:spPr bwMode="auto">
          <a:xfrm>
            <a:off x="2281238" y="1254671"/>
            <a:ext cx="1817688" cy="3687762"/>
          </a:xfrm>
          <a:custGeom>
            <a:avLst/>
            <a:gdLst>
              <a:gd name="T0" fmla="*/ 362 w 376"/>
              <a:gd name="T1" fmla="*/ 567 h 762"/>
              <a:gd name="T2" fmla="*/ 376 w 376"/>
              <a:gd name="T3" fmla="*/ 532 h 762"/>
              <a:gd name="T4" fmla="*/ 376 w 376"/>
              <a:gd name="T5" fmla="*/ 17 h 762"/>
              <a:gd name="T6" fmla="*/ 357 w 376"/>
              <a:gd name="T7" fmla="*/ 3 h 762"/>
              <a:gd name="T8" fmla="*/ 79 w 376"/>
              <a:gd name="T9" fmla="*/ 105 h 762"/>
              <a:gd name="T10" fmla="*/ 19 w 376"/>
              <a:gd name="T11" fmla="*/ 129 h 762"/>
              <a:gd name="T12" fmla="*/ 0 w 376"/>
              <a:gd name="T13" fmla="*/ 156 h 762"/>
              <a:gd name="T14" fmla="*/ 0 w 376"/>
              <a:gd name="T15" fmla="*/ 742 h 762"/>
              <a:gd name="T16" fmla="*/ 20 w 376"/>
              <a:gd name="T17" fmla="*/ 762 h 762"/>
              <a:gd name="T18" fmla="*/ 204 w 376"/>
              <a:gd name="T19" fmla="*/ 762 h 762"/>
              <a:gd name="T20" fmla="*/ 234 w 376"/>
              <a:gd name="T21" fmla="*/ 745 h 762"/>
              <a:gd name="T22" fmla="*/ 362 w 376"/>
              <a:gd name="T23" fmla="*/ 567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6" h="762">
                <a:moveTo>
                  <a:pt x="362" y="567"/>
                </a:moveTo>
                <a:cubicBezTo>
                  <a:pt x="370" y="558"/>
                  <a:pt x="376" y="543"/>
                  <a:pt x="376" y="532"/>
                </a:cubicBezTo>
                <a:cubicBezTo>
                  <a:pt x="376" y="17"/>
                  <a:pt x="376" y="17"/>
                  <a:pt x="376" y="17"/>
                </a:cubicBezTo>
                <a:cubicBezTo>
                  <a:pt x="376" y="6"/>
                  <a:pt x="367" y="0"/>
                  <a:pt x="357" y="3"/>
                </a:cubicBezTo>
                <a:cubicBezTo>
                  <a:pt x="357" y="3"/>
                  <a:pt x="172" y="59"/>
                  <a:pt x="79" y="105"/>
                </a:cubicBezTo>
                <a:cubicBezTo>
                  <a:pt x="55" y="116"/>
                  <a:pt x="19" y="129"/>
                  <a:pt x="19" y="129"/>
                </a:cubicBezTo>
                <a:cubicBezTo>
                  <a:pt x="9" y="133"/>
                  <a:pt x="0" y="145"/>
                  <a:pt x="0" y="156"/>
                </a:cubicBezTo>
                <a:cubicBezTo>
                  <a:pt x="0" y="742"/>
                  <a:pt x="0" y="742"/>
                  <a:pt x="0" y="742"/>
                </a:cubicBezTo>
                <a:cubicBezTo>
                  <a:pt x="0" y="753"/>
                  <a:pt x="9" y="762"/>
                  <a:pt x="20" y="762"/>
                </a:cubicBezTo>
                <a:cubicBezTo>
                  <a:pt x="204" y="762"/>
                  <a:pt x="204" y="762"/>
                  <a:pt x="204" y="762"/>
                </a:cubicBezTo>
                <a:cubicBezTo>
                  <a:pt x="215" y="762"/>
                  <a:pt x="229" y="754"/>
                  <a:pt x="234" y="745"/>
                </a:cubicBezTo>
                <a:lnTo>
                  <a:pt x="362" y="567"/>
                </a:lnTo>
                <a:close/>
              </a:path>
            </a:pathLst>
          </a:custGeom>
          <a:solidFill>
            <a:schemeClr val="accent5"/>
          </a:solidFill>
          <a:ln w="9525">
            <a:noFill/>
            <a:round/>
            <a:headEnd/>
            <a:tailEnd/>
          </a:ln>
          <a:effectLst>
            <a:innerShdw dist="1066800" dir="16200000">
              <a:prstClr val="black">
                <a:alpha val="2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8" name="Freeform 7">
            <a:extLst>
              <a:ext uri="{FF2B5EF4-FFF2-40B4-BE49-F238E27FC236}">
                <a16:creationId xmlns:a16="http://schemas.microsoft.com/office/drawing/2014/main" id="{A9443855-1F8B-4E04-9E4C-654B675FC695}"/>
              </a:ext>
            </a:extLst>
          </p:cNvPr>
          <p:cNvSpPr>
            <a:spLocks/>
          </p:cNvSpPr>
          <p:nvPr/>
        </p:nvSpPr>
        <p:spPr bwMode="auto">
          <a:xfrm>
            <a:off x="349251" y="1961109"/>
            <a:ext cx="1811338" cy="3120853"/>
          </a:xfrm>
          <a:custGeom>
            <a:avLst/>
            <a:gdLst>
              <a:gd name="T0" fmla="*/ 0 w 375"/>
              <a:gd name="T1" fmla="*/ 596 h 616"/>
              <a:gd name="T2" fmla="*/ 20 w 375"/>
              <a:gd name="T3" fmla="*/ 616 h 616"/>
              <a:gd name="T4" fmla="*/ 355 w 375"/>
              <a:gd name="T5" fmla="*/ 616 h 616"/>
              <a:gd name="T6" fmla="*/ 375 w 375"/>
              <a:gd name="T7" fmla="*/ 596 h 616"/>
              <a:gd name="T8" fmla="*/ 375 w 375"/>
              <a:gd name="T9" fmla="*/ 18 h 616"/>
              <a:gd name="T10" fmla="*/ 356 w 375"/>
              <a:gd name="T11" fmla="*/ 2 h 616"/>
              <a:gd name="T12" fmla="*/ 20 w 375"/>
              <a:gd name="T13" fmla="*/ 55 h 616"/>
              <a:gd name="T14" fmla="*/ 0 w 375"/>
              <a:gd name="T15" fmla="*/ 77 h 616"/>
              <a:gd name="T16" fmla="*/ 0 w 375"/>
              <a:gd name="T17" fmla="*/ 59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616">
                <a:moveTo>
                  <a:pt x="0" y="596"/>
                </a:moveTo>
                <a:cubicBezTo>
                  <a:pt x="0" y="607"/>
                  <a:pt x="9" y="616"/>
                  <a:pt x="20" y="616"/>
                </a:cubicBezTo>
                <a:cubicBezTo>
                  <a:pt x="355" y="616"/>
                  <a:pt x="355" y="616"/>
                  <a:pt x="355" y="616"/>
                </a:cubicBezTo>
                <a:cubicBezTo>
                  <a:pt x="366" y="616"/>
                  <a:pt x="375" y="607"/>
                  <a:pt x="375" y="596"/>
                </a:cubicBezTo>
                <a:cubicBezTo>
                  <a:pt x="375" y="18"/>
                  <a:pt x="375" y="18"/>
                  <a:pt x="375" y="18"/>
                </a:cubicBezTo>
                <a:cubicBezTo>
                  <a:pt x="375" y="7"/>
                  <a:pt x="366" y="0"/>
                  <a:pt x="356" y="2"/>
                </a:cubicBezTo>
                <a:cubicBezTo>
                  <a:pt x="20" y="55"/>
                  <a:pt x="20" y="55"/>
                  <a:pt x="20" y="55"/>
                </a:cubicBezTo>
                <a:cubicBezTo>
                  <a:pt x="9" y="56"/>
                  <a:pt x="0" y="66"/>
                  <a:pt x="0" y="77"/>
                </a:cubicBezTo>
                <a:lnTo>
                  <a:pt x="0" y="596"/>
                </a:lnTo>
                <a:close/>
              </a:path>
            </a:pathLst>
          </a:custGeom>
          <a:solidFill>
            <a:schemeClr val="accent6"/>
          </a:solidFill>
          <a:ln w="9525">
            <a:noFill/>
            <a:round/>
            <a:headEnd/>
            <a:tailEnd/>
          </a:ln>
          <a:effectLst>
            <a:innerShdw dist="1066800" dir="16200000">
              <a:prstClr val="black">
                <a:alpha val="2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9" name="Freeform 8">
            <a:extLst>
              <a:ext uri="{FF2B5EF4-FFF2-40B4-BE49-F238E27FC236}">
                <a16:creationId xmlns:a16="http://schemas.microsoft.com/office/drawing/2014/main" id="{FD8CACA6-CF21-4DF0-B356-13C7CCE2B7B4}"/>
              </a:ext>
            </a:extLst>
          </p:cNvPr>
          <p:cNvSpPr>
            <a:spLocks/>
          </p:cNvSpPr>
          <p:nvPr/>
        </p:nvSpPr>
        <p:spPr bwMode="auto">
          <a:xfrm>
            <a:off x="4219576" y="987970"/>
            <a:ext cx="1811338" cy="3208161"/>
          </a:xfrm>
          <a:custGeom>
            <a:avLst/>
            <a:gdLst>
              <a:gd name="T0" fmla="*/ 375 w 375"/>
              <a:gd name="T1" fmla="*/ 19 h 581"/>
              <a:gd name="T2" fmla="*/ 355 w 375"/>
              <a:gd name="T3" fmla="*/ 0 h 581"/>
              <a:gd name="T4" fmla="*/ 20 w 375"/>
              <a:gd name="T5" fmla="*/ 43 h 581"/>
              <a:gd name="T6" fmla="*/ 0 w 375"/>
              <a:gd name="T7" fmla="*/ 66 h 581"/>
              <a:gd name="T8" fmla="*/ 0 w 375"/>
              <a:gd name="T9" fmla="*/ 565 h 581"/>
              <a:gd name="T10" fmla="*/ 17 w 375"/>
              <a:gd name="T11" fmla="*/ 575 h 581"/>
              <a:gd name="T12" fmla="*/ 355 w 375"/>
              <a:gd name="T13" fmla="*/ 452 h 581"/>
              <a:gd name="T14" fmla="*/ 375 w 375"/>
              <a:gd name="T15" fmla="*/ 428 h 581"/>
              <a:gd name="T16" fmla="*/ 375 w 375"/>
              <a:gd name="T17" fmla="*/ 19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81">
                <a:moveTo>
                  <a:pt x="375" y="19"/>
                </a:moveTo>
                <a:cubicBezTo>
                  <a:pt x="375" y="8"/>
                  <a:pt x="366" y="0"/>
                  <a:pt x="355" y="0"/>
                </a:cubicBezTo>
                <a:cubicBezTo>
                  <a:pt x="20" y="43"/>
                  <a:pt x="20" y="43"/>
                  <a:pt x="20" y="43"/>
                </a:cubicBezTo>
                <a:cubicBezTo>
                  <a:pt x="9" y="45"/>
                  <a:pt x="0" y="55"/>
                  <a:pt x="0" y="66"/>
                </a:cubicBezTo>
                <a:cubicBezTo>
                  <a:pt x="0" y="565"/>
                  <a:pt x="0" y="565"/>
                  <a:pt x="0" y="565"/>
                </a:cubicBezTo>
                <a:cubicBezTo>
                  <a:pt x="0" y="576"/>
                  <a:pt x="8" y="581"/>
                  <a:pt x="17" y="575"/>
                </a:cubicBezTo>
                <a:cubicBezTo>
                  <a:pt x="355" y="452"/>
                  <a:pt x="355" y="452"/>
                  <a:pt x="355" y="452"/>
                </a:cubicBezTo>
                <a:cubicBezTo>
                  <a:pt x="366" y="450"/>
                  <a:pt x="375" y="439"/>
                  <a:pt x="375" y="428"/>
                </a:cubicBezTo>
                <a:lnTo>
                  <a:pt x="375" y="19"/>
                </a:lnTo>
                <a:close/>
              </a:path>
            </a:pathLst>
          </a:custGeom>
          <a:solidFill>
            <a:schemeClr val="accent4"/>
          </a:solidFill>
          <a:ln w="9525">
            <a:noFill/>
            <a:round/>
            <a:headEnd/>
            <a:tailEnd/>
          </a:ln>
          <a:effectLst>
            <a:innerShdw dist="1066800" dir="16200000">
              <a:prstClr val="black">
                <a:alpha val="2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10" name="Freeform 9">
            <a:extLst>
              <a:ext uri="{FF2B5EF4-FFF2-40B4-BE49-F238E27FC236}">
                <a16:creationId xmlns:a16="http://schemas.microsoft.com/office/drawing/2014/main" id="{AF263611-433E-4DB6-A989-76CB182F8D4B}"/>
              </a:ext>
            </a:extLst>
          </p:cNvPr>
          <p:cNvSpPr>
            <a:spLocks/>
          </p:cNvSpPr>
          <p:nvPr/>
        </p:nvSpPr>
        <p:spPr bwMode="auto">
          <a:xfrm>
            <a:off x="6167028" y="1003125"/>
            <a:ext cx="1816100" cy="3193006"/>
          </a:xfrm>
          <a:custGeom>
            <a:avLst/>
            <a:gdLst>
              <a:gd name="T0" fmla="*/ 376 w 376"/>
              <a:gd name="T1" fmla="*/ 71 h 581"/>
              <a:gd name="T2" fmla="*/ 356 w 376"/>
              <a:gd name="T3" fmla="*/ 47 h 581"/>
              <a:gd name="T4" fmla="*/ 20 w 376"/>
              <a:gd name="T5" fmla="*/ 1 h 581"/>
              <a:gd name="T6" fmla="*/ 0 w 376"/>
              <a:gd name="T7" fmla="*/ 19 h 581"/>
              <a:gd name="T8" fmla="*/ 0 w 376"/>
              <a:gd name="T9" fmla="*/ 428 h 581"/>
              <a:gd name="T10" fmla="*/ 20 w 376"/>
              <a:gd name="T11" fmla="*/ 452 h 581"/>
              <a:gd name="T12" fmla="*/ 358 w 376"/>
              <a:gd name="T13" fmla="*/ 575 h 581"/>
              <a:gd name="T14" fmla="*/ 376 w 376"/>
              <a:gd name="T15" fmla="*/ 565 h 581"/>
              <a:gd name="T16" fmla="*/ 376 w 376"/>
              <a:gd name="T17" fmla="*/ 7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581">
                <a:moveTo>
                  <a:pt x="376" y="71"/>
                </a:moveTo>
                <a:cubicBezTo>
                  <a:pt x="376" y="60"/>
                  <a:pt x="367" y="49"/>
                  <a:pt x="356" y="47"/>
                </a:cubicBezTo>
                <a:cubicBezTo>
                  <a:pt x="20" y="1"/>
                  <a:pt x="20" y="1"/>
                  <a:pt x="20" y="1"/>
                </a:cubicBezTo>
                <a:cubicBezTo>
                  <a:pt x="9" y="0"/>
                  <a:pt x="0" y="8"/>
                  <a:pt x="0" y="19"/>
                </a:cubicBezTo>
                <a:cubicBezTo>
                  <a:pt x="0" y="428"/>
                  <a:pt x="0" y="428"/>
                  <a:pt x="0" y="428"/>
                </a:cubicBezTo>
                <a:cubicBezTo>
                  <a:pt x="0" y="439"/>
                  <a:pt x="9" y="450"/>
                  <a:pt x="20" y="452"/>
                </a:cubicBezTo>
                <a:cubicBezTo>
                  <a:pt x="358" y="575"/>
                  <a:pt x="358" y="575"/>
                  <a:pt x="358" y="575"/>
                </a:cubicBezTo>
                <a:cubicBezTo>
                  <a:pt x="368" y="581"/>
                  <a:pt x="376" y="576"/>
                  <a:pt x="376" y="565"/>
                </a:cubicBezTo>
                <a:lnTo>
                  <a:pt x="376" y="71"/>
                </a:lnTo>
                <a:close/>
              </a:path>
            </a:pathLst>
          </a:custGeom>
          <a:solidFill>
            <a:schemeClr val="accent3"/>
          </a:solidFill>
          <a:ln w="9525">
            <a:noFill/>
            <a:round/>
            <a:headEnd/>
            <a:tailEnd/>
          </a:ln>
          <a:effectLst>
            <a:innerShdw dist="1066800" dir="16200000">
              <a:prstClr val="black">
                <a:alpha val="2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11" name="Freeform 10">
            <a:extLst>
              <a:ext uri="{FF2B5EF4-FFF2-40B4-BE49-F238E27FC236}">
                <a16:creationId xmlns:a16="http://schemas.microsoft.com/office/drawing/2014/main" id="{F4452A9F-7056-49BA-9902-1F6DE6EA0BBF}"/>
              </a:ext>
            </a:extLst>
          </p:cNvPr>
          <p:cNvSpPr>
            <a:spLocks/>
          </p:cNvSpPr>
          <p:nvPr/>
        </p:nvSpPr>
        <p:spPr bwMode="auto">
          <a:xfrm>
            <a:off x="10021888" y="1946821"/>
            <a:ext cx="1811338" cy="3274962"/>
          </a:xfrm>
          <a:custGeom>
            <a:avLst/>
            <a:gdLst>
              <a:gd name="T0" fmla="*/ 20 w 375"/>
              <a:gd name="T1" fmla="*/ 2 h 619"/>
              <a:gd name="T2" fmla="*/ 0 w 375"/>
              <a:gd name="T3" fmla="*/ 18 h 619"/>
              <a:gd name="T4" fmla="*/ 0 w 375"/>
              <a:gd name="T5" fmla="*/ 599 h 619"/>
              <a:gd name="T6" fmla="*/ 20 w 375"/>
              <a:gd name="T7" fmla="*/ 619 h 619"/>
              <a:gd name="T8" fmla="*/ 355 w 375"/>
              <a:gd name="T9" fmla="*/ 619 h 619"/>
              <a:gd name="T10" fmla="*/ 375 w 375"/>
              <a:gd name="T11" fmla="*/ 599 h 619"/>
              <a:gd name="T12" fmla="*/ 375 w 375"/>
              <a:gd name="T13" fmla="*/ 78 h 619"/>
              <a:gd name="T14" fmla="*/ 356 w 375"/>
              <a:gd name="T15" fmla="*/ 57 h 619"/>
              <a:gd name="T16" fmla="*/ 20 w 375"/>
              <a:gd name="T17" fmla="*/ 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619">
                <a:moveTo>
                  <a:pt x="20" y="2"/>
                </a:moveTo>
                <a:cubicBezTo>
                  <a:pt x="9" y="0"/>
                  <a:pt x="0" y="7"/>
                  <a:pt x="0" y="18"/>
                </a:cubicBezTo>
                <a:cubicBezTo>
                  <a:pt x="0" y="599"/>
                  <a:pt x="0" y="599"/>
                  <a:pt x="0" y="599"/>
                </a:cubicBezTo>
                <a:cubicBezTo>
                  <a:pt x="0" y="610"/>
                  <a:pt x="9" y="619"/>
                  <a:pt x="20" y="619"/>
                </a:cubicBezTo>
                <a:cubicBezTo>
                  <a:pt x="355" y="619"/>
                  <a:pt x="355" y="619"/>
                  <a:pt x="355" y="619"/>
                </a:cubicBezTo>
                <a:cubicBezTo>
                  <a:pt x="366" y="619"/>
                  <a:pt x="375" y="610"/>
                  <a:pt x="375" y="599"/>
                </a:cubicBezTo>
                <a:cubicBezTo>
                  <a:pt x="375" y="78"/>
                  <a:pt x="375" y="78"/>
                  <a:pt x="375" y="78"/>
                </a:cubicBezTo>
                <a:cubicBezTo>
                  <a:pt x="375" y="67"/>
                  <a:pt x="366" y="58"/>
                  <a:pt x="356" y="57"/>
                </a:cubicBezTo>
                <a:lnTo>
                  <a:pt x="20" y="2"/>
                </a:lnTo>
                <a:close/>
              </a:path>
            </a:pathLst>
          </a:custGeom>
          <a:solidFill>
            <a:schemeClr val="accent1"/>
          </a:solidFill>
          <a:ln w="9525">
            <a:noFill/>
            <a:round/>
            <a:headEnd/>
            <a:tailEnd/>
          </a:ln>
          <a:effectLst>
            <a:innerShdw dist="1066800" dir="16200000">
              <a:prstClr val="black">
                <a:alpha val="2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12" name="Freeform 11">
            <a:extLst>
              <a:ext uri="{FF2B5EF4-FFF2-40B4-BE49-F238E27FC236}">
                <a16:creationId xmlns:a16="http://schemas.microsoft.com/office/drawing/2014/main" id="{5D817C94-D4E3-473B-8919-B451D7D7B682}"/>
              </a:ext>
            </a:extLst>
          </p:cNvPr>
          <p:cNvSpPr>
            <a:spLocks/>
          </p:cNvSpPr>
          <p:nvPr/>
        </p:nvSpPr>
        <p:spPr bwMode="auto">
          <a:xfrm>
            <a:off x="8088313" y="1278483"/>
            <a:ext cx="1811338" cy="3663950"/>
          </a:xfrm>
          <a:custGeom>
            <a:avLst/>
            <a:gdLst>
              <a:gd name="T0" fmla="*/ 19 w 375"/>
              <a:gd name="T1" fmla="*/ 3 h 757"/>
              <a:gd name="T2" fmla="*/ 0 w 375"/>
              <a:gd name="T3" fmla="*/ 17 h 757"/>
              <a:gd name="T4" fmla="*/ 0 w 375"/>
              <a:gd name="T5" fmla="*/ 527 h 757"/>
              <a:gd name="T6" fmla="*/ 13 w 375"/>
              <a:gd name="T7" fmla="*/ 562 h 757"/>
              <a:gd name="T8" fmla="*/ 141 w 375"/>
              <a:gd name="T9" fmla="*/ 740 h 757"/>
              <a:gd name="T10" fmla="*/ 171 w 375"/>
              <a:gd name="T11" fmla="*/ 757 h 757"/>
              <a:gd name="T12" fmla="*/ 355 w 375"/>
              <a:gd name="T13" fmla="*/ 757 h 757"/>
              <a:gd name="T14" fmla="*/ 375 w 375"/>
              <a:gd name="T15" fmla="*/ 737 h 757"/>
              <a:gd name="T16" fmla="*/ 375 w 375"/>
              <a:gd name="T17" fmla="*/ 148 h 757"/>
              <a:gd name="T18" fmla="*/ 356 w 375"/>
              <a:gd name="T19" fmla="*/ 121 h 757"/>
              <a:gd name="T20" fmla="*/ 314 w 375"/>
              <a:gd name="T21" fmla="*/ 105 h 757"/>
              <a:gd name="T22" fmla="*/ 19 w 375"/>
              <a:gd name="T23" fmla="*/ 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757">
                <a:moveTo>
                  <a:pt x="19" y="3"/>
                </a:moveTo>
                <a:cubicBezTo>
                  <a:pt x="8" y="0"/>
                  <a:pt x="0" y="6"/>
                  <a:pt x="0" y="17"/>
                </a:cubicBezTo>
                <a:cubicBezTo>
                  <a:pt x="0" y="527"/>
                  <a:pt x="0" y="527"/>
                  <a:pt x="0" y="527"/>
                </a:cubicBezTo>
                <a:cubicBezTo>
                  <a:pt x="0" y="538"/>
                  <a:pt x="6" y="554"/>
                  <a:pt x="13" y="562"/>
                </a:cubicBezTo>
                <a:cubicBezTo>
                  <a:pt x="141" y="740"/>
                  <a:pt x="141" y="740"/>
                  <a:pt x="141" y="740"/>
                </a:cubicBezTo>
                <a:cubicBezTo>
                  <a:pt x="146" y="749"/>
                  <a:pt x="160" y="757"/>
                  <a:pt x="171" y="757"/>
                </a:cubicBezTo>
                <a:cubicBezTo>
                  <a:pt x="355" y="757"/>
                  <a:pt x="355" y="757"/>
                  <a:pt x="355" y="757"/>
                </a:cubicBezTo>
                <a:cubicBezTo>
                  <a:pt x="366" y="757"/>
                  <a:pt x="375" y="748"/>
                  <a:pt x="375" y="737"/>
                </a:cubicBezTo>
                <a:cubicBezTo>
                  <a:pt x="375" y="148"/>
                  <a:pt x="375" y="148"/>
                  <a:pt x="375" y="148"/>
                </a:cubicBezTo>
                <a:cubicBezTo>
                  <a:pt x="375" y="137"/>
                  <a:pt x="367" y="125"/>
                  <a:pt x="356" y="121"/>
                </a:cubicBezTo>
                <a:cubicBezTo>
                  <a:pt x="356" y="121"/>
                  <a:pt x="333" y="113"/>
                  <a:pt x="314" y="105"/>
                </a:cubicBezTo>
                <a:cubicBezTo>
                  <a:pt x="215" y="62"/>
                  <a:pt x="19" y="3"/>
                  <a:pt x="19" y="3"/>
                </a:cubicBezTo>
                <a:close/>
              </a:path>
            </a:pathLst>
          </a:custGeom>
          <a:solidFill>
            <a:schemeClr val="accent2"/>
          </a:solidFill>
          <a:ln w="9525">
            <a:noFill/>
            <a:round/>
            <a:headEnd/>
            <a:tailEnd/>
          </a:ln>
          <a:effectLst>
            <a:innerShdw dist="1066800" dir="16200000">
              <a:prstClr val="black">
                <a:alpha val="20000"/>
              </a:prstClr>
            </a:innerShdw>
          </a:effectLst>
        </p:spPr>
        <p:txBody>
          <a:bodyPr vert="horz" wrap="square" lIns="91440" tIns="45720" rIns="91440" bIns="45720" numCol="1" anchor="t" anchorCtr="0" compatLnSpc="1">
            <a:prstTxWarp prst="textNoShape">
              <a:avLst/>
            </a:prstTxWarp>
          </a:bodyPr>
          <a:lstStyle/>
          <a:p>
            <a:endParaRPr lang="en-IN"/>
          </a:p>
        </p:txBody>
      </p:sp>
      <p:sp>
        <p:nvSpPr>
          <p:cNvPr id="15" name="TextBox 14">
            <a:extLst>
              <a:ext uri="{FF2B5EF4-FFF2-40B4-BE49-F238E27FC236}">
                <a16:creationId xmlns:a16="http://schemas.microsoft.com/office/drawing/2014/main" id="{175EFF0B-50A4-4FD8-B7CF-AA5C6E37BBC2}"/>
              </a:ext>
            </a:extLst>
          </p:cNvPr>
          <p:cNvSpPr txBox="1"/>
          <p:nvPr/>
        </p:nvSpPr>
        <p:spPr>
          <a:xfrm>
            <a:off x="604591" y="3375125"/>
            <a:ext cx="1300658" cy="1477328"/>
          </a:xfrm>
          <a:prstGeom prst="rect">
            <a:avLst/>
          </a:prstGeom>
          <a:noFill/>
        </p:spPr>
        <p:txBody>
          <a:bodyPr wrap="square" lIns="0" tIns="0" rIns="0" bIns="0" rtlCol="0" anchor="ctr">
            <a:spAutoFit/>
          </a:bodyPr>
          <a:lstStyle/>
          <a:p>
            <a:pPr algn="ctr"/>
            <a:r>
              <a:rPr lang="en-US" sz="1600" kern="0" dirty="0">
                <a:solidFill>
                  <a:schemeClr val="bg1"/>
                </a:solidFill>
                <a:latin typeface="Segoe UI" panose="020B0502040204020203" pitchFamily="34" charset="0"/>
                <a:ea typeface="Calibri Light" charset="0"/>
                <a:cs typeface="Segoe UI" panose="020B0502040204020203" pitchFamily="34" charset="0"/>
              </a:rPr>
              <a:t>avoiding injuries to patients from the care that is intended to help  them</a:t>
            </a:r>
            <a:endParaRPr lang="en-US" sz="1600" dirty="0">
              <a:solidFill>
                <a:schemeClr val="bg1"/>
              </a:solidFill>
              <a:latin typeface="Segoe UI" panose="020B0502040204020203" pitchFamily="34" charset="0"/>
              <a:ea typeface="Calibri Light" charset="0"/>
              <a:cs typeface="Segoe UI" panose="020B0502040204020203" pitchFamily="34" charset="0"/>
            </a:endParaRPr>
          </a:p>
        </p:txBody>
      </p:sp>
      <p:sp>
        <p:nvSpPr>
          <p:cNvPr id="16" name="TextBox 15">
            <a:extLst>
              <a:ext uri="{FF2B5EF4-FFF2-40B4-BE49-F238E27FC236}">
                <a16:creationId xmlns:a16="http://schemas.microsoft.com/office/drawing/2014/main" id="{DEF91D80-175B-4134-A032-96D387EE856C}"/>
              </a:ext>
            </a:extLst>
          </p:cNvPr>
          <p:cNvSpPr txBox="1"/>
          <p:nvPr/>
        </p:nvSpPr>
        <p:spPr>
          <a:xfrm>
            <a:off x="2245132" y="2965026"/>
            <a:ext cx="1784761" cy="1231106"/>
          </a:xfrm>
          <a:prstGeom prst="rect">
            <a:avLst/>
          </a:prstGeom>
          <a:noFill/>
        </p:spPr>
        <p:txBody>
          <a:bodyPr wrap="square" lIns="0" tIns="0" rIns="0" bIns="0" rtlCol="0" anchor="ctr">
            <a:spAutoFit/>
          </a:bodyPr>
          <a:lstStyle/>
          <a:p>
            <a:pPr algn="ctr"/>
            <a:r>
              <a:rPr lang="en-US" sz="1600" kern="0" dirty="0">
                <a:solidFill>
                  <a:schemeClr val="bg1"/>
                </a:solidFill>
                <a:latin typeface="Segoe UI" panose="020B0502040204020203" pitchFamily="34" charset="0"/>
                <a:ea typeface="Calibri Light" charset="0"/>
                <a:cs typeface="Segoe UI" panose="020B0502040204020203" pitchFamily="34" charset="0"/>
              </a:rPr>
              <a:t>Provide services based on scientific knowledge to all who could benefit &amp; over overuse</a:t>
            </a:r>
            <a:endParaRPr lang="en-US" sz="1600" dirty="0">
              <a:solidFill>
                <a:schemeClr val="bg1"/>
              </a:solidFill>
              <a:latin typeface="Segoe UI" panose="020B0502040204020203" pitchFamily="34" charset="0"/>
              <a:ea typeface="Calibri Light" charset="0"/>
              <a:cs typeface="Segoe UI" panose="020B0502040204020203" pitchFamily="34" charset="0"/>
            </a:endParaRPr>
          </a:p>
        </p:txBody>
      </p:sp>
      <p:sp>
        <p:nvSpPr>
          <p:cNvPr id="17" name="TextBox 16">
            <a:extLst>
              <a:ext uri="{FF2B5EF4-FFF2-40B4-BE49-F238E27FC236}">
                <a16:creationId xmlns:a16="http://schemas.microsoft.com/office/drawing/2014/main" id="{9EB9D8AE-5B8A-4F9F-8A3F-C0AC6FAA7C64}"/>
              </a:ext>
            </a:extLst>
          </p:cNvPr>
          <p:cNvSpPr txBox="1"/>
          <p:nvPr/>
        </p:nvSpPr>
        <p:spPr>
          <a:xfrm>
            <a:off x="4159413" y="2210299"/>
            <a:ext cx="1931032" cy="1477328"/>
          </a:xfrm>
          <a:prstGeom prst="rect">
            <a:avLst/>
          </a:prstGeom>
          <a:noFill/>
        </p:spPr>
        <p:txBody>
          <a:bodyPr wrap="square" lIns="0" tIns="0" rIns="0" bIns="0" rtlCol="0" anchor="ctr">
            <a:spAutoFit/>
          </a:bodyPr>
          <a:lstStyle/>
          <a:p>
            <a:pPr algn="ctr"/>
            <a:r>
              <a:rPr lang="en-US" sz="1600" kern="0" dirty="0">
                <a:solidFill>
                  <a:schemeClr val="bg1"/>
                </a:solidFill>
                <a:latin typeface="Segoe UI" panose="020B0502040204020203" pitchFamily="34" charset="0"/>
                <a:ea typeface="Calibri Light" charset="0"/>
                <a:cs typeface="Segoe UI" panose="020B0502040204020203" pitchFamily="34" charset="0"/>
              </a:rPr>
              <a:t>care is respectful of and responsive to preferences, needs, and values. patient values guide all clinical decisions.</a:t>
            </a:r>
            <a:endParaRPr lang="en-US" sz="1600" dirty="0">
              <a:solidFill>
                <a:schemeClr val="bg1"/>
              </a:solidFill>
              <a:latin typeface="Segoe UI" panose="020B0502040204020203" pitchFamily="34" charset="0"/>
              <a:ea typeface="Calibri Light" charset="0"/>
              <a:cs typeface="Segoe UI" panose="020B0502040204020203" pitchFamily="34" charset="0"/>
            </a:endParaRPr>
          </a:p>
        </p:txBody>
      </p:sp>
      <p:sp>
        <p:nvSpPr>
          <p:cNvPr id="18" name="TextBox 17">
            <a:extLst>
              <a:ext uri="{FF2B5EF4-FFF2-40B4-BE49-F238E27FC236}">
                <a16:creationId xmlns:a16="http://schemas.microsoft.com/office/drawing/2014/main" id="{410043EA-C98D-451D-99D9-F0E947D0E270}"/>
              </a:ext>
            </a:extLst>
          </p:cNvPr>
          <p:cNvSpPr txBox="1"/>
          <p:nvPr/>
        </p:nvSpPr>
        <p:spPr>
          <a:xfrm>
            <a:off x="6206224" y="2400850"/>
            <a:ext cx="1811338" cy="984885"/>
          </a:xfrm>
          <a:prstGeom prst="rect">
            <a:avLst/>
          </a:prstGeom>
          <a:noFill/>
        </p:spPr>
        <p:txBody>
          <a:bodyPr wrap="square" lIns="0" tIns="0" rIns="0" bIns="0" rtlCol="0" anchor="ctr">
            <a:spAutoFit/>
          </a:bodyPr>
          <a:lstStyle/>
          <a:p>
            <a:pPr algn="ctr"/>
            <a:r>
              <a:rPr lang="en-US" sz="1600" kern="0" dirty="0">
                <a:solidFill>
                  <a:schemeClr val="bg1"/>
                </a:solidFill>
                <a:latin typeface="Segoe UI" panose="020B0502040204020203" pitchFamily="34" charset="0"/>
                <a:ea typeface="Calibri Light" charset="0"/>
                <a:cs typeface="Segoe UI" panose="020B0502040204020203" pitchFamily="34" charset="0"/>
              </a:rPr>
              <a:t>reducing waits and harmful delays for both those who receive and give care</a:t>
            </a:r>
            <a:endParaRPr lang="en-US" sz="1600" dirty="0">
              <a:solidFill>
                <a:schemeClr val="bg1"/>
              </a:solidFill>
              <a:latin typeface="Segoe UI" panose="020B0502040204020203" pitchFamily="34" charset="0"/>
              <a:ea typeface="Calibri Light" charset="0"/>
              <a:cs typeface="Segoe UI" panose="020B0502040204020203" pitchFamily="34" charset="0"/>
            </a:endParaRPr>
          </a:p>
        </p:txBody>
      </p:sp>
      <p:sp>
        <p:nvSpPr>
          <p:cNvPr id="19" name="TextBox 18">
            <a:extLst>
              <a:ext uri="{FF2B5EF4-FFF2-40B4-BE49-F238E27FC236}">
                <a16:creationId xmlns:a16="http://schemas.microsoft.com/office/drawing/2014/main" id="{3FFE456B-29A2-4598-A5D2-08C38F37C5AC}"/>
              </a:ext>
            </a:extLst>
          </p:cNvPr>
          <p:cNvSpPr txBox="1"/>
          <p:nvPr/>
        </p:nvSpPr>
        <p:spPr>
          <a:xfrm>
            <a:off x="8343653" y="3059364"/>
            <a:ext cx="1300658" cy="984885"/>
          </a:xfrm>
          <a:prstGeom prst="rect">
            <a:avLst/>
          </a:prstGeom>
          <a:noFill/>
        </p:spPr>
        <p:txBody>
          <a:bodyPr wrap="square" lIns="0" tIns="0" rIns="0" bIns="0" rtlCol="0" anchor="ctr">
            <a:spAutoFit/>
          </a:bodyPr>
          <a:lstStyle/>
          <a:p>
            <a:pPr algn="ctr"/>
            <a:r>
              <a:rPr lang="en-US" sz="1600" kern="0" dirty="0">
                <a:solidFill>
                  <a:schemeClr val="bg1"/>
                </a:solidFill>
                <a:latin typeface="Segoe UI" panose="020B0502040204020203" pitchFamily="34" charset="0"/>
                <a:ea typeface="Calibri Light" charset="0"/>
                <a:cs typeface="Segoe UI" panose="020B0502040204020203" pitchFamily="34" charset="0"/>
              </a:rPr>
              <a:t>avoiding waste, of equipment, supplies, ideas and energy</a:t>
            </a:r>
            <a:endParaRPr lang="en-US" sz="1600" dirty="0">
              <a:solidFill>
                <a:schemeClr val="bg1"/>
              </a:solidFill>
              <a:latin typeface="Segoe UI" panose="020B0502040204020203" pitchFamily="34" charset="0"/>
              <a:ea typeface="Calibri Light" charset="0"/>
              <a:cs typeface="Segoe UI" panose="020B0502040204020203" pitchFamily="34" charset="0"/>
            </a:endParaRPr>
          </a:p>
        </p:txBody>
      </p:sp>
      <p:sp>
        <p:nvSpPr>
          <p:cNvPr id="20" name="TextBox 19">
            <a:extLst>
              <a:ext uri="{FF2B5EF4-FFF2-40B4-BE49-F238E27FC236}">
                <a16:creationId xmlns:a16="http://schemas.microsoft.com/office/drawing/2014/main" id="{6FF086BC-E9E9-453F-B87E-95D880ECBCBC}"/>
              </a:ext>
            </a:extLst>
          </p:cNvPr>
          <p:cNvSpPr txBox="1"/>
          <p:nvPr/>
        </p:nvSpPr>
        <p:spPr>
          <a:xfrm>
            <a:off x="10040527" y="3005792"/>
            <a:ext cx="1792699" cy="2215991"/>
          </a:xfrm>
          <a:prstGeom prst="rect">
            <a:avLst/>
          </a:prstGeom>
          <a:noFill/>
        </p:spPr>
        <p:txBody>
          <a:bodyPr wrap="square" lIns="0" tIns="0" rIns="0" bIns="0" rtlCol="0" anchor="ctr">
            <a:spAutoFit/>
          </a:bodyPr>
          <a:lstStyle/>
          <a:p>
            <a:pPr algn="ctr"/>
            <a:r>
              <a:rPr lang="en-US" sz="1600" kern="0" dirty="0">
                <a:solidFill>
                  <a:schemeClr val="bg1"/>
                </a:solidFill>
                <a:latin typeface="Segoe UI" panose="020B0502040204020203" pitchFamily="34" charset="0"/>
                <a:ea typeface="Calibri Light" charset="0"/>
                <a:cs typeface="Segoe UI" panose="020B0502040204020203" pitchFamily="34" charset="0"/>
              </a:rPr>
              <a:t>providing care that does not vary in quality because of personal characteristics such as gender, ethnicity, geographic location, and socio-economic status..</a:t>
            </a:r>
            <a:endParaRPr lang="en-US" sz="1600" dirty="0">
              <a:solidFill>
                <a:schemeClr val="bg1"/>
              </a:solidFill>
              <a:latin typeface="Segoe UI" panose="020B0502040204020203" pitchFamily="34" charset="0"/>
              <a:ea typeface="Calibri Light" charset="0"/>
              <a:cs typeface="Segoe UI" panose="020B0502040204020203" pitchFamily="34" charset="0"/>
            </a:endParaRPr>
          </a:p>
        </p:txBody>
      </p:sp>
      <p:sp>
        <p:nvSpPr>
          <p:cNvPr id="21" name="TextBox 20">
            <a:extLst>
              <a:ext uri="{FF2B5EF4-FFF2-40B4-BE49-F238E27FC236}">
                <a16:creationId xmlns:a16="http://schemas.microsoft.com/office/drawing/2014/main" id="{94DFABA9-A849-476A-88C9-2D3D4D99FD69}"/>
              </a:ext>
            </a:extLst>
          </p:cNvPr>
          <p:cNvSpPr txBox="1"/>
          <p:nvPr/>
        </p:nvSpPr>
        <p:spPr>
          <a:xfrm>
            <a:off x="893347" y="2343541"/>
            <a:ext cx="723147" cy="492443"/>
          </a:xfrm>
          <a:prstGeom prst="rect">
            <a:avLst/>
          </a:prstGeom>
          <a:noFill/>
        </p:spPr>
        <p:txBody>
          <a:bodyPr wrap="none" lIns="0" tIns="0" rIns="0" bIns="0" rtlCol="0" anchor="ctr">
            <a:spAutoFit/>
          </a:bodyPr>
          <a:lstStyle/>
          <a:p>
            <a:pPr algn="ctr"/>
            <a:r>
              <a:rPr lang="en-IN" sz="3200" b="1" dirty="0">
                <a:solidFill>
                  <a:schemeClr val="bg1"/>
                </a:solidFill>
              </a:rPr>
              <a:t>Safe</a:t>
            </a:r>
          </a:p>
        </p:txBody>
      </p:sp>
      <p:sp>
        <p:nvSpPr>
          <p:cNvPr id="22" name="TextBox 21">
            <a:extLst>
              <a:ext uri="{FF2B5EF4-FFF2-40B4-BE49-F238E27FC236}">
                <a16:creationId xmlns:a16="http://schemas.microsoft.com/office/drawing/2014/main" id="{425BA99A-1B4F-4047-AB7E-066EC6A31AB3}"/>
              </a:ext>
            </a:extLst>
          </p:cNvPr>
          <p:cNvSpPr txBox="1"/>
          <p:nvPr/>
        </p:nvSpPr>
        <p:spPr>
          <a:xfrm>
            <a:off x="2459724" y="1815640"/>
            <a:ext cx="1460720" cy="492443"/>
          </a:xfrm>
          <a:prstGeom prst="rect">
            <a:avLst/>
          </a:prstGeom>
          <a:noFill/>
        </p:spPr>
        <p:txBody>
          <a:bodyPr wrap="none" lIns="0" tIns="0" rIns="0" bIns="0" rtlCol="0" anchor="ctr">
            <a:spAutoFit/>
          </a:bodyPr>
          <a:lstStyle/>
          <a:p>
            <a:pPr algn="ctr"/>
            <a:r>
              <a:rPr lang="en-IN" sz="3200" b="1" dirty="0">
                <a:solidFill>
                  <a:schemeClr val="bg1"/>
                </a:solidFill>
              </a:rPr>
              <a:t>Effective</a:t>
            </a:r>
          </a:p>
        </p:txBody>
      </p:sp>
      <p:sp>
        <p:nvSpPr>
          <p:cNvPr id="23" name="TextBox 22">
            <a:extLst>
              <a:ext uri="{FF2B5EF4-FFF2-40B4-BE49-F238E27FC236}">
                <a16:creationId xmlns:a16="http://schemas.microsoft.com/office/drawing/2014/main" id="{261C250C-49A4-46C8-8D0A-4AA9B870C3B1}"/>
              </a:ext>
            </a:extLst>
          </p:cNvPr>
          <p:cNvSpPr txBox="1"/>
          <p:nvPr/>
        </p:nvSpPr>
        <p:spPr>
          <a:xfrm>
            <a:off x="4348880" y="1135786"/>
            <a:ext cx="1552734" cy="984885"/>
          </a:xfrm>
          <a:prstGeom prst="rect">
            <a:avLst/>
          </a:prstGeom>
          <a:noFill/>
        </p:spPr>
        <p:txBody>
          <a:bodyPr wrap="none" lIns="0" tIns="0" rIns="0" bIns="0" rtlCol="0" anchor="ctr">
            <a:spAutoFit/>
          </a:bodyPr>
          <a:lstStyle/>
          <a:p>
            <a:pPr algn="ctr"/>
            <a:r>
              <a:rPr lang="en-IN" sz="3200" b="1" dirty="0">
                <a:solidFill>
                  <a:schemeClr val="bg1"/>
                </a:solidFill>
              </a:rPr>
              <a:t>Patient </a:t>
            </a:r>
          </a:p>
          <a:p>
            <a:pPr algn="ctr"/>
            <a:r>
              <a:rPr lang="en-IN" sz="3200" b="1" dirty="0" err="1">
                <a:solidFill>
                  <a:schemeClr val="bg1"/>
                </a:solidFill>
              </a:rPr>
              <a:t>Centered</a:t>
            </a:r>
            <a:endParaRPr lang="en-IN" sz="3200" b="1" dirty="0">
              <a:solidFill>
                <a:schemeClr val="bg1"/>
              </a:solidFill>
            </a:endParaRPr>
          </a:p>
        </p:txBody>
      </p:sp>
      <p:sp>
        <p:nvSpPr>
          <p:cNvPr id="24" name="TextBox 23">
            <a:extLst>
              <a:ext uri="{FF2B5EF4-FFF2-40B4-BE49-F238E27FC236}">
                <a16:creationId xmlns:a16="http://schemas.microsoft.com/office/drawing/2014/main" id="{7876E3A2-5566-4DED-8714-AB5D3B7CDA03}"/>
              </a:ext>
            </a:extLst>
          </p:cNvPr>
          <p:cNvSpPr txBox="1"/>
          <p:nvPr/>
        </p:nvSpPr>
        <p:spPr>
          <a:xfrm>
            <a:off x="6489748" y="1353727"/>
            <a:ext cx="1139735" cy="492443"/>
          </a:xfrm>
          <a:prstGeom prst="rect">
            <a:avLst/>
          </a:prstGeom>
          <a:noFill/>
        </p:spPr>
        <p:txBody>
          <a:bodyPr wrap="none" lIns="0" tIns="0" rIns="0" bIns="0" rtlCol="0" anchor="ctr">
            <a:spAutoFit/>
          </a:bodyPr>
          <a:lstStyle/>
          <a:p>
            <a:pPr algn="ctr"/>
            <a:r>
              <a:rPr lang="en-IN" sz="3200" b="1" dirty="0">
                <a:solidFill>
                  <a:schemeClr val="bg1"/>
                </a:solidFill>
              </a:rPr>
              <a:t>Timely</a:t>
            </a:r>
          </a:p>
        </p:txBody>
      </p:sp>
      <p:sp>
        <p:nvSpPr>
          <p:cNvPr id="25" name="TextBox 24">
            <a:extLst>
              <a:ext uri="{FF2B5EF4-FFF2-40B4-BE49-F238E27FC236}">
                <a16:creationId xmlns:a16="http://schemas.microsoft.com/office/drawing/2014/main" id="{37347012-BC94-407C-A09F-4D172A89F8B5}"/>
              </a:ext>
            </a:extLst>
          </p:cNvPr>
          <p:cNvSpPr txBox="1"/>
          <p:nvPr/>
        </p:nvSpPr>
        <p:spPr>
          <a:xfrm>
            <a:off x="8300075" y="1825067"/>
            <a:ext cx="1387817" cy="492443"/>
          </a:xfrm>
          <a:prstGeom prst="rect">
            <a:avLst/>
          </a:prstGeom>
          <a:noFill/>
        </p:spPr>
        <p:txBody>
          <a:bodyPr wrap="none" lIns="0" tIns="0" rIns="0" bIns="0" rtlCol="0" anchor="ctr">
            <a:spAutoFit/>
          </a:bodyPr>
          <a:lstStyle/>
          <a:p>
            <a:pPr algn="ctr"/>
            <a:r>
              <a:rPr lang="en-IN" sz="3200" b="1" dirty="0">
                <a:solidFill>
                  <a:schemeClr val="bg1"/>
                </a:solidFill>
              </a:rPr>
              <a:t>Efficient</a:t>
            </a:r>
          </a:p>
        </p:txBody>
      </p:sp>
      <p:sp>
        <p:nvSpPr>
          <p:cNvPr id="26" name="TextBox 25">
            <a:extLst>
              <a:ext uri="{FF2B5EF4-FFF2-40B4-BE49-F238E27FC236}">
                <a16:creationId xmlns:a16="http://schemas.microsoft.com/office/drawing/2014/main" id="{09818355-9FF6-4DFE-903B-BCC9D586086D}"/>
              </a:ext>
            </a:extLst>
          </p:cNvPr>
          <p:cNvSpPr txBox="1"/>
          <p:nvPr/>
        </p:nvSpPr>
        <p:spPr>
          <a:xfrm>
            <a:off x="10126281" y="2371822"/>
            <a:ext cx="1602554" cy="492443"/>
          </a:xfrm>
          <a:prstGeom prst="rect">
            <a:avLst/>
          </a:prstGeom>
          <a:noFill/>
        </p:spPr>
        <p:txBody>
          <a:bodyPr wrap="none" lIns="0" tIns="0" rIns="0" bIns="0" rtlCol="0" anchor="ctr">
            <a:spAutoFit/>
          </a:bodyPr>
          <a:lstStyle/>
          <a:p>
            <a:pPr algn="ctr"/>
            <a:r>
              <a:rPr lang="en-IN" sz="3200" b="1" dirty="0">
                <a:solidFill>
                  <a:schemeClr val="bg1"/>
                </a:solidFill>
              </a:rPr>
              <a:t>Equitable</a:t>
            </a:r>
          </a:p>
        </p:txBody>
      </p:sp>
      <p:cxnSp>
        <p:nvCxnSpPr>
          <p:cNvPr id="28" name="Straight Arrow Connector 27">
            <a:extLst>
              <a:ext uri="{FF2B5EF4-FFF2-40B4-BE49-F238E27FC236}">
                <a16:creationId xmlns:a16="http://schemas.microsoft.com/office/drawing/2014/main" id="{2DE3C2DC-D9CD-46F7-A4B5-6EFD4E91A93C}"/>
              </a:ext>
            </a:extLst>
          </p:cNvPr>
          <p:cNvCxnSpPr>
            <a:cxnSpLocks/>
          </p:cNvCxnSpPr>
          <p:nvPr/>
        </p:nvCxnSpPr>
        <p:spPr>
          <a:xfrm>
            <a:off x="4098926" y="5811786"/>
            <a:ext cx="3948914" cy="0"/>
          </a:xfrm>
          <a:prstGeom prst="straightConnector1">
            <a:avLst/>
          </a:prstGeom>
          <a:ln w="28575">
            <a:solidFill>
              <a:schemeClr val="tx1">
                <a:lumMod val="75000"/>
                <a:lumOff val="2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B594C34-DB54-454F-A69E-9905E53B29B6}"/>
              </a:ext>
            </a:extLst>
          </p:cNvPr>
          <p:cNvSpPr txBox="1"/>
          <p:nvPr/>
        </p:nvSpPr>
        <p:spPr>
          <a:xfrm>
            <a:off x="4873835" y="4236899"/>
            <a:ext cx="2399099" cy="615553"/>
          </a:xfrm>
          <a:prstGeom prst="rect">
            <a:avLst/>
          </a:prstGeom>
          <a:noFill/>
        </p:spPr>
        <p:txBody>
          <a:bodyPr wrap="square" lIns="0" tIns="0" rIns="0" bIns="0" rtlCol="0" anchor="ctr">
            <a:spAutoFit/>
          </a:bodyPr>
          <a:lstStyle/>
          <a:p>
            <a:pPr algn="ctr"/>
            <a:r>
              <a:rPr lang="en-US" sz="2000"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Crossing the Quality Chiasm.</a:t>
            </a:r>
            <a:endParaRPr lang="en-US" sz="2000"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30" name="TextBox 29">
            <a:extLst>
              <a:ext uri="{FF2B5EF4-FFF2-40B4-BE49-F238E27FC236}">
                <a16:creationId xmlns:a16="http://schemas.microsoft.com/office/drawing/2014/main" id="{A2649B4E-21D4-4B3F-B443-65E099F13184}"/>
              </a:ext>
            </a:extLst>
          </p:cNvPr>
          <p:cNvSpPr txBox="1"/>
          <p:nvPr/>
        </p:nvSpPr>
        <p:spPr>
          <a:xfrm>
            <a:off x="4161763" y="5081962"/>
            <a:ext cx="3823240" cy="492443"/>
          </a:xfrm>
          <a:prstGeom prst="rect">
            <a:avLst/>
          </a:prstGeom>
          <a:noFill/>
        </p:spPr>
        <p:txBody>
          <a:bodyPr wrap="square" lIns="0" tIns="0" rIns="0" bIns="0" rtlCol="0" anchor="ctr">
            <a:spAutoFit/>
          </a:bodyPr>
          <a:lstStyle/>
          <a:p>
            <a:pPr algn="ctr"/>
            <a:r>
              <a:rPr lang="en-US" sz="3200" b="1" kern="0" dirty="0">
                <a:solidFill>
                  <a:schemeClr val="tx1">
                    <a:lumMod val="75000"/>
                    <a:lumOff val="25000"/>
                  </a:schemeClr>
                </a:solidFill>
                <a:latin typeface="Arial Black" panose="020B0A04020102020204" pitchFamily="34" charset="0"/>
                <a:ea typeface="Calibri Light" charset="0"/>
                <a:cs typeface="Segoe UI" panose="020B0502040204020203" pitchFamily="34" charset="0"/>
              </a:rPr>
              <a:t>Pillars of Quality</a:t>
            </a:r>
            <a:endParaRPr lang="en-US" sz="3200" b="1" dirty="0">
              <a:solidFill>
                <a:schemeClr val="tx1">
                  <a:lumMod val="75000"/>
                  <a:lumOff val="25000"/>
                </a:schemeClr>
              </a:solidFill>
              <a:latin typeface="Arial Black" panose="020B0A04020102020204" pitchFamily="34" charset="0"/>
              <a:ea typeface="Calibri Light" charset="0"/>
              <a:cs typeface="Segoe UI" panose="020B0502040204020203" pitchFamily="34" charset="0"/>
            </a:endParaRPr>
          </a:p>
        </p:txBody>
      </p:sp>
      <p:sp>
        <p:nvSpPr>
          <p:cNvPr id="34" name="TextBox 33">
            <a:extLst>
              <a:ext uri="{FF2B5EF4-FFF2-40B4-BE49-F238E27FC236}">
                <a16:creationId xmlns:a16="http://schemas.microsoft.com/office/drawing/2014/main" id="{D994EEA0-DAB2-4CB6-824C-BC84F0C2B685}"/>
              </a:ext>
            </a:extLst>
          </p:cNvPr>
          <p:cNvSpPr txBox="1"/>
          <p:nvPr/>
        </p:nvSpPr>
        <p:spPr>
          <a:xfrm>
            <a:off x="9067827" y="5563268"/>
            <a:ext cx="2533626" cy="741485"/>
          </a:xfrm>
          <a:prstGeom prst="rect">
            <a:avLst/>
          </a:prstGeom>
          <a:noFill/>
        </p:spPr>
        <p:txBody>
          <a:bodyPr wrap="square" lIns="0" tIns="0" rIns="0" bIns="0" rtlCol="0" anchor="ctr">
            <a:spAutoFit/>
          </a:bodyPr>
          <a:lstStyle/>
          <a:p>
            <a:pPr>
              <a:lnSpc>
                <a:spcPct val="80000"/>
              </a:lnSpc>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Institute of Medicine 2001. Crossing the Quality Chasm: A New Health System for the 21st Century. Washington, DC: The National Academies Press.</a:t>
            </a:r>
          </a:p>
        </p:txBody>
      </p:sp>
      <p:cxnSp>
        <p:nvCxnSpPr>
          <p:cNvPr id="3" name="Straight Arrow Connector 2">
            <a:extLst>
              <a:ext uri="{FF2B5EF4-FFF2-40B4-BE49-F238E27FC236}">
                <a16:creationId xmlns:a16="http://schemas.microsoft.com/office/drawing/2014/main" id="{DF3AA204-F9F5-E445-9A0E-28B370CA9E2F}"/>
              </a:ext>
            </a:extLst>
          </p:cNvPr>
          <p:cNvCxnSpPr/>
          <p:nvPr/>
        </p:nvCxnSpPr>
        <p:spPr>
          <a:xfrm>
            <a:off x="10829925" y="242888"/>
            <a:ext cx="0" cy="1428750"/>
          </a:xfrm>
          <a:prstGeom prst="straightConnector1">
            <a:avLst/>
          </a:prstGeom>
          <a:ln w="219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72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085A-BB65-B742-B035-96604C6593BE}"/>
              </a:ext>
            </a:extLst>
          </p:cNvPr>
          <p:cNvSpPr>
            <a:spLocks noGrp="1"/>
          </p:cNvSpPr>
          <p:nvPr>
            <p:ph type="title"/>
          </p:nvPr>
        </p:nvSpPr>
        <p:spPr>
          <a:xfrm>
            <a:off x="838200" y="365125"/>
            <a:ext cx="10515600" cy="1325563"/>
          </a:xfrm>
        </p:spPr>
        <p:txBody>
          <a:bodyPr>
            <a:normAutofit/>
          </a:bodyPr>
          <a:lstStyle/>
          <a:p>
            <a:r>
              <a:rPr lang="en-US" sz="4800" dirty="0">
                <a:latin typeface="Open sans" panose="020B0606030504020204" pitchFamily="34" charset="0"/>
                <a:ea typeface="Open sans" panose="020B0606030504020204" pitchFamily="34" charset="0"/>
                <a:cs typeface="Open sans" panose="020B0606030504020204" pitchFamily="34" charset="0"/>
              </a:rPr>
              <a:t>How Texas Has Prioritized Equity</a:t>
            </a:r>
          </a:p>
        </p:txBody>
      </p:sp>
      <p:sp>
        <p:nvSpPr>
          <p:cNvPr id="3" name="Content Placeholder 2">
            <a:extLst>
              <a:ext uri="{FF2B5EF4-FFF2-40B4-BE49-F238E27FC236}">
                <a16:creationId xmlns:a16="http://schemas.microsoft.com/office/drawing/2014/main" id="{BDFF2915-5254-3A41-9011-5FC6E062B6A2}"/>
              </a:ext>
            </a:extLst>
          </p:cNvPr>
          <p:cNvSpPr>
            <a:spLocks noGrp="1"/>
          </p:cNvSpPr>
          <p:nvPr>
            <p:ph idx="1"/>
          </p:nvPr>
        </p:nvSpPr>
        <p:spPr>
          <a:xfrm>
            <a:off x="838200" y="1929384"/>
            <a:ext cx="10515600" cy="4251960"/>
          </a:xfrm>
        </p:spPr>
        <p:txBody>
          <a:bodyPr>
            <a:norm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Our MMMRC includes statewide administrative data and bias assessment in case review</a:t>
            </a:r>
          </a:p>
          <a:p>
            <a:r>
              <a:rPr lang="en-US" sz="2200" dirty="0">
                <a:latin typeface="Open sans" panose="020B0606030504020204" pitchFamily="34" charset="0"/>
                <a:ea typeface="Open sans" panose="020B0606030504020204" pitchFamily="34" charset="0"/>
                <a:cs typeface="Open sans" panose="020B0606030504020204" pitchFamily="34" charset="0"/>
              </a:rPr>
              <a:t>Part of our core strategic plan for our PQC</a:t>
            </a:r>
          </a:p>
          <a:p>
            <a:r>
              <a:rPr lang="en-US" sz="2200" dirty="0">
                <a:latin typeface="Open sans" panose="020B0606030504020204" pitchFamily="34" charset="0"/>
                <a:ea typeface="Open sans" panose="020B0606030504020204" pitchFamily="34" charset="0"/>
                <a:cs typeface="Open sans" panose="020B0606030504020204" pitchFamily="34" charset="0"/>
              </a:rPr>
              <a:t>All QI projects pass thru our Race Equity Workgroup for assessment and planning</a:t>
            </a:r>
          </a:p>
          <a:p>
            <a:pPr lvl="1"/>
            <a:r>
              <a:rPr lang="en-US" sz="2200" dirty="0">
                <a:latin typeface="Open sans" panose="020B0606030504020204" pitchFamily="34" charset="0"/>
                <a:ea typeface="Open sans" panose="020B0606030504020204" pitchFamily="34" charset="0"/>
                <a:cs typeface="Open sans" panose="020B0606030504020204" pitchFamily="34" charset="0"/>
              </a:rPr>
              <a:t>Equity impact assessment at the onset</a:t>
            </a:r>
          </a:p>
          <a:p>
            <a:pPr lvl="1"/>
            <a:r>
              <a:rPr lang="en-US" sz="2200" dirty="0">
                <a:latin typeface="Open sans" panose="020B0606030504020204" pitchFamily="34" charset="0"/>
                <a:ea typeface="Open sans" panose="020B0606030504020204" pitchFamily="34" charset="0"/>
                <a:cs typeface="Open sans" panose="020B0606030504020204" pitchFamily="34" charset="0"/>
              </a:rPr>
              <a:t>Plan to incorporate those with lived experiences</a:t>
            </a:r>
          </a:p>
          <a:p>
            <a:pPr lvl="1"/>
            <a:r>
              <a:rPr lang="en-US" sz="2200" dirty="0" err="1">
                <a:latin typeface="Open sans" panose="020B0606030504020204" pitchFamily="34" charset="0"/>
                <a:ea typeface="Open sans" panose="020B0606030504020204" pitchFamily="34" charset="0"/>
                <a:cs typeface="Open sans" panose="020B0606030504020204" pitchFamily="34" charset="0"/>
              </a:rPr>
              <a:t>Dissaggregation</a:t>
            </a:r>
            <a:r>
              <a:rPr lang="en-US" sz="2200" dirty="0">
                <a:latin typeface="Open sans" panose="020B0606030504020204" pitchFamily="34" charset="0"/>
                <a:ea typeface="Open sans" panose="020B0606030504020204" pitchFamily="34" charset="0"/>
                <a:cs typeface="Open sans" panose="020B0606030504020204" pitchFamily="34" charset="0"/>
              </a:rPr>
              <a:t> of data</a:t>
            </a:r>
          </a:p>
          <a:p>
            <a:pPr lvl="1"/>
            <a:r>
              <a:rPr lang="en-US" sz="2200" dirty="0">
                <a:latin typeface="Open sans" panose="020B0606030504020204" pitchFamily="34" charset="0"/>
                <a:ea typeface="Open sans" panose="020B0606030504020204" pitchFamily="34" charset="0"/>
                <a:cs typeface="Open sans" panose="020B0606030504020204" pitchFamily="34" charset="0"/>
              </a:rPr>
              <a:t>Develop QI interventions that specifically that emphasize addressing needs of marginalized populations and the root causes of disparities</a:t>
            </a:r>
          </a:p>
          <a:p>
            <a:pPr marL="457200" lvl="1" indent="0">
              <a:buNone/>
            </a:pPr>
            <a:endParaRPr lang="en-US" sz="2200" dirty="0"/>
          </a:p>
          <a:p>
            <a:pPr lvl="1"/>
            <a:endParaRPr lang="en-US" sz="2200" dirty="0"/>
          </a:p>
          <a:p>
            <a:pPr lvl="1"/>
            <a:endParaRPr lang="en-US" sz="2200" dirty="0"/>
          </a:p>
        </p:txBody>
      </p:sp>
    </p:spTree>
    <p:extLst>
      <p:ext uri="{BB962C8B-B14F-4D97-AF65-F5344CB8AC3E}">
        <p14:creationId xmlns:p14="http://schemas.microsoft.com/office/powerpoint/2010/main" val="3404396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6F7FFF-37D9-3542-BBF3-E7FC1CC8595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Texas Collaborative for Healthy Moms and Babies Mission Statement</a:t>
            </a:r>
          </a:p>
        </p:txBody>
      </p:sp>
      <p:sp>
        <p:nvSpPr>
          <p:cNvPr id="19" name="Rectangle 18">
            <a:extLst>
              <a:ext uri="{FF2B5EF4-FFF2-40B4-BE49-F238E27FC236}">
                <a16:creationId xmlns:a16="http://schemas.microsoft.com/office/drawing/2014/main" id="{DEEC8361-8367-644F-B6C4-E55D99BAEC83}"/>
              </a:ext>
            </a:extLst>
          </p:cNvPr>
          <p:cNvSpPr/>
          <p:nvPr/>
        </p:nvSpPr>
        <p:spPr>
          <a:xfrm>
            <a:off x="4912656" y="160551"/>
            <a:ext cx="7100047" cy="2694832"/>
          </a:xfrm>
          <a:prstGeom prst="rect">
            <a:avLst/>
          </a:prstGeom>
          <a:solidFill>
            <a:srgbClr val="23C3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E9C51F5-D459-0A4A-8AA2-79857A096A5F}"/>
              </a:ext>
            </a:extLst>
          </p:cNvPr>
          <p:cNvSpPr/>
          <p:nvPr/>
        </p:nvSpPr>
        <p:spPr>
          <a:xfrm>
            <a:off x="4917667" y="2963149"/>
            <a:ext cx="7095036" cy="3539430"/>
          </a:xfrm>
          <a:prstGeom prst="rect">
            <a:avLst/>
          </a:prstGeom>
          <a:solidFill>
            <a:srgbClr val="23C3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0868E6D-CF2B-4C40-9FE3-010F747413AD}"/>
              </a:ext>
            </a:extLst>
          </p:cNvPr>
          <p:cNvSpPr txBox="1"/>
          <p:nvPr/>
        </p:nvSpPr>
        <p:spPr>
          <a:xfrm>
            <a:off x="5728441" y="253196"/>
            <a:ext cx="59346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TCHMB Vision</a:t>
            </a:r>
          </a:p>
        </p:txBody>
      </p:sp>
      <p:sp>
        <p:nvSpPr>
          <p:cNvPr id="11" name="TextBox 10">
            <a:extLst>
              <a:ext uri="{FF2B5EF4-FFF2-40B4-BE49-F238E27FC236}">
                <a16:creationId xmlns:a16="http://schemas.microsoft.com/office/drawing/2014/main" id="{9166C284-8E57-0648-92CA-73C60A66B5B8}"/>
              </a:ext>
            </a:extLst>
          </p:cNvPr>
          <p:cNvSpPr txBox="1"/>
          <p:nvPr/>
        </p:nvSpPr>
        <p:spPr>
          <a:xfrm>
            <a:off x="4912654" y="667410"/>
            <a:ext cx="71000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All Texas mothers and babies will have the best possible health outcomes</a:t>
            </a:r>
          </a:p>
        </p:txBody>
      </p:sp>
      <p:sp>
        <p:nvSpPr>
          <p:cNvPr id="13" name="TextBox 12">
            <a:extLst>
              <a:ext uri="{FF2B5EF4-FFF2-40B4-BE49-F238E27FC236}">
                <a16:creationId xmlns:a16="http://schemas.microsoft.com/office/drawing/2014/main" id="{E6D14F12-3491-7049-B802-EE0AFED238FF}"/>
              </a:ext>
            </a:extLst>
          </p:cNvPr>
          <p:cNvSpPr txBox="1"/>
          <p:nvPr/>
        </p:nvSpPr>
        <p:spPr>
          <a:xfrm>
            <a:off x="5728442" y="1307509"/>
            <a:ext cx="59346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TCHMB Mission</a:t>
            </a:r>
          </a:p>
        </p:txBody>
      </p:sp>
      <p:sp>
        <p:nvSpPr>
          <p:cNvPr id="15" name="TextBox 14">
            <a:extLst>
              <a:ext uri="{FF2B5EF4-FFF2-40B4-BE49-F238E27FC236}">
                <a16:creationId xmlns:a16="http://schemas.microsoft.com/office/drawing/2014/main" id="{20FD760E-3162-0C4B-9DBB-3146549857AA}"/>
              </a:ext>
            </a:extLst>
          </p:cNvPr>
          <p:cNvSpPr txBox="1"/>
          <p:nvPr/>
        </p:nvSpPr>
        <p:spPr>
          <a:xfrm>
            <a:off x="4912654" y="1608451"/>
            <a:ext cx="71000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Advance the health care quality, equity and patient safety for all Texas mothers and babies through the collaboration of all health and community stakeholders as informed by the voices of the patients we serve</a:t>
            </a:r>
          </a:p>
        </p:txBody>
      </p:sp>
      <p:sp>
        <p:nvSpPr>
          <p:cNvPr id="16" name="TextBox 15">
            <a:extLst>
              <a:ext uri="{FF2B5EF4-FFF2-40B4-BE49-F238E27FC236}">
                <a16:creationId xmlns:a16="http://schemas.microsoft.com/office/drawing/2014/main" id="{24FF0637-0981-CD49-8B62-CA4A4783B7F1}"/>
              </a:ext>
            </a:extLst>
          </p:cNvPr>
          <p:cNvSpPr txBox="1"/>
          <p:nvPr/>
        </p:nvSpPr>
        <p:spPr>
          <a:xfrm>
            <a:off x="5514415" y="2962040"/>
            <a:ext cx="59346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TCHMB Goals</a:t>
            </a:r>
          </a:p>
        </p:txBody>
      </p:sp>
      <p:sp>
        <p:nvSpPr>
          <p:cNvPr id="17" name="TextBox 16">
            <a:extLst>
              <a:ext uri="{FF2B5EF4-FFF2-40B4-BE49-F238E27FC236}">
                <a16:creationId xmlns:a16="http://schemas.microsoft.com/office/drawing/2014/main" id="{0A934485-E6AB-D64E-816B-E898735ABF3A}"/>
              </a:ext>
            </a:extLst>
          </p:cNvPr>
          <p:cNvSpPr txBox="1"/>
          <p:nvPr/>
        </p:nvSpPr>
        <p:spPr>
          <a:xfrm>
            <a:off x="4912654" y="3363455"/>
            <a:ext cx="7100047" cy="35394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 Preterm Birth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 morbidity and mortality of all mothers and babies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Eliminate health outcome disparities and inequities for mothers and babies, especially associated with race and ethnicity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Improve the health outcomes of mothers and babies using the life course approach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Strengthen the involvement of partners/families with maternal and child health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Improve the health environment for mothers and babies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501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62EC8B-63E8-F04B-90B6-C56910FA7843}"/>
              </a:ext>
            </a:extLst>
          </p:cNvPr>
          <p:cNvSpPr>
            <a:spLocks noGrp="1"/>
          </p:cNvSpPr>
          <p:nvPr>
            <p:ph type="title"/>
          </p:nvPr>
        </p:nvSpPr>
        <p:spPr>
          <a:xfrm>
            <a:off x="686834" y="1153572"/>
            <a:ext cx="3200400" cy="4461163"/>
          </a:xfrm>
        </p:spPr>
        <p:txBody>
          <a:bodyPr>
            <a:normAutofit/>
          </a:bodyPr>
          <a:lstStyle/>
          <a:p>
            <a:r>
              <a:rPr lang="en-US" sz="2800" dirty="0">
                <a:solidFill>
                  <a:srgbClr val="FFFFFF"/>
                </a:solidFill>
              </a:rPr>
              <a:t>High-level strategy: Implement high valued quality improvement projects that address health priorities, promote equity and eliminate disparities </a:t>
            </a:r>
            <a:br>
              <a:rPr lang="en-US" sz="2800" dirty="0">
                <a:solidFill>
                  <a:srgbClr val="FFFFFF"/>
                </a:solidFill>
              </a:rPr>
            </a:br>
            <a:endParaRPr lang="en-US" sz="28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43DEF45-4071-5647-A2D9-EF739F71FE42}"/>
              </a:ext>
            </a:extLst>
          </p:cNvPr>
          <p:cNvSpPr>
            <a:spLocks noGrp="1"/>
          </p:cNvSpPr>
          <p:nvPr>
            <p:ph idx="1"/>
          </p:nvPr>
        </p:nvSpPr>
        <p:spPr>
          <a:xfrm>
            <a:off x="4447308" y="591344"/>
            <a:ext cx="6906491" cy="5585619"/>
          </a:xfrm>
        </p:spPr>
        <p:txBody>
          <a:bodyPr anchor="ctr">
            <a:normAutofit/>
          </a:bodyPr>
          <a:lstStyle/>
          <a:p>
            <a:r>
              <a:rPr lang="en-US" dirty="0"/>
              <a:t>Each project has a strategy to address disparities and promote equity goals to include:</a:t>
            </a:r>
          </a:p>
          <a:p>
            <a:pPr lvl="1"/>
            <a:r>
              <a:rPr lang="en-US" dirty="0"/>
              <a:t>Identify equity goals at the outset </a:t>
            </a:r>
          </a:p>
          <a:p>
            <a:pPr lvl="1"/>
            <a:r>
              <a:rPr lang="en-US" dirty="0"/>
              <a:t>Engage or seek input from individuals or groups in the project who represent populations impacted by disparities </a:t>
            </a:r>
          </a:p>
          <a:p>
            <a:pPr lvl="1"/>
            <a:r>
              <a:rPr lang="en-US" dirty="0"/>
              <a:t>Conduct interventions that preferentially address barriers of groups impacted by disparities </a:t>
            </a:r>
          </a:p>
          <a:p>
            <a:pPr lvl="1"/>
            <a:r>
              <a:rPr lang="en-US" dirty="0"/>
              <a:t>Collect and assess outcome and process measures by race/ethnicity and language (as appropriate to the project and site) </a:t>
            </a:r>
            <a:br>
              <a:rPr lang="en-US" dirty="0"/>
            </a:br>
            <a:endParaRPr lang="en-US" dirty="0"/>
          </a:p>
        </p:txBody>
      </p:sp>
    </p:spTree>
    <p:extLst>
      <p:ext uri="{BB962C8B-B14F-4D97-AF65-F5344CB8AC3E}">
        <p14:creationId xmlns:p14="http://schemas.microsoft.com/office/powerpoint/2010/main" val="263875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1323-7DE3-B745-BB7A-A2FFB9664603}"/>
              </a:ext>
            </a:extLst>
          </p:cNvPr>
          <p:cNvSpPr>
            <a:spLocks noGrp="1"/>
          </p:cNvSpPr>
          <p:nvPr>
            <p:ph type="title"/>
          </p:nvPr>
        </p:nvSpPr>
        <p:spPr>
          <a:xfrm>
            <a:off x="648929" y="629266"/>
            <a:ext cx="6353656" cy="1622321"/>
          </a:xfrm>
        </p:spPr>
        <p:txBody>
          <a:bodyPr>
            <a:normAutofit/>
          </a:bodyPr>
          <a:lstStyle/>
          <a:p>
            <a:r>
              <a:rPr lang="en-US" sz="3700" dirty="0">
                <a:latin typeface="Open sans" panose="020B0606030504020204" pitchFamily="34" charset="0"/>
                <a:ea typeface="Open sans" panose="020B0606030504020204" pitchFamily="34" charset="0"/>
                <a:cs typeface="Open sans" panose="020B0606030504020204" pitchFamily="34" charset="0"/>
              </a:rPr>
              <a:t>Inclusion of bias in QI efforts</a:t>
            </a:r>
          </a:p>
        </p:txBody>
      </p:sp>
      <p:sp>
        <p:nvSpPr>
          <p:cNvPr id="3" name="Content Placeholder 2">
            <a:extLst>
              <a:ext uri="{FF2B5EF4-FFF2-40B4-BE49-F238E27FC236}">
                <a16:creationId xmlns:a16="http://schemas.microsoft.com/office/drawing/2014/main" id="{98882405-B5C5-EB44-A4AF-4CCAF5187619}"/>
              </a:ext>
            </a:extLst>
          </p:cNvPr>
          <p:cNvSpPr>
            <a:spLocks noGrp="1"/>
          </p:cNvSpPr>
          <p:nvPr>
            <p:ph idx="1"/>
          </p:nvPr>
        </p:nvSpPr>
        <p:spPr>
          <a:xfrm>
            <a:off x="648930" y="2438400"/>
            <a:ext cx="4384177" cy="3785419"/>
          </a:xfrm>
        </p:spPr>
        <p:txBody>
          <a:bodyPr>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Inclusion of bias and </a:t>
            </a:r>
            <a:r>
              <a:rPr lang="en-US" sz="2000" dirty="0" err="1">
                <a:latin typeface="Open sans" panose="020B0606030504020204" pitchFamily="34" charset="0"/>
                <a:ea typeface="Open sans" panose="020B0606030504020204" pitchFamily="34" charset="0"/>
                <a:cs typeface="Open sans" panose="020B0606030504020204" pitchFamily="34" charset="0"/>
              </a:rPr>
              <a:t>SDoH</a:t>
            </a:r>
            <a:r>
              <a:rPr lang="en-US" sz="2000" dirty="0">
                <a:latin typeface="Open sans" panose="020B0606030504020204" pitchFamily="34" charset="0"/>
                <a:ea typeface="Open sans" panose="020B0606030504020204" pitchFamily="34" charset="0"/>
                <a:cs typeface="Open sans" panose="020B0606030504020204" pitchFamily="34" charset="0"/>
              </a:rPr>
              <a:t> in case review</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Incorporation of patient representation in planning and learning activities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Simulation for bias</a:t>
            </a:r>
          </a:p>
        </p:txBody>
      </p:sp>
      <p:pic>
        <p:nvPicPr>
          <p:cNvPr id="18" name="Picture 17" descr="Table&#10;&#10;Description automatically generated">
            <a:extLst>
              <a:ext uri="{FF2B5EF4-FFF2-40B4-BE49-F238E27FC236}">
                <a16:creationId xmlns:a16="http://schemas.microsoft.com/office/drawing/2014/main" id="{D94FFDE2-A1C4-C740-A6F0-507BE175F308}"/>
              </a:ext>
            </a:extLst>
          </p:cNvPr>
          <p:cNvPicPr>
            <a:picLocks noChangeAspect="1"/>
          </p:cNvPicPr>
          <p:nvPr/>
        </p:nvPicPr>
        <p:blipFill>
          <a:blip r:embed="rId2"/>
          <a:stretch>
            <a:fillRect/>
          </a:stretch>
        </p:blipFill>
        <p:spPr>
          <a:xfrm>
            <a:off x="5282803" y="1736198"/>
            <a:ext cx="3564201" cy="4582544"/>
          </a:xfrm>
          <a:prstGeom prst="rect">
            <a:avLst/>
          </a:prstGeom>
        </p:spPr>
      </p:pic>
      <p:pic>
        <p:nvPicPr>
          <p:cNvPr id="20" name="Picture 19" descr="Text&#10;&#10;Description automatically generated">
            <a:extLst>
              <a:ext uri="{FF2B5EF4-FFF2-40B4-BE49-F238E27FC236}">
                <a16:creationId xmlns:a16="http://schemas.microsoft.com/office/drawing/2014/main" id="{8A0ABBBE-E40F-0E40-BAAF-D92FD5475091}"/>
              </a:ext>
            </a:extLst>
          </p:cNvPr>
          <p:cNvPicPr>
            <a:picLocks noChangeAspect="1"/>
          </p:cNvPicPr>
          <p:nvPr/>
        </p:nvPicPr>
        <p:blipFill>
          <a:blip r:embed="rId3"/>
          <a:stretch>
            <a:fillRect/>
          </a:stretch>
        </p:blipFill>
        <p:spPr>
          <a:xfrm>
            <a:off x="7432952" y="914400"/>
            <a:ext cx="3926452" cy="4310743"/>
          </a:xfrm>
          <a:prstGeom prst="rect">
            <a:avLst/>
          </a:prstGeom>
        </p:spPr>
      </p:pic>
    </p:spTree>
    <p:extLst>
      <p:ext uri="{BB962C8B-B14F-4D97-AF65-F5344CB8AC3E}">
        <p14:creationId xmlns:p14="http://schemas.microsoft.com/office/powerpoint/2010/main" val="3376384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E48024-023A-A640-AF36-7998EDC4A59F}"/>
              </a:ext>
            </a:extLst>
          </p:cNvPr>
          <p:cNvSpPr>
            <a:spLocks noGrp="1"/>
          </p:cNvSpPr>
          <p:nvPr>
            <p:ph type="title"/>
          </p:nvPr>
        </p:nvSpPr>
        <p:spPr>
          <a:xfrm>
            <a:off x="966952" y="1204108"/>
            <a:ext cx="2669406" cy="1781175"/>
          </a:xfrm>
        </p:spPr>
        <p:txBody>
          <a:bodyPr>
            <a:normAutofit/>
          </a:bodyPr>
          <a:lstStyle/>
          <a:p>
            <a:r>
              <a:rPr lang="en-US" sz="3200">
                <a:solidFill>
                  <a:srgbClr val="FFFFFF"/>
                </a:solidFill>
              </a:rPr>
              <a:t>Disaggregation of data</a:t>
            </a:r>
          </a:p>
        </p:txBody>
      </p:sp>
      <p:sp>
        <p:nvSpPr>
          <p:cNvPr id="9" name="Content Placeholder 8">
            <a:extLst>
              <a:ext uri="{FF2B5EF4-FFF2-40B4-BE49-F238E27FC236}">
                <a16:creationId xmlns:a16="http://schemas.microsoft.com/office/drawing/2014/main" id="{C0DEB44C-CAE3-2611-CF47-5D25D14A2F88}"/>
              </a:ext>
            </a:extLst>
          </p:cNvPr>
          <p:cNvSpPr>
            <a:spLocks noGrp="1"/>
          </p:cNvSpPr>
          <p:nvPr>
            <p:ph idx="1"/>
          </p:nvPr>
        </p:nvSpPr>
        <p:spPr>
          <a:xfrm>
            <a:off x="304800" y="3355130"/>
            <a:ext cx="4338917" cy="2812588"/>
          </a:xfrm>
        </p:spPr>
        <p:txBody>
          <a:bodyPr>
            <a:normAutofit/>
          </a:bodyPr>
          <a:lstStyle/>
          <a:p>
            <a:pPr marL="514350" indent="-514350">
              <a:buFont typeface="+mj-lt"/>
              <a:buAutoNum type="arabicPeriod"/>
            </a:pPr>
            <a:r>
              <a:rPr lang="en-US" sz="2000" dirty="0">
                <a:latin typeface="Calibri" panose="020F0502020204030204" pitchFamily="34" charset="0"/>
                <a:cs typeface="Times New Roman" panose="02020603050405020304" pitchFamily="18" charset="0"/>
              </a:rPr>
              <a:t>Describe the use of </a:t>
            </a:r>
            <a:r>
              <a:rPr lang="en-US" sz="2000" dirty="0" err="1">
                <a:latin typeface="Calibri" panose="020F0502020204030204" pitchFamily="34" charset="0"/>
                <a:cs typeface="Times New Roman" panose="02020603050405020304" pitchFamily="18" charset="0"/>
              </a:rPr>
              <a:t>REaL</a:t>
            </a:r>
            <a:r>
              <a:rPr lang="en-US" sz="2000" dirty="0">
                <a:latin typeface="Calibri" panose="020F0502020204030204" pitchFamily="34" charset="0"/>
                <a:cs typeface="Times New Roman" panose="02020603050405020304" pitchFamily="18" charset="0"/>
              </a:rPr>
              <a:t> (Race, Ethnicity, and Language) data in quality improvement to support achievement of equitable health care</a:t>
            </a:r>
          </a:p>
          <a:p>
            <a:pPr marL="514350" indent="-514350">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Describe recommended processes/steps for collection of accurate and complete </a:t>
            </a:r>
            <a:r>
              <a:rPr lang="en-US" sz="2000" dirty="0" err="1">
                <a:latin typeface="Calibri" panose="020F0502020204030204" pitchFamily="34" charset="0"/>
                <a:ea typeface="Calibri" panose="020F0502020204030204" pitchFamily="34" charset="0"/>
                <a:cs typeface="Times New Roman" panose="02020603050405020304" pitchFamily="18" charset="0"/>
              </a:rPr>
              <a:t>REaL</a:t>
            </a:r>
            <a:r>
              <a:rPr lang="en-US" sz="2000" dirty="0">
                <a:latin typeface="Calibri" panose="020F0502020204030204" pitchFamily="34" charset="0"/>
                <a:ea typeface="Calibri" panose="020F0502020204030204" pitchFamily="34" charset="0"/>
                <a:cs typeface="Times New Roman" panose="02020603050405020304" pitchFamily="18" charset="0"/>
              </a:rPr>
              <a:t> data</a:t>
            </a:r>
          </a:p>
          <a:p>
            <a:endParaRPr lang="en-US" sz="1600" dirty="0"/>
          </a:p>
        </p:txBody>
      </p:sp>
      <p:pic>
        <p:nvPicPr>
          <p:cNvPr id="5" name="Content Placeholder 4" descr="A screenshot of a phone&#10;&#10;Description automatically generated with low confidence">
            <a:extLst>
              <a:ext uri="{FF2B5EF4-FFF2-40B4-BE49-F238E27FC236}">
                <a16:creationId xmlns:a16="http://schemas.microsoft.com/office/drawing/2014/main" id="{F1ACCFB9-2671-AA49-8FDA-7D7EC4848547}"/>
              </a:ext>
            </a:extLst>
          </p:cNvPr>
          <p:cNvPicPr>
            <a:picLocks noChangeAspect="1"/>
          </p:cNvPicPr>
          <p:nvPr/>
        </p:nvPicPr>
        <p:blipFill>
          <a:blip r:embed="rId3"/>
          <a:stretch>
            <a:fillRect/>
          </a:stretch>
        </p:blipFill>
        <p:spPr>
          <a:xfrm>
            <a:off x="4873402" y="1594923"/>
            <a:ext cx="6699827" cy="3668153"/>
          </a:xfrm>
          <a:prstGeom prst="rect">
            <a:avLst/>
          </a:prstGeom>
        </p:spPr>
      </p:pic>
    </p:spTree>
    <p:extLst>
      <p:ext uri="{BB962C8B-B14F-4D97-AF65-F5344CB8AC3E}">
        <p14:creationId xmlns:p14="http://schemas.microsoft.com/office/powerpoint/2010/main" val="395039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9">
            <a:extLst>
              <a:ext uri="{FF2B5EF4-FFF2-40B4-BE49-F238E27FC236}">
                <a16:creationId xmlns:a16="http://schemas.microsoft.com/office/drawing/2014/main" id="{1FFE62CD-F22D-4DD3-B08F-5B2A24F82915}"/>
              </a:ext>
            </a:extLst>
          </p:cNvPr>
          <p:cNvGrpSpPr/>
          <p:nvPr/>
        </p:nvGrpSpPr>
        <p:grpSpPr>
          <a:xfrm>
            <a:off x="160600" y="5097131"/>
            <a:ext cx="3284854" cy="1757732"/>
            <a:chOff x="2944114" y="4807965"/>
            <a:chExt cx="3284854" cy="1322070"/>
          </a:xfrm>
          <a:solidFill>
            <a:srgbClr val="FF6699"/>
          </a:solidFill>
        </p:grpSpPr>
        <p:sp>
          <p:nvSpPr>
            <p:cNvPr id="24" name="object 10">
              <a:extLst>
                <a:ext uri="{FF2B5EF4-FFF2-40B4-BE49-F238E27FC236}">
                  <a16:creationId xmlns:a16="http://schemas.microsoft.com/office/drawing/2014/main" id="{29B09935-DCD1-4C0B-AF80-9E3242FC26DD}"/>
                </a:ext>
              </a:extLst>
            </p:cNvPr>
            <p:cNvSpPr/>
            <p:nvPr/>
          </p:nvSpPr>
          <p:spPr>
            <a:xfrm>
              <a:off x="2950464" y="4814315"/>
              <a:ext cx="3272154" cy="1309370"/>
            </a:xfrm>
            <a:custGeom>
              <a:avLst/>
              <a:gdLst/>
              <a:ahLst/>
              <a:cxnLst/>
              <a:rect l="l" t="t" r="r" b="b"/>
              <a:pathLst>
                <a:path w="3272154" h="1309370">
                  <a:moveTo>
                    <a:pt x="2617470" y="0"/>
                  </a:moveTo>
                  <a:lnTo>
                    <a:pt x="0" y="0"/>
                  </a:lnTo>
                  <a:lnTo>
                    <a:pt x="654558" y="654557"/>
                  </a:lnTo>
                  <a:lnTo>
                    <a:pt x="0" y="1309115"/>
                  </a:lnTo>
                  <a:lnTo>
                    <a:pt x="2617470" y="1309115"/>
                  </a:lnTo>
                  <a:lnTo>
                    <a:pt x="3272028" y="654557"/>
                  </a:lnTo>
                  <a:lnTo>
                    <a:pt x="2617470" y="0"/>
                  </a:lnTo>
                  <a:close/>
                </a:path>
              </a:pathLst>
            </a:custGeom>
            <a:grpFill/>
          </p:spPr>
          <p:txBody>
            <a:bodyPr wrap="square" lIns="0" tIns="0" rIns="0" bIns="0" rtlCol="0"/>
            <a:lstStyle/>
            <a:p>
              <a:pPr>
                <a:defRPr/>
              </a:pPr>
              <a:endParaRPr>
                <a:solidFill>
                  <a:prstClr val="black"/>
                </a:solidFill>
                <a:latin typeface="Calibri"/>
              </a:endParaRPr>
            </a:p>
          </p:txBody>
        </p:sp>
        <p:sp>
          <p:nvSpPr>
            <p:cNvPr id="25" name="object 11">
              <a:extLst>
                <a:ext uri="{FF2B5EF4-FFF2-40B4-BE49-F238E27FC236}">
                  <a16:creationId xmlns:a16="http://schemas.microsoft.com/office/drawing/2014/main" id="{BDD92E76-C085-4EDF-96CA-35A734357C0E}"/>
                </a:ext>
              </a:extLst>
            </p:cNvPr>
            <p:cNvSpPr/>
            <p:nvPr/>
          </p:nvSpPr>
          <p:spPr>
            <a:xfrm>
              <a:off x="2950464" y="4814315"/>
              <a:ext cx="3272154" cy="1309370"/>
            </a:xfrm>
            <a:custGeom>
              <a:avLst/>
              <a:gdLst/>
              <a:ahLst/>
              <a:cxnLst/>
              <a:rect l="l" t="t" r="r" b="b"/>
              <a:pathLst>
                <a:path w="3272154" h="1309370">
                  <a:moveTo>
                    <a:pt x="0" y="0"/>
                  </a:moveTo>
                  <a:lnTo>
                    <a:pt x="2617470" y="0"/>
                  </a:lnTo>
                  <a:lnTo>
                    <a:pt x="3272028" y="654557"/>
                  </a:lnTo>
                  <a:lnTo>
                    <a:pt x="2617470" y="1309115"/>
                  </a:lnTo>
                  <a:lnTo>
                    <a:pt x="0" y="1309115"/>
                  </a:lnTo>
                  <a:lnTo>
                    <a:pt x="654558" y="654557"/>
                  </a:lnTo>
                  <a:lnTo>
                    <a:pt x="0" y="0"/>
                  </a:lnTo>
                  <a:close/>
                </a:path>
              </a:pathLst>
            </a:custGeom>
            <a:grpFill/>
            <a:ln w="12192">
              <a:solidFill>
                <a:srgbClr val="FFFFFF"/>
              </a:solidFill>
            </a:ln>
          </p:spPr>
          <p:txBody>
            <a:bodyPr wrap="square" lIns="0" tIns="0" rIns="0" bIns="0" rtlCol="0"/>
            <a:lstStyle/>
            <a:p>
              <a:pPr>
                <a:defRPr/>
              </a:pPr>
              <a:endParaRPr>
                <a:solidFill>
                  <a:prstClr val="black"/>
                </a:solidFill>
                <a:latin typeface="Calibri"/>
              </a:endParaRPr>
            </a:p>
          </p:txBody>
        </p:sp>
      </p:grpSp>
      <p:sp>
        <p:nvSpPr>
          <p:cNvPr id="7" name="object 7"/>
          <p:cNvSpPr txBox="1">
            <a:spLocks noGrp="1"/>
          </p:cNvSpPr>
          <p:nvPr>
            <p:ph type="title"/>
          </p:nvPr>
        </p:nvSpPr>
        <p:spPr>
          <a:xfrm>
            <a:off x="694943" y="422659"/>
            <a:ext cx="9232827" cy="684418"/>
          </a:xfrm>
          <a:prstGeom prst="rect">
            <a:avLst/>
          </a:prstGeom>
        </p:spPr>
        <p:txBody>
          <a:bodyPr vert="horz" wrap="square" lIns="0" tIns="74295" rIns="0" bIns="0" rtlCol="0" anchor="ctr">
            <a:spAutoFit/>
          </a:bodyPr>
          <a:lstStyle/>
          <a:p>
            <a:pPr marL="12700" marR="5080"/>
            <a:r>
              <a:rPr lang="en-US" dirty="0"/>
              <a:t>ILPQC Birth Equity Aims and Drivers</a:t>
            </a:r>
            <a:endParaRPr dirty="0"/>
          </a:p>
        </p:txBody>
      </p:sp>
      <p:sp>
        <p:nvSpPr>
          <p:cNvPr id="8" name="object 8"/>
          <p:cNvSpPr txBox="1"/>
          <p:nvPr/>
        </p:nvSpPr>
        <p:spPr>
          <a:xfrm>
            <a:off x="969029" y="5598939"/>
            <a:ext cx="1577975" cy="813043"/>
          </a:xfrm>
          <a:prstGeom prst="rect">
            <a:avLst/>
          </a:prstGeom>
        </p:spPr>
        <p:txBody>
          <a:bodyPr vert="horz" wrap="square" lIns="0" tIns="43180" rIns="0" bIns="0" rtlCol="0">
            <a:spAutoFit/>
          </a:bodyPr>
          <a:lstStyle/>
          <a:p>
            <a:pPr marL="12700" marR="5080" algn="ctr">
              <a:lnSpc>
                <a:spcPts val="1450"/>
              </a:lnSpc>
              <a:spcBef>
                <a:spcPts val="340"/>
              </a:spcBef>
              <a:defRPr/>
            </a:pPr>
            <a:r>
              <a:rPr b="1" spc="-10" dirty="0">
                <a:solidFill>
                  <a:srgbClr val="21252A"/>
                </a:solidFill>
                <a:latin typeface="Arial"/>
                <a:cs typeface="Arial"/>
              </a:rPr>
              <a:t>Addressing </a:t>
            </a:r>
            <a:r>
              <a:rPr b="1" spc="-5" dirty="0">
                <a:solidFill>
                  <a:srgbClr val="21252A"/>
                </a:solidFill>
                <a:latin typeface="Arial"/>
                <a:cs typeface="Arial"/>
              </a:rPr>
              <a:t>Social </a:t>
            </a:r>
            <a:r>
              <a:rPr b="1" spc="-375" dirty="0">
                <a:solidFill>
                  <a:srgbClr val="21252A"/>
                </a:solidFill>
                <a:latin typeface="Arial"/>
                <a:cs typeface="Arial"/>
              </a:rPr>
              <a:t> </a:t>
            </a:r>
            <a:r>
              <a:rPr b="1" spc="-5" dirty="0">
                <a:solidFill>
                  <a:srgbClr val="21252A"/>
                </a:solidFill>
                <a:latin typeface="Arial"/>
                <a:cs typeface="Arial"/>
              </a:rPr>
              <a:t>Determinants </a:t>
            </a:r>
            <a:r>
              <a:rPr b="1" spc="-10" dirty="0">
                <a:solidFill>
                  <a:srgbClr val="21252A"/>
                </a:solidFill>
                <a:latin typeface="Arial"/>
                <a:cs typeface="Arial"/>
              </a:rPr>
              <a:t>of </a:t>
            </a:r>
            <a:r>
              <a:rPr b="1" spc="-5" dirty="0">
                <a:solidFill>
                  <a:srgbClr val="21252A"/>
                </a:solidFill>
                <a:latin typeface="Arial"/>
                <a:cs typeface="Arial"/>
              </a:rPr>
              <a:t>Health</a:t>
            </a:r>
            <a:endParaRPr dirty="0">
              <a:solidFill>
                <a:prstClr val="black"/>
              </a:solidFill>
              <a:latin typeface="Arial"/>
              <a:cs typeface="Arial"/>
            </a:endParaRPr>
          </a:p>
        </p:txBody>
      </p:sp>
      <p:grpSp>
        <p:nvGrpSpPr>
          <p:cNvPr id="9" name="object 9"/>
          <p:cNvGrpSpPr/>
          <p:nvPr/>
        </p:nvGrpSpPr>
        <p:grpSpPr>
          <a:xfrm>
            <a:off x="3020507" y="5106617"/>
            <a:ext cx="3284854" cy="1757732"/>
            <a:chOff x="2944114" y="4807965"/>
            <a:chExt cx="3284854" cy="1322070"/>
          </a:xfrm>
        </p:grpSpPr>
        <p:sp>
          <p:nvSpPr>
            <p:cNvPr id="10" name="object 10"/>
            <p:cNvSpPr/>
            <p:nvPr/>
          </p:nvSpPr>
          <p:spPr>
            <a:xfrm>
              <a:off x="2950464" y="4814315"/>
              <a:ext cx="3272154" cy="1309370"/>
            </a:xfrm>
            <a:custGeom>
              <a:avLst/>
              <a:gdLst/>
              <a:ahLst/>
              <a:cxnLst/>
              <a:rect l="l" t="t" r="r" b="b"/>
              <a:pathLst>
                <a:path w="3272154" h="1309370">
                  <a:moveTo>
                    <a:pt x="2617470" y="0"/>
                  </a:moveTo>
                  <a:lnTo>
                    <a:pt x="0" y="0"/>
                  </a:lnTo>
                  <a:lnTo>
                    <a:pt x="654558" y="654557"/>
                  </a:lnTo>
                  <a:lnTo>
                    <a:pt x="0" y="1309115"/>
                  </a:lnTo>
                  <a:lnTo>
                    <a:pt x="2617470" y="1309115"/>
                  </a:lnTo>
                  <a:lnTo>
                    <a:pt x="3272028" y="654557"/>
                  </a:lnTo>
                  <a:lnTo>
                    <a:pt x="2617470" y="0"/>
                  </a:lnTo>
                  <a:close/>
                </a:path>
              </a:pathLst>
            </a:custGeom>
            <a:solidFill>
              <a:srgbClr val="F58366"/>
            </a:solidFill>
          </p:spPr>
          <p:txBody>
            <a:bodyPr wrap="square" lIns="0" tIns="0" rIns="0" bIns="0" rtlCol="0"/>
            <a:lstStyle/>
            <a:p>
              <a:pPr>
                <a:defRPr/>
              </a:pPr>
              <a:endParaRPr>
                <a:solidFill>
                  <a:prstClr val="black"/>
                </a:solidFill>
                <a:latin typeface="Calibri"/>
              </a:endParaRPr>
            </a:p>
          </p:txBody>
        </p:sp>
        <p:sp>
          <p:nvSpPr>
            <p:cNvPr id="11" name="object 11"/>
            <p:cNvSpPr/>
            <p:nvPr/>
          </p:nvSpPr>
          <p:spPr>
            <a:xfrm>
              <a:off x="2950464" y="4814315"/>
              <a:ext cx="3272154" cy="1309370"/>
            </a:xfrm>
            <a:custGeom>
              <a:avLst/>
              <a:gdLst/>
              <a:ahLst/>
              <a:cxnLst/>
              <a:rect l="l" t="t" r="r" b="b"/>
              <a:pathLst>
                <a:path w="3272154" h="1309370">
                  <a:moveTo>
                    <a:pt x="0" y="0"/>
                  </a:moveTo>
                  <a:lnTo>
                    <a:pt x="2617470" y="0"/>
                  </a:lnTo>
                  <a:lnTo>
                    <a:pt x="3272028" y="654557"/>
                  </a:lnTo>
                  <a:lnTo>
                    <a:pt x="2617470" y="1309115"/>
                  </a:lnTo>
                  <a:lnTo>
                    <a:pt x="0" y="1309115"/>
                  </a:lnTo>
                  <a:lnTo>
                    <a:pt x="654558" y="654557"/>
                  </a:lnTo>
                  <a:lnTo>
                    <a:pt x="0" y="0"/>
                  </a:lnTo>
                  <a:close/>
                </a:path>
              </a:pathLst>
            </a:custGeom>
            <a:ln w="12192">
              <a:solidFill>
                <a:srgbClr val="FFFFFF"/>
              </a:solidFill>
            </a:ln>
          </p:spPr>
          <p:txBody>
            <a:bodyPr wrap="square" lIns="0" tIns="0" rIns="0" bIns="0" rtlCol="0"/>
            <a:lstStyle/>
            <a:p>
              <a:pPr>
                <a:defRPr/>
              </a:pPr>
              <a:endParaRPr>
                <a:solidFill>
                  <a:prstClr val="black"/>
                </a:solidFill>
                <a:latin typeface="Calibri"/>
              </a:endParaRPr>
            </a:p>
          </p:txBody>
        </p:sp>
      </p:grpSp>
      <p:sp>
        <p:nvSpPr>
          <p:cNvPr id="12" name="object 12"/>
          <p:cNvSpPr txBox="1"/>
          <p:nvPr/>
        </p:nvSpPr>
        <p:spPr>
          <a:xfrm>
            <a:off x="3856059" y="5598940"/>
            <a:ext cx="1837689" cy="813043"/>
          </a:xfrm>
          <a:prstGeom prst="rect">
            <a:avLst/>
          </a:prstGeom>
        </p:spPr>
        <p:txBody>
          <a:bodyPr vert="horz" wrap="square" lIns="0" tIns="43180" rIns="0" bIns="0" rtlCol="0">
            <a:spAutoFit/>
          </a:bodyPr>
          <a:lstStyle/>
          <a:p>
            <a:pPr marL="12700" marR="5080" algn="ctr">
              <a:lnSpc>
                <a:spcPts val="1450"/>
              </a:lnSpc>
              <a:spcBef>
                <a:spcPts val="340"/>
              </a:spcBef>
              <a:defRPr/>
            </a:pPr>
            <a:r>
              <a:rPr b="1" spc="-5">
                <a:solidFill>
                  <a:srgbClr val="21252A"/>
                </a:solidFill>
                <a:latin typeface="Arial"/>
                <a:cs typeface="Arial"/>
              </a:rPr>
              <a:t>Review</a:t>
            </a:r>
            <a:r>
              <a:rPr b="1" spc="-85">
                <a:solidFill>
                  <a:srgbClr val="21252A"/>
                </a:solidFill>
                <a:latin typeface="Arial"/>
                <a:cs typeface="Arial"/>
              </a:rPr>
              <a:t> </a:t>
            </a:r>
            <a:r>
              <a:rPr b="1">
                <a:solidFill>
                  <a:srgbClr val="21252A"/>
                </a:solidFill>
                <a:latin typeface="Arial"/>
                <a:cs typeface="Arial"/>
              </a:rPr>
              <a:t>race/ethnicity </a:t>
            </a:r>
            <a:r>
              <a:rPr b="1" spc="-375">
                <a:solidFill>
                  <a:srgbClr val="21252A"/>
                </a:solidFill>
                <a:latin typeface="Arial"/>
                <a:cs typeface="Arial"/>
              </a:rPr>
              <a:t> </a:t>
            </a:r>
            <a:r>
              <a:rPr b="1" spc="-5">
                <a:solidFill>
                  <a:srgbClr val="21252A"/>
                </a:solidFill>
                <a:latin typeface="Arial"/>
                <a:cs typeface="Arial"/>
              </a:rPr>
              <a:t>medical </a:t>
            </a:r>
            <a:r>
              <a:rPr b="1">
                <a:solidFill>
                  <a:srgbClr val="21252A"/>
                </a:solidFill>
                <a:latin typeface="Arial"/>
                <a:cs typeface="Arial"/>
              </a:rPr>
              <a:t>record </a:t>
            </a:r>
            <a:r>
              <a:rPr b="1" spc="-5">
                <a:solidFill>
                  <a:srgbClr val="21252A"/>
                </a:solidFill>
                <a:latin typeface="Arial"/>
                <a:cs typeface="Arial"/>
              </a:rPr>
              <a:t>and quality</a:t>
            </a:r>
            <a:r>
              <a:rPr b="1" spc="-25">
                <a:solidFill>
                  <a:srgbClr val="21252A"/>
                </a:solidFill>
                <a:latin typeface="Arial"/>
                <a:cs typeface="Arial"/>
              </a:rPr>
              <a:t> </a:t>
            </a:r>
            <a:r>
              <a:rPr b="1" spc="-5">
                <a:solidFill>
                  <a:srgbClr val="21252A"/>
                </a:solidFill>
                <a:latin typeface="Arial"/>
                <a:cs typeface="Arial"/>
              </a:rPr>
              <a:t>data</a:t>
            </a:r>
            <a:endParaRPr>
              <a:solidFill>
                <a:prstClr val="black"/>
              </a:solidFill>
              <a:latin typeface="Arial"/>
              <a:cs typeface="Arial"/>
            </a:endParaRPr>
          </a:p>
        </p:txBody>
      </p:sp>
      <p:grpSp>
        <p:nvGrpSpPr>
          <p:cNvPr id="13" name="object 13"/>
          <p:cNvGrpSpPr/>
          <p:nvPr/>
        </p:nvGrpSpPr>
        <p:grpSpPr>
          <a:xfrm>
            <a:off x="5966398" y="5115061"/>
            <a:ext cx="3284854" cy="1749289"/>
            <a:chOff x="5890005" y="4807965"/>
            <a:chExt cx="3284854" cy="1322070"/>
          </a:xfrm>
        </p:grpSpPr>
        <p:sp>
          <p:nvSpPr>
            <p:cNvPr id="14" name="object 14"/>
            <p:cNvSpPr/>
            <p:nvPr/>
          </p:nvSpPr>
          <p:spPr>
            <a:xfrm>
              <a:off x="5896355" y="4814315"/>
              <a:ext cx="3272154" cy="1309370"/>
            </a:xfrm>
            <a:custGeom>
              <a:avLst/>
              <a:gdLst/>
              <a:ahLst/>
              <a:cxnLst/>
              <a:rect l="l" t="t" r="r" b="b"/>
              <a:pathLst>
                <a:path w="3272154" h="1309370">
                  <a:moveTo>
                    <a:pt x="2617470" y="0"/>
                  </a:moveTo>
                  <a:lnTo>
                    <a:pt x="0" y="0"/>
                  </a:lnTo>
                  <a:lnTo>
                    <a:pt x="654558" y="654557"/>
                  </a:lnTo>
                  <a:lnTo>
                    <a:pt x="0" y="1309115"/>
                  </a:lnTo>
                  <a:lnTo>
                    <a:pt x="2617470" y="1309115"/>
                  </a:lnTo>
                  <a:lnTo>
                    <a:pt x="3272028" y="654557"/>
                  </a:lnTo>
                  <a:lnTo>
                    <a:pt x="2617470" y="0"/>
                  </a:lnTo>
                  <a:close/>
                </a:path>
              </a:pathLst>
            </a:custGeom>
            <a:solidFill>
              <a:srgbClr val="FCD602"/>
            </a:solidFill>
          </p:spPr>
          <p:txBody>
            <a:bodyPr wrap="square" lIns="0" tIns="0" rIns="0" bIns="0" rtlCol="0"/>
            <a:lstStyle/>
            <a:p>
              <a:pPr>
                <a:defRPr/>
              </a:pPr>
              <a:endParaRPr>
                <a:solidFill>
                  <a:prstClr val="black"/>
                </a:solidFill>
                <a:latin typeface="Calibri"/>
              </a:endParaRPr>
            </a:p>
          </p:txBody>
        </p:sp>
        <p:sp>
          <p:nvSpPr>
            <p:cNvPr id="15" name="object 15"/>
            <p:cNvSpPr/>
            <p:nvPr/>
          </p:nvSpPr>
          <p:spPr>
            <a:xfrm>
              <a:off x="5896355" y="4814315"/>
              <a:ext cx="3272154" cy="1309370"/>
            </a:xfrm>
            <a:custGeom>
              <a:avLst/>
              <a:gdLst/>
              <a:ahLst/>
              <a:cxnLst/>
              <a:rect l="l" t="t" r="r" b="b"/>
              <a:pathLst>
                <a:path w="3272154" h="1309370">
                  <a:moveTo>
                    <a:pt x="0" y="0"/>
                  </a:moveTo>
                  <a:lnTo>
                    <a:pt x="2617470" y="0"/>
                  </a:lnTo>
                  <a:lnTo>
                    <a:pt x="3272028" y="654557"/>
                  </a:lnTo>
                  <a:lnTo>
                    <a:pt x="2617470" y="1309115"/>
                  </a:lnTo>
                  <a:lnTo>
                    <a:pt x="0" y="1309115"/>
                  </a:lnTo>
                  <a:lnTo>
                    <a:pt x="654558" y="654557"/>
                  </a:lnTo>
                  <a:lnTo>
                    <a:pt x="0" y="0"/>
                  </a:lnTo>
                  <a:close/>
                </a:path>
              </a:pathLst>
            </a:custGeom>
            <a:ln w="12192">
              <a:solidFill>
                <a:srgbClr val="FFFFFF"/>
              </a:solidFill>
            </a:ln>
          </p:spPr>
          <p:txBody>
            <a:bodyPr wrap="square" lIns="0" tIns="0" rIns="0" bIns="0" rtlCol="0"/>
            <a:lstStyle/>
            <a:p>
              <a:pPr>
                <a:defRPr/>
              </a:pPr>
              <a:endParaRPr>
                <a:solidFill>
                  <a:prstClr val="black"/>
                </a:solidFill>
                <a:latin typeface="Calibri"/>
              </a:endParaRPr>
            </a:p>
          </p:txBody>
        </p:sp>
      </p:grpSp>
      <p:sp>
        <p:nvSpPr>
          <p:cNvPr id="16" name="object 16"/>
          <p:cNvSpPr txBox="1"/>
          <p:nvPr/>
        </p:nvSpPr>
        <p:spPr>
          <a:xfrm>
            <a:off x="6709616" y="5269683"/>
            <a:ext cx="1833880" cy="1472198"/>
          </a:xfrm>
          <a:prstGeom prst="rect">
            <a:avLst/>
          </a:prstGeom>
        </p:spPr>
        <p:txBody>
          <a:bodyPr vert="horz" wrap="square" lIns="0" tIns="42545" rIns="0" bIns="0" rtlCol="0">
            <a:spAutoFit/>
          </a:bodyPr>
          <a:lstStyle/>
          <a:p>
            <a:pPr marL="12700" marR="5080" indent="-1270" algn="ctr">
              <a:lnSpc>
                <a:spcPct val="86200"/>
              </a:lnSpc>
              <a:spcBef>
                <a:spcPts val="335"/>
              </a:spcBef>
              <a:defRPr/>
            </a:pPr>
            <a:r>
              <a:rPr b="1" spc="-5" dirty="0">
                <a:solidFill>
                  <a:srgbClr val="21252A"/>
                </a:solidFill>
                <a:latin typeface="Arial"/>
                <a:cs typeface="Arial"/>
              </a:rPr>
              <a:t>Promote patient- </a:t>
            </a:r>
            <a:r>
              <a:rPr b="1" dirty="0">
                <a:solidFill>
                  <a:srgbClr val="21252A"/>
                </a:solidFill>
                <a:latin typeface="Arial"/>
                <a:cs typeface="Arial"/>
              </a:rPr>
              <a:t> </a:t>
            </a:r>
            <a:r>
              <a:rPr b="1" spc="-5" dirty="0">
                <a:solidFill>
                  <a:srgbClr val="21252A"/>
                </a:solidFill>
                <a:latin typeface="Arial"/>
                <a:cs typeface="Arial"/>
              </a:rPr>
              <a:t>centered</a:t>
            </a:r>
            <a:r>
              <a:rPr b="1" spc="-40" dirty="0">
                <a:solidFill>
                  <a:srgbClr val="21252A"/>
                </a:solidFill>
                <a:latin typeface="Arial"/>
                <a:cs typeface="Arial"/>
              </a:rPr>
              <a:t> </a:t>
            </a:r>
            <a:r>
              <a:rPr b="1" spc="-5" dirty="0">
                <a:solidFill>
                  <a:srgbClr val="21252A"/>
                </a:solidFill>
                <a:latin typeface="Arial"/>
                <a:cs typeface="Arial"/>
              </a:rPr>
              <a:t>approach</a:t>
            </a:r>
            <a:r>
              <a:rPr b="1" spc="-35" dirty="0">
                <a:solidFill>
                  <a:srgbClr val="21252A"/>
                </a:solidFill>
                <a:latin typeface="Arial"/>
                <a:cs typeface="Arial"/>
              </a:rPr>
              <a:t> </a:t>
            </a:r>
            <a:r>
              <a:rPr b="1" dirty="0">
                <a:solidFill>
                  <a:srgbClr val="21252A"/>
                </a:solidFill>
                <a:latin typeface="Arial"/>
                <a:cs typeface="Arial"/>
              </a:rPr>
              <a:t>to </a:t>
            </a:r>
            <a:r>
              <a:rPr b="1" spc="-375" dirty="0">
                <a:solidFill>
                  <a:srgbClr val="21252A"/>
                </a:solidFill>
                <a:latin typeface="Arial"/>
                <a:cs typeface="Arial"/>
              </a:rPr>
              <a:t> </a:t>
            </a:r>
            <a:r>
              <a:rPr b="1" spc="-5" dirty="0">
                <a:solidFill>
                  <a:srgbClr val="21252A"/>
                </a:solidFill>
                <a:latin typeface="Arial"/>
                <a:cs typeface="Arial"/>
              </a:rPr>
              <a:t>engage patients </a:t>
            </a:r>
            <a:r>
              <a:rPr b="1" spc="-10" dirty="0">
                <a:solidFill>
                  <a:srgbClr val="21252A"/>
                </a:solidFill>
                <a:latin typeface="Arial"/>
                <a:cs typeface="Arial"/>
              </a:rPr>
              <a:t>and </a:t>
            </a:r>
            <a:r>
              <a:rPr b="1" spc="-5" dirty="0">
                <a:solidFill>
                  <a:srgbClr val="21252A"/>
                </a:solidFill>
                <a:latin typeface="Arial"/>
                <a:cs typeface="Arial"/>
              </a:rPr>
              <a:t> communities</a:t>
            </a:r>
            <a:endParaRPr dirty="0">
              <a:solidFill>
                <a:prstClr val="black"/>
              </a:solidFill>
              <a:latin typeface="Arial"/>
              <a:cs typeface="Arial"/>
            </a:endParaRPr>
          </a:p>
        </p:txBody>
      </p:sp>
      <p:grpSp>
        <p:nvGrpSpPr>
          <p:cNvPr id="17" name="object 17"/>
          <p:cNvGrpSpPr/>
          <p:nvPr/>
        </p:nvGrpSpPr>
        <p:grpSpPr>
          <a:xfrm>
            <a:off x="8840726" y="5141499"/>
            <a:ext cx="3284854" cy="1764001"/>
            <a:chOff x="8834373" y="4786629"/>
            <a:chExt cx="3284854" cy="1366520"/>
          </a:xfrm>
        </p:grpSpPr>
        <p:sp>
          <p:nvSpPr>
            <p:cNvPr id="18" name="object 18"/>
            <p:cNvSpPr/>
            <p:nvPr/>
          </p:nvSpPr>
          <p:spPr>
            <a:xfrm>
              <a:off x="8840723" y="4792979"/>
              <a:ext cx="3272154" cy="1353820"/>
            </a:xfrm>
            <a:custGeom>
              <a:avLst/>
              <a:gdLst/>
              <a:ahLst/>
              <a:cxnLst/>
              <a:rect l="l" t="t" r="r" b="b"/>
              <a:pathLst>
                <a:path w="3272154" h="1353820">
                  <a:moveTo>
                    <a:pt x="2595372" y="0"/>
                  </a:moveTo>
                  <a:lnTo>
                    <a:pt x="0" y="0"/>
                  </a:lnTo>
                  <a:lnTo>
                    <a:pt x="676656" y="676656"/>
                  </a:lnTo>
                  <a:lnTo>
                    <a:pt x="0" y="1353312"/>
                  </a:lnTo>
                  <a:lnTo>
                    <a:pt x="2595372" y="1353312"/>
                  </a:lnTo>
                  <a:lnTo>
                    <a:pt x="3272028" y="676656"/>
                  </a:lnTo>
                  <a:lnTo>
                    <a:pt x="2595372" y="0"/>
                  </a:lnTo>
                  <a:close/>
                </a:path>
              </a:pathLst>
            </a:custGeom>
            <a:solidFill>
              <a:srgbClr val="6B94FC"/>
            </a:solidFill>
          </p:spPr>
          <p:txBody>
            <a:bodyPr wrap="square" lIns="0" tIns="0" rIns="0" bIns="0" rtlCol="0"/>
            <a:lstStyle/>
            <a:p>
              <a:pPr>
                <a:defRPr/>
              </a:pPr>
              <a:endParaRPr>
                <a:solidFill>
                  <a:prstClr val="black"/>
                </a:solidFill>
                <a:latin typeface="Calibri"/>
              </a:endParaRPr>
            </a:p>
          </p:txBody>
        </p:sp>
        <p:sp>
          <p:nvSpPr>
            <p:cNvPr id="19" name="object 19"/>
            <p:cNvSpPr/>
            <p:nvPr/>
          </p:nvSpPr>
          <p:spPr>
            <a:xfrm>
              <a:off x="8840723" y="4792979"/>
              <a:ext cx="3272154" cy="1353820"/>
            </a:xfrm>
            <a:custGeom>
              <a:avLst/>
              <a:gdLst/>
              <a:ahLst/>
              <a:cxnLst/>
              <a:rect l="l" t="t" r="r" b="b"/>
              <a:pathLst>
                <a:path w="3272154" h="1353820">
                  <a:moveTo>
                    <a:pt x="0" y="0"/>
                  </a:moveTo>
                  <a:lnTo>
                    <a:pt x="2595372" y="0"/>
                  </a:lnTo>
                  <a:lnTo>
                    <a:pt x="3272028" y="676656"/>
                  </a:lnTo>
                  <a:lnTo>
                    <a:pt x="2595372" y="1353312"/>
                  </a:lnTo>
                  <a:lnTo>
                    <a:pt x="0" y="1353312"/>
                  </a:lnTo>
                  <a:lnTo>
                    <a:pt x="676656" y="676656"/>
                  </a:lnTo>
                  <a:lnTo>
                    <a:pt x="0" y="0"/>
                  </a:lnTo>
                  <a:close/>
                </a:path>
              </a:pathLst>
            </a:custGeom>
            <a:ln w="12192">
              <a:solidFill>
                <a:srgbClr val="FFFFFF"/>
              </a:solidFill>
            </a:ln>
          </p:spPr>
          <p:txBody>
            <a:bodyPr wrap="square" lIns="0" tIns="0" rIns="0" bIns="0" rtlCol="0"/>
            <a:lstStyle/>
            <a:p>
              <a:pPr>
                <a:defRPr/>
              </a:pPr>
              <a:endParaRPr>
                <a:solidFill>
                  <a:prstClr val="black"/>
                </a:solidFill>
                <a:latin typeface="Calibri"/>
              </a:endParaRPr>
            </a:p>
          </p:txBody>
        </p:sp>
      </p:grpSp>
      <p:sp>
        <p:nvSpPr>
          <p:cNvPr id="20" name="object 20"/>
          <p:cNvSpPr txBox="1"/>
          <p:nvPr/>
        </p:nvSpPr>
        <p:spPr>
          <a:xfrm>
            <a:off x="9579114" y="5240219"/>
            <a:ext cx="1866900" cy="1471557"/>
          </a:xfrm>
          <a:prstGeom prst="rect">
            <a:avLst/>
          </a:prstGeom>
        </p:spPr>
        <p:txBody>
          <a:bodyPr vert="horz" wrap="square" lIns="0" tIns="41910" rIns="0" bIns="0" rtlCol="0">
            <a:spAutoFit/>
          </a:bodyPr>
          <a:lstStyle/>
          <a:p>
            <a:pPr marL="12065" marR="5080" indent="-1905" algn="ctr">
              <a:lnSpc>
                <a:spcPct val="86100"/>
              </a:lnSpc>
              <a:spcBef>
                <a:spcPts val="330"/>
              </a:spcBef>
              <a:defRPr/>
            </a:pPr>
            <a:r>
              <a:rPr b="1" dirty="0">
                <a:solidFill>
                  <a:srgbClr val="21252A"/>
                </a:solidFill>
                <a:latin typeface="Arial"/>
                <a:cs typeface="Arial"/>
              </a:rPr>
              <a:t>Develop respectful </a:t>
            </a:r>
            <a:r>
              <a:rPr b="1" spc="5" dirty="0">
                <a:solidFill>
                  <a:srgbClr val="21252A"/>
                </a:solidFill>
                <a:latin typeface="Arial"/>
                <a:cs typeface="Arial"/>
              </a:rPr>
              <a:t> </a:t>
            </a:r>
            <a:r>
              <a:rPr b="1" dirty="0">
                <a:solidFill>
                  <a:srgbClr val="21252A"/>
                </a:solidFill>
                <a:latin typeface="Arial"/>
                <a:cs typeface="Arial"/>
              </a:rPr>
              <a:t>care and bias </a:t>
            </a:r>
            <a:r>
              <a:rPr b="1" spc="5" dirty="0">
                <a:solidFill>
                  <a:srgbClr val="21252A"/>
                </a:solidFill>
                <a:latin typeface="Arial"/>
                <a:cs typeface="Arial"/>
              </a:rPr>
              <a:t> </a:t>
            </a:r>
            <a:r>
              <a:rPr b="1" dirty="0">
                <a:solidFill>
                  <a:srgbClr val="21252A"/>
                </a:solidFill>
                <a:latin typeface="Arial"/>
                <a:cs typeface="Arial"/>
              </a:rPr>
              <a:t>education for </a:t>
            </a:r>
            <a:r>
              <a:rPr b="1" spc="5" dirty="0">
                <a:solidFill>
                  <a:srgbClr val="21252A"/>
                </a:solidFill>
                <a:latin typeface="Arial"/>
                <a:cs typeface="Arial"/>
              </a:rPr>
              <a:t> </a:t>
            </a:r>
            <a:r>
              <a:rPr b="1" dirty="0">
                <a:solidFill>
                  <a:srgbClr val="21252A"/>
                </a:solidFill>
                <a:latin typeface="Arial"/>
                <a:cs typeface="Arial"/>
              </a:rPr>
              <a:t>providers,</a:t>
            </a:r>
            <a:r>
              <a:rPr b="1" spc="-55" dirty="0">
                <a:solidFill>
                  <a:srgbClr val="21252A"/>
                </a:solidFill>
                <a:latin typeface="Arial"/>
                <a:cs typeface="Arial"/>
              </a:rPr>
              <a:t> </a:t>
            </a:r>
            <a:r>
              <a:rPr b="1" dirty="0">
                <a:solidFill>
                  <a:srgbClr val="21252A"/>
                </a:solidFill>
                <a:latin typeface="Arial"/>
                <a:cs typeface="Arial"/>
              </a:rPr>
              <a:t>nurses,</a:t>
            </a:r>
            <a:r>
              <a:rPr b="1" spc="-50" dirty="0">
                <a:solidFill>
                  <a:srgbClr val="21252A"/>
                </a:solidFill>
                <a:latin typeface="Arial"/>
                <a:cs typeface="Arial"/>
              </a:rPr>
              <a:t> </a:t>
            </a:r>
            <a:r>
              <a:rPr b="1" dirty="0">
                <a:solidFill>
                  <a:srgbClr val="21252A"/>
                </a:solidFill>
                <a:latin typeface="Arial"/>
                <a:cs typeface="Arial"/>
              </a:rPr>
              <a:t>and </a:t>
            </a:r>
            <a:r>
              <a:rPr b="1" spc="-360" dirty="0">
                <a:solidFill>
                  <a:srgbClr val="21252A"/>
                </a:solidFill>
                <a:latin typeface="Arial"/>
                <a:cs typeface="Arial"/>
              </a:rPr>
              <a:t> </a:t>
            </a:r>
            <a:r>
              <a:rPr b="1" dirty="0">
                <a:solidFill>
                  <a:srgbClr val="21252A"/>
                </a:solidFill>
                <a:latin typeface="Arial"/>
                <a:cs typeface="Arial"/>
              </a:rPr>
              <a:t>staff</a:t>
            </a:r>
            <a:endParaRPr dirty="0">
              <a:solidFill>
                <a:prstClr val="black"/>
              </a:solidFill>
              <a:latin typeface="Arial"/>
              <a:cs typeface="Arial"/>
            </a:endParaRPr>
          </a:p>
        </p:txBody>
      </p:sp>
      <p:sp>
        <p:nvSpPr>
          <p:cNvPr id="21" name="object 21"/>
          <p:cNvSpPr txBox="1"/>
          <p:nvPr/>
        </p:nvSpPr>
        <p:spPr>
          <a:xfrm>
            <a:off x="547308" y="2897541"/>
            <a:ext cx="10850880" cy="2068771"/>
          </a:xfrm>
          <a:prstGeom prst="rect">
            <a:avLst/>
          </a:prstGeom>
          <a:ln w="38100">
            <a:solidFill>
              <a:srgbClr val="F60063"/>
            </a:solidFill>
          </a:ln>
        </p:spPr>
        <p:txBody>
          <a:bodyPr vert="horz" wrap="square" lIns="0" tIns="22860" rIns="0" bIns="0" rtlCol="0">
            <a:spAutoFit/>
          </a:bodyPr>
          <a:lstStyle/>
          <a:p>
            <a:pPr marL="90805" marR="133985">
              <a:lnSpc>
                <a:spcPct val="90200"/>
              </a:lnSpc>
              <a:spcBef>
                <a:spcPts val="180"/>
              </a:spcBef>
              <a:defRPr/>
            </a:pPr>
            <a:r>
              <a:rPr lang="en-US" sz="2800" spc="-10" dirty="0">
                <a:solidFill>
                  <a:prstClr val="black"/>
                </a:solidFill>
                <a:latin typeface="Arial"/>
                <a:cs typeface="Arial"/>
              </a:rPr>
              <a:t>AIMS: </a:t>
            </a:r>
            <a:r>
              <a:rPr sz="2800" spc="-10" dirty="0">
                <a:solidFill>
                  <a:prstClr val="black"/>
                </a:solidFill>
                <a:latin typeface="Arial"/>
                <a:cs typeface="Arial"/>
              </a:rPr>
              <a:t>By </a:t>
            </a:r>
            <a:r>
              <a:rPr sz="2800" spc="-5" dirty="0">
                <a:solidFill>
                  <a:prstClr val="black"/>
                </a:solidFill>
                <a:latin typeface="Arial"/>
                <a:cs typeface="Arial"/>
              </a:rPr>
              <a:t>December </a:t>
            </a:r>
            <a:r>
              <a:rPr sz="2800" dirty="0">
                <a:solidFill>
                  <a:prstClr val="black"/>
                </a:solidFill>
                <a:latin typeface="Arial"/>
                <a:cs typeface="Arial"/>
              </a:rPr>
              <a:t>2023, </a:t>
            </a:r>
            <a:endParaRPr lang="en-US" sz="2800" dirty="0">
              <a:solidFill>
                <a:prstClr val="black"/>
              </a:solidFill>
              <a:latin typeface="Arial"/>
              <a:cs typeface="Arial"/>
            </a:endParaRPr>
          </a:p>
          <a:p>
            <a:pPr marL="548005" marR="133985" indent="-457200">
              <a:lnSpc>
                <a:spcPct val="90200"/>
              </a:lnSpc>
              <a:spcBef>
                <a:spcPts val="180"/>
              </a:spcBef>
              <a:buFont typeface="Arial" panose="020B0604020202020204" pitchFamily="34" charset="0"/>
              <a:buChar char="•"/>
              <a:defRPr/>
            </a:pPr>
            <a:r>
              <a:rPr sz="2800" spc="-5" dirty="0">
                <a:solidFill>
                  <a:prstClr val="black"/>
                </a:solidFill>
                <a:latin typeface="Arial"/>
                <a:cs typeface="Arial"/>
              </a:rPr>
              <a:t>more </a:t>
            </a:r>
            <a:r>
              <a:rPr sz="2800" dirty="0">
                <a:solidFill>
                  <a:prstClr val="black"/>
                </a:solidFill>
                <a:latin typeface="Arial"/>
                <a:cs typeface="Arial"/>
              </a:rPr>
              <a:t> </a:t>
            </a:r>
            <a:r>
              <a:rPr sz="2800" spc="-5" dirty="0">
                <a:solidFill>
                  <a:prstClr val="black"/>
                </a:solidFill>
                <a:latin typeface="Arial"/>
                <a:cs typeface="Arial"/>
              </a:rPr>
              <a:t>than</a:t>
            </a:r>
            <a:r>
              <a:rPr sz="2800" dirty="0">
                <a:solidFill>
                  <a:prstClr val="black"/>
                </a:solidFill>
                <a:latin typeface="Arial"/>
                <a:cs typeface="Arial"/>
              </a:rPr>
              <a:t> 75% </a:t>
            </a:r>
            <a:r>
              <a:rPr sz="2800" spc="-5" dirty="0">
                <a:solidFill>
                  <a:prstClr val="black"/>
                </a:solidFill>
                <a:latin typeface="Arial"/>
                <a:cs typeface="Arial"/>
              </a:rPr>
              <a:t>of</a:t>
            </a:r>
            <a:r>
              <a:rPr sz="2800" dirty="0">
                <a:solidFill>
                  <a:prstClr val="black"/>
                </a:solidFill>
                <a:latin typeface="Arial"/>
                <a:cs typeface="Arial"/>
              </a:rPr>
              <a:t> </a:t>
            </a:r>
            <a:r>
              <a:rPr sz="2800" spc="-5" dirty="0">
                <a:solidFill>
                  <a:prstClr val="black"/>
                </a:solidFill>
                <a:latin typeface="Arial"/>
                <a:cs typeface="Arial"/>
              </a:rPr>
              <a:t>Illinois birthing </a:t>
            </a:r>
            <a:r>
              <a:rPr sz="2800" dirty="0">
                <a:solidFill>
                  <a:prstClr val="black"/>
                </a:solidFill>
                <a:latin typeface="Arial"/>
                <a:cs typeface="Arial"/>
              </a:rPr>
              <a:t> </a:t>
            </a:r>
            <a:r>
              <a:rPr sz="2800" spc="-5" dirty="0">
                <a:solidFill>
                  <a:prstClr val="black"/>
                </a:solidFill>
                <a:latin typeface="Arial"/>
                <a:cs typeface="Arial"/>
              </a:rPr>
              <a:t>hospitals</a:t>
            </a:r>
            <a:r>
              <a:rPr sz="2800" spc="25" dirty="0">
                <a:solidFill>
                  <a:prstClr val="black"/>
                </a:solidFill>
                <a:latin typeface="Arial"/>
                <a:cs typeface="Arial"/>
              </a:rPr>
              <a:t> </a:t>
            </a:r>
            <a:r>
              <a:rPr sz="2800" spc="-5" dirty="0">
                <a:solidFill>
                  <a:prstClr val="black"/>
                </a:solidFill>
                <a:latin typeface="Arial"/>
                <a:cs typeface="Arial"/>
              </a:rPr>
              <a:t>will</a:t>
            </a:r>
            <a:r>
              <a:rPr sz="2800" spc="-20" dirty="0">
                <a:solidFill>
                  <a:prstClr val="black"/>
                </a:solidFill>
                <a:latin typeface="Arial"/>
                <a:cs typeface="Arial"/>
              </a:rPr>
              <a:t> </a:t>
            </a:r>
            <a:r>
              <a:rPr sz="2800" spc="-5" dirty="0">
                <a:solidFill>
                  <a:prstClr val="black"/>
                </a:solidFill>
                <a:latin typeface="Arial"/>
                <a:cs typeface="Arial"/>
              </a:rPr>
              <a:t>be</a:t>
            </a:r>
            <a:r>
              <a:rPr sz="2800" spc="20" dirty="0">
                <a:solidFill>
                  <a:prstClr val="black"/>
                </a:solidFill>
                <a:latin typeface="Arial"/>
                <a:cs typeface="Arial"/>
              </a:rPr>
              <a:t> </a:t>
            </a:r>
            <a:r>
              <a:rPr sz="2800" b="1" spc="-5" dirty="0">
                <a:solidFill>
                  <a:prstClr val="black"/>
                </a:solidFill>
                <a:latin typeface="Arial"/>
                <a:cs typeface="Arial"/>
              </a:rPr>
              <a:t>participating</a:t>
            </a:r>
            <a:r>
              <a:rPr sz="2800" b="1" spc="10" dirty="0">
                <a:solidFill>
                  <a:prstClr val="black"/>
                </a:solidFill>
                <a:latin typeface="Arial"/>
                <a:cs typeface="Arial"/>
              </a:rPr>
              <a:t> </a:t>
            </a:r>
            <a:r>
              <a:rPr sz="2800" b="1" spc="-5" dirty="0">
                <a:solidFill>
                  <a:prstClr val="black"/>
                </a:solidFill>
                <a:latin typeface="Arial"/>
                <a:cs typeface="Arial"/>
              </a:rPr>
              <a:t>in the </a:t>
            </a:r>
            <a:r>
              <a:rPr sz="2800" b="1" spc="-765" dirty="0">
                <a:solidFill>
                  <a:prstClr val="black"/>
                </a:solidFill>
                <a:latin typeface="Arial"/>
                <a:cs typeface="Arial"/>
              </a:rPr>
              <a:t> </a:t>
            </a:r>
            <a:r>
              <a:rPr sz="2800" b="1" spc="-5" dirty="0">
                <a:solidFill>
                  <a:prstClr val="black"/>
                </a:solidFill>
                <a:latin typeface="Arial"/>
                <a:cs typeface="Arial"/>
              </a:rPr>
              <a:t>Birth</a:t>
            </a:r>
            <a:r>
              <a:rPr sz="2800" b="1" spc="75" dirty="0">
                <a:solidFill>
                  <a:prstClr val="black"/>
                </a:solidFill>
                <a:latin typeface="Arial"/>
                <a:cs typeface="Arial"/>
              </a:rPr>
              <a:t> </a:t>
            </a:r>
            <a:r>
              <a:rPr sz="2800" b="1" spc="-5" dirty="0">
                <a:solidFill>
                  <a:prstClr val="black"/>
                </a:solidFill>
                <a:latin typeface="Arial"/>
                <a:cs typeface="Arial"/>
              </a:rPr>
              <a:t>Equity</a:t>
            </a:r>
            <a:r>
              <a:rPr sz="2800" b="1" spc="114" dirty="0">
                <a:solidFill>
                  <a:prstClr val="black"/>
                </a:solidFill>
                <a:latin typeface="Arial"/>
                <a:cs typeface="Arial"/>
              </a:rPr>
              <a:t> </a:t>
            </a:r>
            <a:r>
              <a:rPr sz="2800" b="1" spc="-5" dirty="0">
                <a:solidFill>
                  <a:prstClr val="black"/>
                </a:solidFill>
                <a:latin typeface="Arial"/>
                <a:cs typeface="Arial"/>
              </a:rPr>
              <a:t>Initiative</a:t>
            </a:r>
            <a:r>
              <a:rPr sz="2800" spc="80" dirty="0">
                <a:solidFill>
                  <a:prstClr val="black"/>
                </a:solidFill>
                <a:latin typeface="Arial"/>
                <a:cs typeface="Arial"/>
              </a:rPr>
              <a:t> </a:t>
            </a:r>
            <a:r>
              <a:rPr sz="2800" spc="-5" dirty="0">
                <a:solidFill>
                  <a:prstClr val="black"/>
                </a:solidFill>
                <a:latin typeface="Arial"/>
                <a:cs typeface="Arial"/>
              </a:rPr>
              <a:t>and</a:t>
            </a:r>
            <a:r>
              <a:rPr sz="2800" spc="90" dirty="0">
                <a:solidFill>
                  <a:prstClr val="black"/>
                </a:solidFill>
                <a:latin typeface="Arial"/>
                <a:cs typeface="Arial"/>
              </a:rPr>
              <a:t> </a:t>
            </a:r>
            <a:endParaRPr lang="en-US" sz="2800" spc="90" dirty="0">
              <a:solidFill>
                <a:prstClr val="black"/>
              </a:solidFill>
              <a:latin typeface="Arial"/>
              <a:cs typeface="Arial"/>
            </a:endParaRPr>
          </a:p>
          <a:p>
            <a:pPr marL="548005" marR="133985" indent="-457200">
              <a:lnSpc>
                <a:spcPct val="90200"/>
              </a:lnSpc>
              <a:spcBef>
                <a:spcPts val="180"/>
              </a:spcBef>
              <a:buFont typeface="Arial" panose="020B0604020202020204" pitchFamily="34" charset="0"/>
              <a:buChar char="•"/>
              <a:defRPr/>
            </a:pPr>
            <a:r>
              <a:rPr sz="2800" spc="-10" dirty="0">
                <a:solidFill>
                  <a:prstClr val="black"/>
                </a:solidFill>
                <a:latin typeface="Arial"/>
                <a:cs typeface="Arial"/>
              </a:rPr>
              <a:t>more </a:t>
            </a:r>
            <a:r>
              <a:rPr sz="2800" spc="-5" dirty="0">
                <a:solidFill>
                  <a:prstClr val="black"/>
                </a:solidFill>
                <a:latin typeface="Arial"/>
                <a:cs typeface="Arial"/>
              </a:rPr>
              <a:t> than</a:t>
            </a:r>
            <a:r>
              <a:rPr sz="2800" spc="5" dirty="0">
                <a:solidFill>
                  <a:prstClr val="black"/>
                </a:solidFill>
                <a:latin typeface="Arial"/>
                <a:cs typeface="Arial"/>
              </a:rPr>
              <a:t> </a:t>
            </a:r>
            <a:r>
              <a:rPr sz="2800" dirty="0">
                <a:solidFill>
                  <a:prstClr val="black"/>
                </a:solidFill>
                <a:latin typeface="Arial"/>
                <a:cs typeface="Arial"/>
              </a:rPr>
              <a:t>75%</a:t>
            </a:r>
            <a:r>
              <a:rPr sz="2800" spc="-5" dirty="0">
                <a:solidFill>
                  <a:prstClr val="black"/>
                </a:solidFill>
                <a:latin typeface="Arial"/>
                <a:cs typeface="Arial"/>
              </a:rPr>
              <a:t> of</a:t>
            </a:r>
            <a:r>
              <a:rPr sz="2800" spc="10" dirty="0">
                <a:solidFill>
                  <a:prstClr val="black"/>
                </a:solidFill>
                <a:latin typeface="Arial"/>
                <a:cs typeface="Arial"/>
              </a:rPr>
              <a:t> </a:t>
            </a:r>
            <a:r>
              <a:rPr sz="2800" spc="-5" dirty="0">
                <a:solidFill>
                  <a:prstClr val="black"/>
                </a:solidFill>
                <a:latin typeface="Arial"/>
                <a:cs typeface="Arial"/>
              </a:rPr>
              <a:t>participating</a:t>
            </a:r>
            <a:r>
              <a:rPr sz="2800" spc="15" dirty="0">
                <a:solidFill>
                  <a:prstClr val="black"/>
                </a:solidFill>
                <a:latin typeface="Arial"/>
                <a:cs typeface="Arial"/>
              </a:rPr>
              <a:t> </a:t>
            </a:r>
            <a:r>
              <a:rPr sz="2800" spc="-5" dirty="0">
                <a:solidFill>
                  <a:prstClr val="black"/>
                </a:solidFill>
                <a:latin typeface="Arial"/>
                <a:cs typeface="Arial"/>
              </a:rPr>
              <a:t>hospitals will</a:t>
            </a:r>
            <a:r>
              <a:rPr sz="2800" spc="35" dirty="0">
                <a:solidFill>
                  <a:prstClr val="black"/>
                </a:solidFill>
                <a:latin typeface="Arial"/>
                <a:cs typeface="Arial"/>
              </a:rPr>
              <a:t> </a:t>
            </a:r>
            <a:r>
              <a:rPr sz="2800" spc="-5" dirty="0">
                <a:solidFill>
                  <a:prstClr val="black"/>
                </a:solidFill>
                <a:latin typeface="Arial"/>
                <a:cs typeface="Arial"/>
              </a:rPr>
              <a:t>have</a:t>
            </a:r>
            <a:r>
              <a:rPr sz="2800" spc="60" dirty="0">
                <a:solidFill>
                  <a:prstClr val="black"/>
                </a:solidFill>
                <a:latin typeface="Arial"/>
                <a:cs typeface="Arial"/>
              </a:rPr>
              <a:t> </a:t>
            </a:r>
            <a:r>
              <a:rPr sz="2800" spc="-5" dirty="0">
                <a:solidFill>
                  <a:prstClr val="black"/>
                </a:solidFill>
                <a:latin typeface="Arial"/>
                <a:cs typeface="Arial"/>
              </a:rPr>
              <a:t>the</a:t>
            </a:r>
            <a:r>
              <a:rPr sz="2800" spc="50" dirty="0">
                <a:solidFill>
                  <a:prstClr val="black"/>
                </a:solidFill>
                <a:latin typeface="Arial"/>
                <a:cs typeface="Arial"/>
              </a:rPr>
              <a:t> </a:t>
            </a:r>
            <a:r>
              <a:rPr sz="2800" b="1" dirty="0">
                <a:solidFill>
                  <a:prstClr val="black"/>
                </a:solidFill>
                <a:latin typeface="Arial"/>
                <a:cs typeface="Arial"/>
              </a:rPr>
              <a:t>key</a:t>
            </a:r>
            <a:r>
              <a:rPr sz="2800" b="1" spc="50" dirty="0">
                <a:solidFill>
                  <a:prstClr val="black"/>
                </a:solidFill>
                <a:latin typeface="Arial"/>
                <a:cs typeface="Arial"/>
              </a:rPr>
              <a:t> </a:t>
            </a:r>
            <a:r>
              <a:rPr sz="2800" b="1" dirty="0">
                <a:solidFill>
                  <a:prstClr val="black"/>
                </a:solidFill>
                <a:latin typeface="Arial"/>
                <a:cs typeface="Arial"/>
              </a:rPr>
              <a:t>strategies</a:t>
            </a:r>
            <a:r>
              <a:rPr sz="2800" b="1" spc="60" dirty="0">
                <a:solidFill>
                  <a:prstClr val="black"/>
                </a:solidFill>
                <a:latin typeface="Arial"/>
                <a:cs typeface="Arial"/>
              </a:rPr>
              <a:t> </a:t>
            </a:r>
            <a:r>
              <a:rPr sz="2800" b="1" spc="-5" dirty="0">
                <a:solidFill>
                  <a:prstClr val="black"/>
                </a:solidFill>
                <a:latin typeface="Arial"/>
                <a:cs typeface="Arial"/>
              </a:rPr>
              <a:t>in </a:t>
            </a:r>
            <a:r>
              <a:rPr sz="2800" b="1" dirty="0">
                <a:solidFill>
                  <a:prstClr val="black"/>
                </a:solidFill>
                <a:latin typeface="Arial"/>
                <a:cs typeface="Arial"/>
              </a:rPr>
              <a:t> </a:t>
            </a:r>
            <a:r>
              <a:rPr sz="2800" b="1" spc="-5" dirty="0">
                <a:solidFill>
                  <a:prstClr val="black"/>
                </a:solidFill>
                <a:latin typeface="Arial"/>
                <a:cs typeface="Arial"/>
              </a:rPr>
              <a:t>place</a:t>
            </a:r>
            <a:r>
              <a:rPr sz="2800" spc="-5" dirty="0">
                <a:solidFill>
                  <a:prstClr val="black"/>
                </a:solidFill>
                <a:latin typeface="Arial"/>
                <a:cs typeface="Arial"/>
              </a:rPr>
              <a:t>.</a:t>
            </a:r>
            <a:endParaRPr sz="2800" dirty="0">
              <a:solidFill>
                <a:prstClr val="black"/>
              </a:solidFill>
              <a:latin typeface="Arial"/>
              <a:cs typeface="Arial"/>
            </a:endParaRPr>
          </a:p>
        </p:txBody>
      </p:sp>
      <p:sp>
        <p:nvSpPr>
          <p:cNvPr id="22" name="object 11">
            <a:extLst>
              <a:ext uri="{FF2B5EF4-FFF2-40B4-BE49-F238E27FC236}">
                <a16:creationId xmlns:a16="http://schemas.microsoft.com/office/drawing/2014/main" id="{4C1797FD-F50E-47C3-B850-7DB904075517}"/>
              </a:ext>
            </a:extLst>
          </p:cNvPr>
          <p:cNvSpPr txBox="1"/>
          <p:nvPr/>
        </p:nvSpPr>
        <p:spPr>
          <a:xfrm>
            <a:off x="547308" y="1368384"/>
            <a:ext cx="10850879" cy="1314686"/>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vert="horz" wrap="square" lIns="0" tIns="59690" rIns="0" bIns="0" rtlCol="0">
            <a:spAutoFit/>
          </a:bodyPr>
          <a:lstStyle/>
          <a:p>
            <a:pPr marL="12700" marR="90805" indent="6350" algn="ctr">
              <a:lnSpc>
                <a:spcPts val="3030"/>
              </a:lnSpc>
              <a:spcBef>
                <a:spcPts val="470"/>
              </a:spcBef>
              <a:defRPr/>
            </a:pPr>
            <a:r>
              <a:rPr lang="en-US" sz="2400" spc="-5" dirty="0">
                <a:solidFill>
                  <a:prstClr val="black"/>
                </a:solidFill>
                <a:latin typeface="Arial"/>
                <a:ea typeface="MS PGothic" pitchFamily="34" charset="-128"/>
                <a:cs typeface="Arial"/>
              </a:rPr>
              <a:t>Over 85% of IL birthing hospitals are working on this foundational </a:t>
            </a:r>
            <a:r>
              <a:rPr sz="2400" spc="-5" dirty="0">
                <a:solidFill>
                  <a:prstClr val="black"/>
                </a:solidFill>
                <a:latin typeface="Arial"/>
                <a:ea typeface="MS PGothic" pitchFamily="34" charset="-128"/>
                <a:cs typeface="Arial"/>
              </a:rPr>
              <a:t>initiative </a:t>
            </a:r>
            <a:r>
              <a:rPr lang="en-US" sz="2400" dirty="0">
                <a:solidFill>
                  <a:prstClr val="black"/>
                </a:solidFill>
                <a:latin typeface="Arial"/>
                <a:ea typeface="MS PGothic" pitchFamily="34" charset="-128"/>
                <a:cs typeface="Arial"/>
              </a:rPr>
              <a:t>that will </a:t>
            </a:r>
            <a:r>
              <a:rPr sz="2400" b="1" spc="-5" dirty="0">
                <a:solidFill>
                  <a:prstClr val="black"/>
                </a:solidFill>
                <a:latin typeface="Arial"/>
                <a:ea typeface="MS PGothic" pitchFamily="34" charset="-128"/>
                <a:cs typeface="Arial"/>
              </a:rPr>
              <a:t>build</a:t>
            </a:r>
            <a:r>
              <a:rPr sz="2400" b="1" spc="20" dirty="0">
                <a:solidFill>
                  <a:prstClr val="black"/>
                </a:solidFill>
                <a:latin typeface="Arial"/>
                <a:ea typeface="MS PGothic" pitchFamily="34" charset="-128"/>
                <a:cs typeface="Arial"/>
              </a:rPr>
              <a:t> </a:t>
            </a:r>
            <a:r>
              <a:rPr sz="2400" b="1" spc="-5" dirty="0">
                <a:solidFill>
                  <a:prstClr val="black"/>
                </a:solidFill>
                <a:latin typeface="Arial"/>
                <a:ea typeface="MS PGothic" pitchFamily="34" charset="-128"/>
                <a:cs typeface="Arial"/>
              </a:rPr>
              <a:t>on</a:t>
            </a:r>
            <a:r>
              <a:rPr sz="2400" b="1" spc="10" dirty="0">
                <a:solidFill>
                  <a:prstClr val="black"/>
                </a:solidFill>
                <a:latin typeface="Arial"/>
                <a:ea typeface="MS PGothic" pitchFamily="34" charset="-128"/>
                <a:cs typeface="Arial"/>
              </a:rPr>
              <a:t> </a:t>
            </a:r>
            <a:r>
              <a:rPr sz="2400" b="1" dirty="0">
                <a:solidFill>
                  <a:prstClr val="black"/>
                </a:solidFill>
                <a:latin typeface="Arial"/>
                <a:ea typeface="MS PGothic" pitchFamily="34" charset="-128"/>
                <a:cs typeface="Arial"/>
              </a:rPr>
              <a:t>existing</a:t>
            </a:r>
            <a:r>
              <a:rPr sz="2400" b="1" spc="-5" dirty="0">
                <a:solidFill>
                  <a:prstClr val="black"/>
                </a:solidFill>
                <a:latin typeface="Arial"/>
                <a:ea typeface="MS PGothic" pitchFamily="34" charset="-128"/>
                <a:cs typeface="Arial"/>
              </a:rPr>
              <a:t> </a:t>
            </a:r>
            <a:r>
              <a:rPr sz="2400" b="1" dirty="0">
                <a:solidFill>
                  <a:prstClr val="black"/>
                </a:solidFill>
                <a:latin typeface="Arial"/>
                <a:ea typeface="MS PGothic" pitchFamily="34" charset="-128"/>
                <a:cs typeface="Arial"/>
              </a:rPr>
              <a:t>hospital</a:t>
            </a:r>
            <a:r>
              <a:rPr sz="2400" b="1" spc="10" dirty="0">
                <a:solidFill>
                  <a:prstClr val="black"/>
                </a:solidFill>
                <a:latin typeface="Arial"/>
                <a:ea typeface="MS PGothic" pitchFamily="34" charset="-128"/>
                <a:cs typeface="Arial"/>
              </a:rPr>
              <a:t> </a:t>
            </a:r>
            <a:r>
              <a:rPr sz="2400" b="1" spc="-10" dirty="0">
                <a:solidFill>
                  <a:prstClr val="black"/>
                </a:solidFill>
                <a:latin typeface="Arial"/>
                <a:ea typeface="MS PGothic" pitchFamily="34" charset="-128"/>
                <a:cs typeface="Arial"/>
              </a:rPr>
              <a:t>efforts </a:t>
            </a:r>
            <a:r>
              <a:rPr sz="2400" b="1" spc="-760" dirty="0">
                <a:solidFill>
                  <a:prstClr val="black"/>
                </a:solidFill>
                <a:latin typeface="Arial"/>
                <a:ea typeface="MS PGothic" pitchFamily="34" charset="-128"/>
                <a:cs typeface="Arial"/>
              </a:rPr>
              <a:t> </a:t>
            </a:r>
            <a:r>
              <a:rPr sz="2400" dirty="0">
                <a:solidFill>
                  <a:prstClr val="black"/>
                </a:solidFill>
                <a:latin typeface="Arial"/>
                <a:ea typeface="MS PGothic" pitchFamily="34" charset="-128"/>
                <a:cs typeface="Arial"/>
              </a:rPr>
              <a:t>and </a:t>
            </a:r>
            <a:r>
              <a:rPr sz="2400" b="1" spc="-5" dirty="0">
                <a:solidFill>
                  <a:prstClr val="black"/>
                </a:solidFill>
                <a:latin typeface="Arial"/>
                <a:ea typeface="MS PGothic" pitchFamily="34" charset="-128"/>
                <a:cs typeface="Arial"/>
              </a:rPr>
              <a:t>lay</a:t>
            </a:r>
            <a:r>
              <a:rPr sz="2400" b="1" spc="5" dirty="0">
                <a:solidFill>
                  <a:prstClr val="black"/>
                </a:solidFill>
                <a:latin typeface="Arial"/>
                <a:ea typeface="MS PGothic" pitchFamily="34" charset="-128"/>
                <a:cs typeface="Arial"/>
              </a:rPr>
              <a:t> </a:t>
            </a:r>
            <a:r>
              <a:rPr sz="2400" b="1" spc="-5" dirty="0">
                <a:solidFill>
                  <a:prstClr val="black"/>
                </a:solidFill>
                <a:latin typeface="Arial"/>
                <a:ea typeface="MS PGothic" pitchFamily="34" charset="-128"/>
                <a:cs typeface="Arial"/>
              </a:rPr>
              <a:t>the </a:t>
            </a:r>
            <a:r>
              <a:rPr sz="2400" b="1" dirty="0">
                <a:solidFill>
                  <a:prstClr val="black"/>
                </a:solidFill>
                <a:latin typeface="Arial"/>
                <a:ea typeface="MS PGothic" pitchFamily="34" charset="-128"/>
                <a:cs typeface="Arial"/>
              </a:rPr>
              <a:t>groundwork</a:t>
            </a:r>
            <a:r>
              <a:rPr sz="2400" b="1" spc="30" dirty="0">
                <a:solidFill>
                  <a:prstClr val="black"/>
                </a:solidFill>
                <a:latin typeface="Arial"/>
                <a:ea typeface="MS PGothic" pitchFamily="34" charset="-128"/>
                <a:cs typeface="Arial"/>
              </a:rPr>
              <a:t> </a:t>
            </a:r>
            <a:r>
              <a:rPr sz="2400" b="1" dirty="0">
                <a:solidFill>
                  <a:prstClr val="black"/>
                </a:solidFill>
                <a:latin typeface="Arial"/>
                <a:ea typeface="MS PGothic" pitchFamily="34" charset="-128"/>
                <a:cs typeface="Arial"/>
              </a:rPr>
              <a:t>for</a:t>
            </a:r>
            <a:r>
              <a:rPr sz="2400" b="1" spc="-5" dirty="0">
                <a:solidFill>
                  <a:prstClr val="black"/>
                </a:solidFill>
                <a:latin typeface="Arial"/>
                <a:ea typeface="MS PGothic" pitchFamily="34" charset="-128"/>
                <a:cs typeface="Arial"/>
              </a:rPr>
              <a:t> </a:t>
            </a:r>
            <a:r>
              <a:rPr sz="2400" b="1" dirty="0">
                <a:solidFill>
                  <a:prstClr val="black"/>
                </a:solidFill>
                <a:latin typeface="Arial"/>
                <a:ea typeface="MS PGothic" pitchFamily="34" charset="-128"/>
                <a:cs typeface="Arial"/>
              </a:rPr>
              <a:t>ongoing</a:t>
            </a:r>
            <a:r>
              <a:rPr sz="2400" b="1" spc="10" dirty="0">
                <a:solidFill>
                  <a:prstClr val="black"/>
                </a:solidFill>
                <a:latin typeface="Arial"/>
                <a:ea typeface="MS PGothic" pitchFamily="34" charset="-128"/>
                <a:cs typeface="Arial"/>
              </a:rPr>
              <a:t> </a:t>
            </a:r>
            <a:r>
              <a:rPr sz="2400" b="1" dirty="0">
                <a:solidFill>
                  <a:prstClr val="black"/>
                </a:solidFill>
                <a:latin typeface="Arial"/>
                <a:ea typeface="MS PGothic" pitchFamily="34" charset="-128"/>
                <a:cs typeface="Arial"/>
              </a:rPr>
              <a:t>equity</a:t>
            </a:r>
            <a:r>
              <a:rPr sz="2400" b="1" spc="5" dirty="0">
                <a:solidFill>
                  <a:prstClr val="black"/>
                </a:solidFill>
                <a:latin typeface="Arial"/>
                <a:ea typeface="MS PGothic" pitchFamily="34" charset="-128"/>
                <a:cs typeface="Arial"/>
              </a:rPr>
              <a:t> </a:t>
            </a:r>
            <a:r>
              <a:rPr lang="en-US" sz="2400" spc="5" dirty="0">
                <a:solidFill>
                  <a:prstClr val="black"/>
                </a:solidFill>
                <a:latin typeface="Arial"/>
                <a:ea typeface="MS PGothic" pitchFamily="34" charset="-128"/>
                <a:cs typeface="Arial"/>
              </a:rPr>
              <a:t>work </a:t>
            </a:r>
            <a:r>
              <a:rPr sz="2400" spc="-5" dirty="0">
                <a:solidFill>
                  <a:prstClr val="black"/>
                </a:solidFill>
                <a:latin typeface="Arial"/>
                <a:ea typeface="MS PGothic" pitchFamily="34" charset="-128"/>
                <a:cs typeface="Arial"/>
              </a:rPr>
              <a:t>to</a:t>
            </a:r>
            <a:r>
              <a:rPr sz="2400" dirty="0">
                <a:solidFill>
                  <a:prstClr val="black"/>
                </a:solidFill>
                <a:latin typeface="Arial"/>
                <a:ea typeface="MS PGothic" pitchFamily="34" charset="-128"/>
                <a:cs typeface="Arial"/>
              </a:rPr>
              <a:t> address maternal</a:t>
            </a:r>
            <a:r>
              <a:rPr sz="2400" spc="5" dirty="0">
                <a:solidFill>
                  <a:prstClr val="black"/>
                </a:solidFill>
                <a:latin typeface="Arial"/>
                <a:ea typeface="MS PGothic" pitchFamily="34" charset="-128"/>
                <a:cs typeface="Arial"/>
              </a:rPr>
              <a:t> </a:t>
            </a:r>
            <a:r>
              <a:rPr sz="2400" dirty="0">
                <a:solidFill>
                  <a:prstClr val="black"/>
                </a:solidFill>
                <a:latin typeface="Arial"/>
                <a:ea typeface="MS PGothic" pitchFamily="34" charset="-128"/>
                <a:cs typeface="Arial"/>
              </a:rPr>
              <a:t>disparities and </a:t>
            </a:r>
            <a:r>
              <a:rPr sz="2400" spc="-5" dirty="0">
                <a:solidFill>
                  <a:prstClr val="black"/>
                </a:solidFill>
                <a:latin typeface="Arial"/>
                <a:ea typeface="MS PGothic" pitchFamily="34" charset="-128"/>
                <a:cs typeface="Arial"/>
              </a:rPr>
              <a:t>promote</a:t>
            </a:r>
            <a:r>
              <a:rPr sz="2400" spc="15" dirty="0">
                <a:solidFill>
                  <a:prstClr val="black"/>
                </a:solidFill>
                <a:latin typeface="Arial"/>
                <a:ea typeface="MS PGothic" pitchFamily="34" charset="-128"/>
                <a:cs typeface="Arial"/>
              </a:rPr>
              <a:t> </a:t>
            </a:r>
            <a:r>
              <a:rPr sz="2400" dirty="0">
                <a:solidFill>
                  <a:prstClr val="black"/>
                </a:solidFill>
                <a:latin typeface="Arial"/>
                <a:ea typeface="MS PGothic" pitchFamily="34" charset="-128"/>
                <a:cs typeface="Arial"/>
              </a:rPr>
              <a:t>birth</a:t>
            </a:r>
            <a:r>
              <a:rPr sz="2400" spc="5" dirty="0">
                <a:solidFill>
                  <a:prstClr val="black"/>
                </a:solidFill>
                <a:latin typeface="Arial"/>
                <a:ea typeface="MS PGothic" pitchFamily="34" charset="-128"/>
                <a:cs typeface="Arial"/>
              </a:rPr>
              <a:t> </a:t>
            </a:r>
            <a:r>
              <a:rPr sz="2400" spc="-30" dirty="0">
                <a:solidFill>
                  <a:prstClr val="black"/>
                </a:solidFill>
                <a:latin typeface="Arial"/>
                <a:ea typeface="MS PGothic" pitchFamily="34" charset="-128"/>
                <a:cs typeface="Arial"/>
              </a:rPr>
              <a:t>equity</a:t>
            </a:r>
            <a:r>
              <a:rPr lang="en-US" sz="2400" spc="-30" dirty="0">
                <a:solidFill>
                  <a:prstClr val="black"/>
                </a:solidFill>
                <a:latin typeface="Arial"/>
                <a:ea typeface="MS PGothic" pitchFamily="34" charset="-128"/>
                <a:cs typeface="Arial"/>
              </a:rPr>
              <a:t> </a:t>
            </a:r>
            <a:endParaRPr sz="2400" dirty="0">
              <a:solidFill>
                <a:prstClr val="black"/>
              </a:solidFill>
              <a:latin typeface="Arial"/>
              <a:ea typeface="MS PGothic" pitchFamily="34" charset="-128"/>
              <a:cs typeface="Arial"/>
            </a:endParaRPr>
          </a:p>
        </p:txBody>
      </p:sp>
    </p:spTree>
    <p:extLst>
      <p:ext uri="{BB962C8B-B14F-4D97-AF65-F5344CB8AC3E}">
        <p14:creationId xmlns:p14="http://schemas.microsoft.com/office/powerpoint/2010/main" val="218712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01233"/>
            <a:ext cx="10972800" cy="1325563"/>
          </a:xfrm>
          <a:noFill/>
        </p:spPr>
        <p:txBody>
          <a:bodyPr>
            <a:normAutofit/>
          </a:bodyPr>
          <a:lstStyle/>
          <a:p>
            <a:pPr marL="12700" marR="5080"/>
            <a:r>
              <a:rPr lang="en-US" dirty="0"/>
              <a:t>ILPQC – Birth Equity Key QI Strategies </a:t>
            </a:r>
          </a:p>
        </p:txBody>
      </p:sp>
      <p:graphicFrame>
        <p:nvGraphicFramePr>
          <p:cNvPr id="2" name="Diagram 1"/>
          <p:cNvGraphicFramePr/>
          <p:nvPr/>
        </p:nvGraphicFramePr>
        <p:xfrm>
          <a:off x="118334" y="1323508"/>
          <a:ext cx="12073666" cy="5032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02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DF63-57E2-403A-A366-865D1AC3BBEE}"/>
              </a:ext>
            </a:extLst>
          </p:cNvPr>
          <p:cNvSpPr>
            <a:spLocks noGrp="1"/>
          </p:cNvSpPr>
          <p:nvPr>
            <p:ph type="title"/>
          </p:nvPr>
        </p:nvSpPr>
        <p:spPr>
          <a:xfrm>
            <a:off x="551597" y="973312"/>
            <a:ext cx="10515600" cy="1325563"/>
          </a:xfrm>
        </p:spPr>
        <p:txBody>
          <a:bodyPr/>
          <a:lstStyle/>
          <a:p>
            <a:r>
              <a:rPr lang="en-US" dirty="0"/>
              <a:t>Speaker Introductions and Disclosures</a:t>
            </a:r>
          </a:p>
        </p:txBody>
      </p:sp>
      <p:sp>
        <p:nvSpPr>
          <p:cNvPr id="3" name="Content Placeholder 2">
            <a:extLst>
              <a:ext uri="{FF2B5EF4-FFF2-40B4-BE49-F238E27FC236}">
                <a16:creationId xmlns:a16="http://schemas.microsoft.com/office/drawing/2014/main" id="{DA62A3A9-5495-4F34-96F3-76297B530C5E}"/>
              </a:ext>
            </a:extLst>
          </p:cNvPr>
          <p:cNvSpPr>
            <a:spLocks noGrp="1"/>
          </p:cNvSpPr>
          <p:nvPr>
            <p:ph idx="1"/>
          </p:nvPr>
        </p:nvSpPr>
        <p:spPr>
          <a:xfrm>
            <a:off x="838200" y="2156347"/>
            <a:ext cx="10515600" cy="4253332"/>
          </a:xfrm>
        </p:spPr>
        <p:txBody>
          <a:bodyPr>
            <a:normAutofit fontScale="85000" lnSpcReduction="20000"/>
          </a:bodyPr>
          <a:lstStyle/>
          <a:p>
            <a:pPr marL="0" indent="0">
              <a:buNone/>
            </a:pPr>
            <a:r>
              <a:rPr lang="en-US" sz="2800" dirty="0"/>
              <a:t>Christie Allen </a:t>
            </a:r>
            <a:r>
              <a:rPr lang="en-US" sz="2000" dirty="0"/>
              <a:t>(she/her/hers)</a:t>
            </a:r>
          </a:p>
          <a:p>
            <a:pPr lvl="1"/>
            <a:r>
              <a:rPr lang="en-US" dirty="0"/>
              <a:t>ACOG Senior Director, Quality Improvement and Programs, </a:t>
            </a:r>
          </a:p>
          <a:p>
            <a:pPr lvl="1"/>
            <a:r>
              <a:rPr lang="en-US" dirty="0"/>
              <a:t>Project Lead for AIM, no disclosures to make</a:t>
            </a:r>
          </a:p>
          <a:p>
            <a:pPr marL="0" indent="0">
              <a:buNone/>
            </a:pPr>
            <a:endParaRPr lang="en-US" dirty="0"/>
          </a:p>
          <a:p>
            <a:pPr marL="0" indent="0">
              <a:buNone/>
            </a:pPr>
            <a:r>
              <a:rPr lang="en-US" dirty="0"/>
              <a:t>Dr. Carey Eppes MD MPH</a:t>
            </a:r>
          </a:p>
          <a:p>
            <a:pPr lvl="1"/>
            <a:r>
              <a:rPr lang="en-US" dirty="0"/>
              <a:t>MFM at Baylor College of Medicine in Houston.  Chair, TCHMB (Texas’ PQC) and Medical Director TexasAIM</a:t>
            </a:r>
          </a:p>
          <a:p>
            <a:pPr lvl="1"/>
            <a:r>
              <a:rPr lang="en-US" dirty="0"/>
              <a:t>Disclosures: Funding from CMS for Maternal Opioid Misuse Model</a:t>
            </a:r>
          </a:p>
          <a:p>
            <a:pPr marL="0" indent="0">
              <a:buNone/>
            </a:pPr>
            <a:endParaRPr lang="en-US" dirty="0"/>
          </a:p>
          <a:p>
            <a:pPr marL="0" indent="0">
              <a:buNone/>
            </a:pPr>
            <a:r>
              <a:rPr lang="en-US" dirty="0"/>
              <a:t>Dr. Patti Lee King </a:t>
            </a:r>
            <a:r>
              <a:rPr lang="en-US" sz="2000" dirty="0"/>
              <a:t>(she/her/hers)</a:t>
            </a:r>
          </a:p>
          <a:p>
            <a:pPr lvl="1"/>
            <a:r>
              <a:rPr lang="en-US" dirty="0"/>
              <a:t>Northwestern University Feinberg School of Medicine, Research Assistant Professor</a:t>
            </a:r>
          </a:p>
          <a:p>
            <a:pPr lvl="1"/>
            <a:r>
              <a:rPr lang="en-US" dirty="0"/>
              <a:t>State Project Director and Quality Lead, Illinois Perinatal Quality Collaborative (ILPQC), no disclosures  </a:t>
            </a:r>
          </a:p>
          <a:p>
            <a:endParaRPr lang="en-US" dirty="0"/>
          </a:p>
        </p:txBody>
      </p:sp>
    </p:spTree>
    <p:extLst>
      <p:ext uri="{BB962C8B-B14F-4D97-AF65-F5344CB8AC3E}">
        <p14:creationId xmlns:p14="http://schemas.microsoft.com/office/powerpoint/2010/main" val="3863854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vel 13"/>
          <p:cNvSpPr/>
          <p:nvPr/>
        </p:nvSpPr>
        <p:spPr>
          <a:xfrm>
            <a:off x="343736" y="3716353"/>
            <a:ext cx="3905026" cy="11573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6" name="Bevel 15"/>
          <p:cNvSpPr/>
          <p:nvPr/>
        </p:nvSpPr>
        <p:spPr>
          <a:xfrm>
            <a:off x="6871192" y="5109448"/>
            <a:ext cx="4374247" cy="11679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8" name="Bevel 17"/>
          <p:cNvSpPr/>
          <p:nvPr/>
        </p:nvSpPr>
        <p:spPr>
          <a:xfrm>
            <a:off x="7841985" y="3691499"/>
            <a:ext cx="3905026" cy="115951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 name="Bevel 1"/>
          <p:cNvSpPr/>
          <p:nvPr/>
        </p:nvSpPr>
        <p:spPr>
          <a:xfrm>
            <a:off x="523777" y="2290121"/>
            <a:ext cx="3905026" cy="108806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6" name="Title 1">
            <a:extLst>
              <a:ext uri="{FF2B5EF4-FFF2-40B4-BE49-F238E27FC236}">
                <a16:creationId xmlns:a16="http://schemas.microsoft.com/office/drawing/2014/main" id="{51A66193-0B92-4463-98D4-0763D5AEE5B4}"/>
              </a:ext>
            </a:extLst>
          </p:cNvPr>
          <p:cNvSpPr txBox="1">
            <a:spLocks/>
          </p:cNvSpPr>
          <p:nvPr/>
        </p:nvSpPr>
        <p:spPr>
          <a:xfrm>
            <a:off x="609282" y="173038"/>
            <a:ext cx="11052287" cy="132556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fontAlgn="base">
              <a:spcAft>
                <a:spcPct val="0"/>
              </a:spcAft>
              <a:defRPr/>
            </a:pPr>
            <a:r>
              <a:rPr lang="en-US" dirty="0">
                <a:ea typeface="MS PGothic" pitchFamily="34" charset="-128"/>
                <a:cs typeface="MS PGothic" charset="0"/>
              </a:rPr>
              <a:t>ILPQC - Expanded resources for engaging patients, families and communities</a:t>
            </a:r>
          </a:p>
        </p:txBody>
      </p:sp>
      <p:sp>
        <p:nvSpPr>
          <p:cNvPr id="7" name="TextBox 6">
            <a:extLst>
              <a:ext uri="{FF2B5EF4-FFF2-40B4-BE49-F238E27FC236}">
                <a16:creationId xmlns:a16="http://schemas.microsoft.com/office/drawing/2014/main" id="{AA76464B-AFE7-49B6-A6EA-53E96A4FB910}"/>
              </a:ext>
            </a:extLst>
          </p:cNvPr>
          <p:cNvSpPr txBox="1"/>
          <p:nvPr/>
        </p:nvSpPr>
        <p:spPr>
          <a:xfrm>
            <a:off x="412580" y="3973813"/>
            <a:ext cx="37673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dirty="0">
                <a:solidFill>
                  <a:srgbClr val="FFFFFF"/>
                </a:solidFill>
                <a:latin typeface="Arial" panose="020B0604020202020204"/>
              </a:rPr>
              <a:t>Patient focus groups and feedback on initiative resources</a:t>
            </a:r>
          </a:p>
        </p:txBody>
      </p:sp>
      <p:sp>
        <p:nvSpPr>
          <p:cNvPr id="9" name="TextBox 8">
            <a:extLst>
              <a:ext uri="{FF2B5EF4-FFF2-40B4-BE49-F238E27FC236}">
                <a16:creationId xmlns:a16="http://schemas.microsoft.com/office/drawing/2014/main" id="{DDC3F044-F3FA-474F-A125-69A96F89387C}"/>
              </a:ext>
            </a:extLst>
          </p:cNvPr>
          <p:cNvSpPr txBox="1"/>
          <p:nvPr/>
        </p:nvSpPr>
        <p:spPr>
          <a:xfrm>
            <a:off x="865799" y="2536264"/>
            <a:ext cx="31865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dirty="0">
                <a:solidFill>
                  <a:srgbClr val="FFFFFF"/>
                </a:solidFill>
                <a:latin typeface="Arial" panose="020B0604020202020204"/>
              </a:rPr>
              <a:t>Patient engagement pilot with consultant LaToshia Rouse</a:t>
            </a:r>
            <a:endParaRPr lang="en-US" dirty="0">
              <a:solidFill>
                <a:srgbClr val="FFFFFF"/>
              </a:solidFill>
              <a:latin typeface="Arial" panose="020B0604020202020204"/>
              <a:cs typeface="Arial"/>
            </a:endParaRPr>
          </a:p>
        </p:txBody>
      </p:sp>
      <p:sp>
        <p:nvSpPr>
          <p:cNvPr id="11" name="TextBox 10">
            <a:extLst>
              <a:ext uri="{FF2B5EF4-FFF2-40B4-BE49-F238E27FC236}">
                <a16:creationId xmlns:a16="http://schemas.microsoft.com/office/drawing/2014/main" id="{984D708D-F241-473F-B807-AF98616CA391}"/>
              </a:ext>
            </a:extLst>
          </p:cNvPr>
          <p:cNvSpPr txBox="1"/>
          <p:nvPr/>
        </p:nvSpPr>
        <p:spPr>
          <a:xfrm>
            <a:off x="7936213" y="3836383"/>
            <a:ext cx="3810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dirty="0">
                <a:solidFill>
                  <a:srgbClr val="FFFFFF"/>
                </a:solidFill>
                <a:latin typeface="Arial" panose="020B0604020202020204"/>
              </a:rPr>
              <a:t>I PROMOTE IL (HRSA) Maternal Health Task Force engagement</a:t>
            </a:r>
            <a:endParaRPr lang="en-US" dirty="0">
              <a:solidFill>
                <a:srgbClr val="FFFFFF"/>
              </a:solidFill>
              <a:latin typeface="Arial" panose="020B0604020202020204"/>
              <a:cs typeface="Arial"/>
            </a:endParaRPr>
          </a:p>
        </p:txBody>
      </p:sp>
      <p:sp>
        <p:nvSpPr>
          <p:cNvPr id="13" name="TextBox 12">
            <a:extLst>
              <a:ext uri="{FF2B5EF4-FFF2-40B4-BE49-F238E27FC236}">
                <a16:creationId xmlns:a16="http://schemas.microsoft.com/office/drawing/2014/main" id="{E5D424DC-2032-4181-B23D-A1C5D4D5F0AE}"/>
              </a:ext>
            </a:extLst>
          </p:cNvPr>
          <p:cNvSpPr txBox="1"/>
          <p:nvPr/>
        </p:nvSpPr>
        <p:spPr>
          <a:xfrm>
            <a:off x="6936567" y="5233461"/>
            <a:ext cx="419472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dirty="0">
                <a:solidFill>
                  <a:srgbClr val="FFFFFF"/>
                </a:solidFill>
                <a:latin typeface="Arial" panose="020B0604020202020204"/>
              </a:rPr>
              <a:t>Infant and Maternal Mortality Among African Americans Task Force engagement</a:t>
            </a:r>
          </a:p>
        </p:txBody>
      </p:sp>
      <p:pic>
        <p:nvPicPr>
          <p:cNvPr id="1026" name="Picture 2" descr="Closeup of diverse people holding ha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8663" y="3065521"/>
            <a:ext cx="3072174" cy="1902188"/>
          </a:xfrm>
          <a:prstGeom prst="rect">
            <a:avLst/>
          </a:prstGeom>
          <a:noFill/>
          <a:ln w="38100">
            <a:solidFill>
              <a:srgbClr val="1C498B"/>
            </a:solidFill>
          </a:ln>
          <a:extLst>
            <a:ext uri="{909E8E84-426E-40DD-AFC4-6F175D3DCCD1}">
              <a14:hiddenFill xmlns:a14="http://schemas.microsoft.com/office/drawing/2010/main">
                <a:solidFill>
                  <a:srgbClr val="FFFFFF"/>
                </a:solidFill>
              </a14:hiddenFill>
            </a:ext>
          </a:extLst>
        </p:spPr>
      </p:pic>
      <p:sp>
        <p:nvSpPr>
          <p:cNvPr id="19" name="Bevel 18"/>
          <p:cNvSpPr/>
          <p:nvPr/>
        </p:nvSpPr>
        <p:spPr>
          <a:xfrm>
            <a:off x="663637" y="5134909"/>
            <a:ext cx="4447680" cy="117710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0" name="TextBox 19">
            <a:extLst>
              <a:ext uri="{FF2B5EF4-FFF2-40B4-BE49-F238E27FC236}">
                <a16:creationId xmlns:a16="http://schemas.microsoft.com/office/drawing/2014/main" id="{AA76464B-AFE7-49B6-A6EA-53E96A4FB910}"/>
              </a:ext>
            </a:extLst>
          </p:cNvPr>
          <p:cNvSpPr txBox="1"/>
          <p:nvPr/>
        </p:nvSpPr>
        <p:spPr>
          <a:xfrm>
            <a:off x="732481" y="5401084"/>
            <a:ext cx="4290858" cy="6573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dirty="0">
                <a:solidFill>
                  <a:srgbClr val="FFFFFF"/>
                </a:solidFill>
                <a:latin typeface="Arial" panose="020B0604020202020204"/>
              </a:rPr>
              <a:t>Patient and family stories shared at all-collaborative meetings</a:t>
            </a:r>
          </a:p>
        </p:txBody>
      </p:sp>
      <p:sp>
        <p:nvSpPr>
          <p:cNvPr id="21" name="Bevel 20"/>
          <p:cNvSpPr/>
          <p:nvPr/>
        </p:nvSpPr>
        <p:spPr>
          <a:xfrm>
            <a:off x="7763200" y="2333017"/>
            <a:ext cx="4100250" cy="106282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TextBox 21">
            <a:extLst>
              <a:ext uri="{FF2B5EF4-FFF2-40B4-BE49-F238E27FC236}">
                <a16:creationId xmlns:a16="http://schemas.microsoft.com/office/drawing/2014/main" id="{445F2B7B-6FC7-4DE3-988F-066E2A4B0547}"/>
              </a:ext>
            </a:extLst>
          </p:cNvPr>
          <p:cNvSpPr txBox="1"/>
          <p:nvPr/>
        </p:nvSpPr>
        <p:spPr>
          <a:xfrm>
            <a:off x="7903061" y="2408344"/>
            <a:ext cx="38502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dirty="0">
                <a:solidFill>
                  <a:srgbClr val="FFFFFF"/>
                </a:solidFill>
                <a:latin typeface="Arial" panose="020B0604020202020204"/>
              </a:rPr>
              <a:t>Regional community engagement meetings with consultant </a:t>
            </a:r>
            <a:r>
              <a:rPr lang="en-US" dirty="0" err="1">
                <a:solidFill>
                  <a:srgbClr val="FFFFFF"/>
                </a:solidFill>
                <a:latin typeface="Arial" panose="020B0604020202020204"/>
              </a:rPr>
              <a:t>Everthrive</a:t>
            </a:r>
            <a:r>
              <a:rPr lang="en-US" dirty="0">
                <a:solidFill>
                  <a:srgbClr val="FFFFFF"/>
                </a:solidFill>
                <a:latin typeface="Arial" panose="020B0604020202020204"/>
              </a:rPr>
              <a:t> and Tamela Milan-Alexander  </a:t>
            </a:r>
          </a:p>
        </p:txBody>
      </p:sp>
      <p:sp>
        <p:nvSpPr>
          <p:cNvPr id="23" name="Bevel 1">
            <a:extLst>
              <a:ext uri="{FF2B5EF4-FFF2-40B4-BE49-F238E27FC236}">
                <a16:creationId xmlns:a16="http://schemas.microsoft.com/office/drawing/2014/main" id="{58674686-9324-46C7-B235-7961D28E5845}"/>
              </a:ext>
            </a:extLst>
          </p:cNvPr>
          <p:cNvSpPr/>
          <p:nvPr/>
        </p:nvSpPr>
        <p:spPr>
          <a:xfrm>
            <a:off x="4551166" y="1620571"/>
            <a:ext cx="2992374" cy="108806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120000"/>
              </a:lnSpc>
              <a:spcBef>
                <a:spcPts val="0"/>
              </a:spcBef>
              <a:buClrTx/>
              <a:defRPr/>
            </a:pPr>
            <a:r>
              <a:rPr lang="en-US" dirty="0">
                <a:solidFill>
                  <a:srgbClr val="FFFFFF"/>
                </a:solidFill>
                <a:latin typeface="Arial" panose="020B0604020202020204"/>
              </a:rPr>
              <a:t>Serve on patient advisory councils or hospital QI teams</a:t>
            </a:r>
          </a:p>
        </p:txBody>
      </p:sp>
    </p:spTree>
    <p:extLst>
      <p:ext uri="{BB962C8B-B14F-4D97-AF65-F5344CB8AC3E}">
        <p14:creationId xmlns:p14="http://schemas.microsoft.com/office/powerpoint/2010/main" val="3227668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84256-7458-4A5D-B768-7FEE47E773D3}"/>
              </a:ext>
            </a:extLst>
          </p:cNvPr>
          <p:cNvSpPr>
            <a:spLocks noGrp="1"/>
          </p:cNvSpPr>
          <p:nvPr>
            <p:ph type="title"/>
          </p:nvPr>
        </p:nvSpPr>
        <p:spPr>
          <a:xfrm>
            <a:off x="688075" y="2766218"/>
            <a:ext cx="10515600" cy="1325563"/>
          </a:xfrm>
        </p:spPr>
        <p:txBody>
          <a:bodyPr/>
          <a:lstStyle/>
          <a:p>
            <a:r>
              <a:rPr lang="en-US" dirty="0"/>
              <a:t>How to Get Involved</a:t>
            </a:r>
          </a:p>
        </p:txBody>
      </p:sp>
    </p:spTree>
    <p:extLst>
      <p:ext uri="{BB962C8B-B14F-4D97-AF65-F5344CB8AC3E}">
        <p14:creationId xmlns:p14="http://schemas.microsoft.com/office/powerpoint/2010/main" val="1810830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AB13476-CE21-4746-B044-FD491AC84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328" y="429768"/>
            <a:ext cx="4095072" cy="1642533"/>
          </a:xfrm>
        </p:spPr>
        <p:txBody>
          <a:bodyPr anchor="b">
            <a:normAutofit/>
          </a:bodyPr>
          <a:lstStyle/>
          <a:p>
            <a:r>
              <a:rPr lang="en-US" sz="2600">
                <a:latin typeface="Open sans" panose="020B0606030504020204" pitchFamily="34" charset="0"/>
                <a:ea typeface="Open sans" panose="020B0606030504020204" pitchFamily="34" charset="0"/>
                <a:cs typeface="Open sans" panose="020B0606030504020204" pitchFamily="34" charset="0"/>
              </a:rPr>
              <a:t>Framework for engaging hospital teams </a:t>
            </a:r>
            <a:br>
              <a:rPr lang="en-US" sz="2600">
                <a:latin typeface="Open sans" panose="020B0606030504020204" pitchFamily="34" charset="0"/>
                <a:ea typeface="Open sans" panose="020B0606030504020204" pitchFamily="34" charset="0"/>
                <a:cs typeface="Open sans" panose="020B0606030504020204" pitchFamily="34" charset="0"/>
              </a:rPr>
            </a:br>
            <a:r>
              <a:rPr lang="en-US" sz="2600">
                <a:latin typeface="Open sans" panose="020B0606030504020204" pitchFamily="34" charset="0"/>
                <a:ea typeface="Open sans" panose="020B0606030504020204" pitchFamily="34" charset="0"/>
                <a:cs typeface="Open sans" panose="020B0606030504020204" pitchFamily="34" charset="0"/>
              </a:rPr>
              <a:t>and implementing QI initiatives across Illinois</a:t>
            </a:r>
          </a:p>
        </p:txBody>
      </p:sp>
      <p:sp>
        <p:nvSpPr>
          <p:cNvPr id="6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23160"/>
            <a:ext cx="3877056" cy="18288"/>
          </a:xfrm>
          <a:custGeom>
            <a:avLst/>
            <a:gdLst>
              <a:gd name="connsiteX0" fmla="*/ 0 w 3877056"/>
              <a:gd name="connsiteY0" fmla="*/ 0 h 18288"/>
              <a:gd name="connsiteX1" fmla="*/ 723717 w 3877056"/>
              <a:gd name="connsiteY1" fmla="*/ 0 h 18288"/>
              <a:gd name="connsiteX2" fmla="*/ 1447434 w 3877056"/>
              <a:gd name="connsiteY2" fmla="*/ 0 h 18288"/>
              <a:gd name="connsiteX3" fmla="*/ 1977299 w 3877056"/>
              <a:gd name="connsiteY3" fmla="*/ 0 h 18288"/>
              <a:gd name="connsiteX4" fmla="*/ 2623475 w 3877056"/>
              <a:gd name="connsiteY4" fmla="*/ 0 h 18288"/>
              <a:gd name="connsiteX5" fmla="*/ 3192109 w 3877056"/>
              <a:gd name="connsiteY5" fmla="*/ 0 h 18288"/>
              <a:gd name="connsiteX6" fmla="*/ 3877056 w 3877056"/>
              <a:gd name="connsiteY6" fmla="*/ 0 h 18288"/>
              <a:gd name="connsiteX7" fmla="*/ 3877056 w 3877056"/>
              <a:gd name="connsiteY7" fmla="*/ 18288 h 18288"/>
              <a:gd name="connsiteX8" fmla="*/ 3230880 w 3877056"/>
              <a:gd name="connsiteY8" fmla="*/ 18288 h 18288"/>
              <a:gd name="connsiteX9" fmla="*/ 2662245 w 3877056"/>
              <a:gd name="connsiteY9" fmla="*/ 18288 h 18288"/>
              <a:gd name="connsiteX10" fmla="*/ 2016069 w 3877056"/>
              <a:gd name="connsiteY10" fmla="*/ 18288 h 18288"/>
              <a:gd name="connsiteX11" fmla="*/ 1408664 w 3877056"/>
              <a:gd name="connsiteY11" fmla="*/ 18288 h 18288"/>
              <a:gd name="connsiteX12" fmla="*/ 840029 w 3877056"/>
              <a:gd name="connsiteY12" fmla="*/ 18288 h 18288"/>
              <a:gd name="connsiteX13" fmla="*/ 0 w 3877056"/>
              <a:gd name="connsiteY13" fmla="*/ 18288 h 18288"/>
              <a:gd name="connsiteX14" fmla="*/ 0 w 3877056"/>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18288" fill="none" extrusionOk="0">
                <a:moveTo>
                  <a:pt x="0" y="0"/>
                </a:moveTo>
                <a:cubicBezTo>
                  <a:pt x="155902" y="14477"/>
                  <a:pt x="567164" y="18992"/>
                  <a:pt x="723717" y="0"/>
                </a:cubicBezTo>
                <a:cubicBezTo>
                  <a:pt x="880270" y="-18992"/>
                  <a:pt x="1230427" y="-33316"/>
                  <a:pt x="1447434" y="0"/>
                </a:cubicBezTo>
                <a:cubicBezTo>
                  <a:pt x="1664441" y="33316"/>
                  <a:pt x="1866557" y="5702"/>
                  <a:pt x="1977299" y="0"/>
                </a:cubicBezTo>
                <a:cubicBezTo>
                  <a:pt x="2088041" y="-5702"/>
                  <a:pt x="2302485" y="24099"/>
                  <a:pt x="2623475" y="0"/>
                </a:cubicBezTo>
                <a:cubicBezTo>
                  <a:pt x="2944465" y="-24099"/>
                  <a:pt x="2993399" y="-19795"/>
                  <a:pt x="3192109" y="0"/>
                </a:cubicBezTo>
                <a:cubicBezTo>
                  <a:pt x="3390819" y="19795"/>
                  <a:pt x="3581349" y="-26551"/>
                  <a:pt x="3877056" y="0"/>
                </a:cubicBezTo>
                <a:cubicBezTo>
                  <a:pt x="3877095" y="7328"/>
                  <a:pt x="3877675" y="9982"/>
                  <a:pt x="3877056" y="18288"/>
                </a:cubicBezTo>
                <a:cubicBezTo>
                  <a:pt x="3576596" y="42394"/>
                  <a:pt x="3502355" y="16962"/>
                  <a:pt x="3230880" y="18288"/>
                </a:cubicBezTo>
                <a:cubicBezTo>
                  <a:pt x="2959405" y="19614"/>
                  <a:pt x="2924948" y="18543"/>
                  <a:pt x="2662245" y="18288"/>
                </a:cubicBezTo>
                <a:cubicBezTo>
                  <a:pt x="2399543" y="18033"/>
                  <a:pt x="2231855" y="26028"/>
                  <a:pt x="2016069" y="18288"/>
                </a:cubicBezTo>
                <a:cubicBezTo>
                  <a:pt x="1800283" y="10548"/>
                  <a:pt x="1665927" y="755"/>
                  <a:pt x="1408664" y="18288"/>
                </a:cubicBezTo>
                <a:cubicBezTo>
                  <a:pt x="1151402" y="35821"/>
                  <a:pt x="1016899" y="28407"/>
                  <a:pt x="840029" y="18288"/>
                </a:cubicBezTo>
                <a:cubicBezTo>
                  <a:pt x="663160" y="8169"/>
                  <a:pt x="304031" y="-14425"/>
                  <a:pt x="0" y="18288"/>
                </a:cubicBezTo>
                <a:cubicBezTo>
                  <a:pt x="-593" y="9736"/>
                  <a:pt x="244" y="6610"/>
                  <a:pt x="0" y="0"/>
                </a:cubicBezTo>
                <a:close/>
              </a:path>
              <a:path w="3877056" h="18288" stroke="0" extrusionOk="0">
                <a:moveTo>
                  <a:pt x="0" y="0"/>
                </a:moveTo>
                <a:cubicBezTo>
                  <a:pt x="205869" y="28368"/>
                  <a:pt x="460328" y="6409"/>
                  <a:pt x="646176" y="0"/>
                </a:cubicBezTo>
                <a:cubicBezTo>
                  <a:pt x="832024" y="-6409"/>
                  <a:pt x="1043494" y="26447"/>
                  <a:pt x="1331123" y="0"/>
                </a:cubicBezTo>
                <a:cubicBezTo>
                  <a:pt x="1618752" y="-26447"/>
                  <a:pt x="1675797" y="-26969"/>
                  <a:pt x="1938528" y="0"/>
                </a:cubicBezTo>
                <a:cubicBezTo>
                  <a:pt x="2201259" y="26969"/>
                  <a:pt x="2439942" y="23453"/>
                  <a:pt x="2662245" y="0"/>
                </a:cubicBezTo>
                <a:cubicBezTo>
                  <a:pt x="2884548" y="-23453"/>
                  <a:pt x="3094562" y="-7899"/>
                  <a:pt x="3308421" y="0"/>
                </a:cubicBezTo>
                <a:cubicBezTo>
                  <a:pt x="3522280" y="7899"/>
                  <a:pt x="3615459" y="3066"/>
                  <a:pt x="3877056" y="0"/>
                </a:cubicBezTo>
                <a:cubicBezTo>
                  <a:pt x="3877383" y="8595"/>
                  <a:pt x="3876984" y="13110"/>
                  <a:pt x="3877056" y="18288"/>
                </a:cubicBezTo>
                <a:cubicBezTo>
                  <a:pt x="3624575" y="4903"/>
                  <a:pt x="3478089" y="20597"/>
                  <a:pt x="3230880" y="18288"/>
                </a:cubicBezTo>
                <a:cubicBezTo>
                  <a:pt x="2983671" y="15979"/>
                  <a:pt x="2743376" y="19903"/>
                  <a:pt x="2507163" y="18288"/>
                </a:cubicBezTo>
                <a:cubicBezTo>
                  <a:pt x="2270950" y="16673"/>
                  <a:pt x="1992617" y="19013"/>
                  <a:pt x="1822216" y="18288"/>
                </a:cubicBezTo>
                <a:cubicBezTo>
                  <a:pt x="1651815" y="17563"/>
                  <a:pt x="1370782" y="42338"/>
                  <a:pt x="1253581" y="18288"/>
                </a:cubicBezTo>
                <a:cubicBezTo>
                  <a:pt x="1136380" y="-5762"/>
                  <a:pt x="854528" y="8046"/>
                  <a:pt x="723717" y="18288"/>
                </a:cubicBezTo>
                <a:cubicBezTo>
                  <a:pt x="592906" y="28530"/>
                  <a:pt x="166343" y="24405"/>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peaking to a group of people&#10;&#10;Description automatically generated with medium confidence"/>
          <p:cNvPicPr>
            <a:picLocks noChangeAspect="1"/>
          </p:cNvPicPr>
          <p:nvPr/>
        </p:nvPicPr>
        <p:blipFill rotWithShape="1">
          <a:blip r:embed="rId3" cstate="screen">
            <a:extLst>
              <a:ext uri="{28A0092B-C50C-407E-A947-70E740481C1C}">
                <a14:useLocalDpi xmlns:a14="http://schemas.microsoft.com/office/drawing/2010/main"/>
              </a:ext>
            </a:extLst>
          </a:blip>
          <a:srcRect r="29738" b="-4"/>
          <a:stretch/>
        </p:blipFill>
        <p:spPr>
          <a:xfrm>
            <a:off x="5027601" y="10"/>
            <a:ext cx="3044866" cy="3597029"/>
          </a:xfrm>
          <a:custGeom>
            <a:avLst/>
            <a:gdLst/>
            <a:ahLst/>
            <a:cxnLst/>
            <a:rect l="l" t="t" r="r" b="b"/>
            <a:pathLst>
              <a:path w="3044866"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8778" y="1230836"/>
                  <a:pt x="3024968" y="1520375"/>
                  <a:pt x="3040069" y="1809660"/>
                </a:cubicBezTo>
                <a:cubicBezTo>
                  <a:pt x="3049835" y="1950657"/>
                  <a:pt x="3044683" y="2092164"/>
                  <a:pt x="3024686" y="2232285"/>
                </a:cubicBez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pic>
      <p:pic>
        <p:nvPicPr>
          <p:cNvPr id="9" name="Picture 8" descr="A group of people talking&#10;&#10;Description automatically generated with low confidence"/>
          <p:cNvPicPr>
            <a:picLocks noChangeAspect="1"/>
          </p:cNvPicPr>
          <p:nvPr/>
        </p:nvPicPr>
        <p:blipFill rotWithShape="1">
          <a:blip r:embed="rId4" cstate="screen">
            <a:extLst>
              <a:ext uri="{28A0092B-C50C-407E-A947-70E740481C1C}">
                <a14:useLocalDpi xmlns:a14="http://schemas.microsoft.com/office/drawing/2010/main"/>
              </a:ext>
            </a:extLst>
          </a:blip>
          <a:srcRect l="16951" r="16728" b="4"/>
          <a:stretch/>
        </p:blipFill>
        <p:spPr>
          <a:xfrm>
            <a:off x="5021993" y="3792430"/>
            <a:ext cx="3045969" cy="3065570"/>
          </a:xfrm>
          <a:custGeom>
            <a:avLst/>
            <a:gdLst/>
            <a:ahLst/>
            <a:cxnLst/>
            <a:rect l="l" t="t" r="r" b="b"/>
            <a:pathLst>
              <a:path w="3045969" h="3065570">
                <a:moveTo>
                  <a:pt x="2750933" y="0"/>
                </a:moveTo>
                <a:lnTo>
                  <a:pt x="3043770" y="11038"/>
                </a:lnTo>
                <a:lnTo>
                  <a:pt x="3045607" y="37526"/>
                </a:lnTo>
                <a:cubicBezTo>
                  <a:pt x="3047625" y="113720"/>
                  <a:pt x="3040851" y="189914"/>
                  <a:pt x="3034394" y="266109"/>
                </a:cubicBez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cubicBezTo>
                  <a:pt x="3052317" y="2587500"/>
                  <a:pt x="3032560" y="2779256"/>
                  <a:pt x="3029596" y="2971138"/>
                </a:cubicBezTo>
                <a:cubicBezTo>
                  <a:pt x="3029314" y="2988346"/>
                  <a:pt x="3030372" y="3005585"/>
                  <a:pt x="3031678" y="3022824"/>
                </a:cubicBezTo>
                <a:lnTo>
                  <a:pt x="3034625" y="3065570"/>
                </a:lnTo>
                <a:lnTo>
                  <a:pt x="24938" y="3065570"/>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pic>
      <p:pic>
        <p:nvPicPr>
          <p:cNvPr id="11" name="Picture 2" descr="Inline image 1"/>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908" r="30152" b="-2"/>
          <a:stretch/>
        </p:blipFill>
        <p:spPr bwMode="auto">
          <a:xfrm>
            <a:off x="8263902" y="10"/>
            <a:ext cx="3928092" cy="4143496"/>
          </a:xfrm>
          <a:custGeom>
            <a:avLst/>
            <a:gdLst/>
            <a:ahLst/>
            <a:cxnLst/>
            <a:rect l="l" t="t" r="r" b="b"/>
            <a:pathLst>
              <a:path w="3928092" h="4143506">
                <a:moveTo>
                  <a:pt x="23605" y="0"/>
                </a:moveTo>
                <a:lnTo>
                  <a:pt x="3928092" y="0"/>
                </a:lnTo>
                <a:lnTo>
                  <a:pt x="3928092"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pic>
      <p:pic>
        <p:nvPicPr>
          <p:cNvPr id="10" name="Picture 4" descr="Inline image 1"/>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4" b="2364"/>
          <a:stretch/>
        </p:blipFill>
        <p:spPr bwMode="auto">
          <a:xfrm>
            <a:off x="8281031" y="4328340"/>
            <a:ext cx="3910971" cy="2529660"/>
          </a:xfrm>
          <a:custGeom>
            <a:avLst/>
            <a:gdLst/>
            <a:ahLst/>
            <a:cxnLst/>
            <a:rect l="l" t="t" r="r" b="b"/>
            <a:pathLst>
              <a:path w="3910971"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71" y="11103"/>
                </a:lnTo>
                <a:lnTo>
                  <a:pt x="3910971"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pic>
      <p:graphicFrame>
        <p:nvGraphicFramePr>
          <p:cNvPr id="12" name="Diagram 11"/>
          <p:cNvGraphicFramePr/>
          <p:nvPr>
            <p:extLst>
              <p:ext uri="{D42A27DB-BD31-4B8C-83A1-F6EECF244321}">
                <p14:modId xmlns:p14="http://schemas.microsoft.com/office/powerpoint/2010/main" val="3764350704"/>
              </p:ext>
            </p:extLst>
          </p:nvPr>
        </p:nvGraphicFramePr>
        <p:xfrm>
          <a:off x="629489" y="2706624"/>
          <a:ext cx="4098951" cy="3386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12026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204216"/>
            <a:ext cx="10845878" cy="1143000"/>
          </a:xfrm>
        </p:spPr>
        <p:txBody>
          <a:bodyPr>
            <a:normAutofit/>
          </a:bodyPr>
          <a:lstStyle/>
          <a:p>
            <a:pPr algn="l" eaLnBrk="1" hangingPunct="1"/>
            <a:r>
              <a:rPr lang="en-US" sz="3200" dirty="0">
                <a:latin typeface="Open sans" panose="020B0606030504020204" pitchFamily="34" charset="0"/>
                <a:ea typeface="Open sans" panose="020B0606030504020204" pitchFamily="34" charset="0"/>
                <a:cs typeface="Open sans" panose="020B0606030504020204" pitchFamily="34" charset="0"/>
              </a:rPr>
              <a:t>Promoting clinician engagement in the work of the collaborative</a:t>
            </a:r>
          </a:p>
        </p:txBody>
      </p:sp>
      <p:sp>
        <p:nvSpPr>
          <p:cNvPr id="4" name="Slide Number Placeholder 3"/>
          <p:cNvSpPr>
            <a:spLocks noGrp="1"/>
          </p:cNvSpPr>
          <p:nvPr>
            <p:ph type="sldNum" sz="quarter" idx="4294967295"/>
          </p:nvPr>
        </p:nvSpPr>
        <p:spPr>
          <a:xfrm>
            <a:off x="8077200" y="6324601"/>
            <a:ext cx="2133600" cy="365125"/>
          </a:xfrm>
        </p:spPr>
        <p:txBody>
          <a:bodyPr/>
          <a:lstStyle/>
          <a:p>
            <a:pPr>
              <a:defRPr/>
            </a:pPr>
            <a:fld id="{DCEF23B2-1968-4158-BBF8-33ADF3172235}" type="slidenum">
              <a:rPr lang="en-US" altLang="en-US" smtClean="0"/>
              <a:pPr>
                <a:defRPr/>
              </a:pPr>
              <a:t>33</a:t>
            </a:fld>
            <a:endParaRPr lang="en-US" altLang="en-US" dirty="0"/>
          </a:p>
        </p:txBody>
      </p:sp>
      <p:graphicFrame>
        <p:nvGraphicFramePr>
          <p:cNvPr id="6" name="Diagram 5"/>
          <p:cNvGraphicFramePr/>
          <p:nvPr>
            <p:extLst>
              <p:ext uri="{D42A27DB-BD31-4B8C-83A1-F6EECF244321}">
                <p14:modId xmlns:p14="http://schemas.microsoft.com/office/powerpoint/2010/main" val="1681628142"/>
              </p:ext>
            </p:extLst>
          </p:nvPr>
        </p:nvGraphicFramePr>
        <p:xfrm>
          <a:off x="2160213" y="1507836"/>
          <a:ext cx="7566775" cy="5154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03019" y="4226985"/>
            <a:ext cx="3017520" cy="2011680"/>
          </a:xfrm>
          <a:prstGeom prst="rect">
            <a:avLst/>
          </a:prstGeom>
        </p:spPr>
      </p:pic>
      <p:pic>
        <p:nvPicPr>
          <p:cNvPr id="7" name="Pictur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19439" y="1724273"/>
            <a:ext cx="3017520" cy="2011680"/>
          </a:xfrm>
          <a:prstGeom prst="rect">
            <a:avLst/>
          </a:prstGeom>
        </p:spPr>
      </p:pic>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3019" y="1815879"/>
            <a:ext cx="3017520" cy="2011680"/>
          </a:xfrm>
          <a:prstGeom prst="rect">
            <a:avLst/>
          </a:prstGeom>
        </p:spPr>
      </p:pic>
      <p:pic>
        <p:nvPicPr>
          <p:cNvPr id="9" name="Picture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19439" y="4184017"/>
            <a:ext cx="3146146" cy="2097616"/>
          </a:xfrm>
          <a:prstGeom prst="rect">
            <a:avLst/>
          </a:prstGeom>
        </p:spPr>
      </p:pic>
    </p:spTree>
    <p:extLst>
      <p:ext uri="{BB962C8B-B14F-4D97-AF65-F5344CB8AC3E}">
        <p14:creationId xmlns:p14="http://schemas.microsoft.com/office/powerpoint/2010/main" val="382855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806E0368-70B1-49B6-A92F-F51F872802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882" b="-1"/>
          <a:stretch/>
        </p:blipFill>
        <p:spPr>
          <a:xfrm>
            <a:off x="6607631" y="1983712"/>
            <a:ext cx="4746169" cy="3366120"/>
          </a:xfrm>
          <a:prstGeom prst="rect">
            <a:avLst/>
          </a:prstGeom>
        </p:spPr>
      </p:pic>
      <p:sp>
        <p:nvSpPr>
          <p:cNvPr id="26"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039597" cy="1899912"/>
          </a:xfrm>
        </p:spPr>
        <p:txBody>
          <a:bodyPr>
            <a:normAutofit/>
          </a:bodyPr>
          <a:lstStyle/>
          <a:p>
            <a:pPr lvl="0"/>
            <a:r>
              <a:rPr lang="en-US" sz="2500" dirty="0">
                <a:latin typeface="Open sans" panose="020B0606030504020204" pitchFamily="34" charset="0"/>
                <a:ea typeface="Open sans" panose="020B0606030504020204" pitchFamily="34" charset="0"/>
                <a:cs typeface="Open sans" panose="020B0606030504020204" pitchFamily="34" charset="0"/>
              </a:rPr>
              <a:t>Resources for hospital QI teams to engage clinicians at the clinical/hospital level</a:t>
            </a:r>
          </a:p>
        </p:txBody>
      </p:sp>
      <p:sp>
        <p:nvSpPr>
          <p:cNvPr id="3" name="Content Placeholder 2"/>
          <p:cNvSpPr>
            <a:spLocks noGrp="1"/>
          </p:cNvSpPr>
          <p:nvPr>
            <p:ph idx="1"/>
          </p:nvPr>
        </p:nvSpPr>
        <p:spPr>
          <a:xfrm>
            <a:off x="838200" y="1983712"/>
            <a:ext cx="5769431" cy="4193251"/>
          </a:xfrm>
        </p:spPr>
        <p:txBody>
          <a:bodyPr>
            <a:normAutofit/>
          </a:bodyPr>
          <a:lstStyle/>
          <a:p>
            <a:pPr lvl="0">
              <a:spcBef>
                <a:spcPts val="0"/>
              </a:spcBef>
              <a:spcAft>
                <a:spcPts val="600"/>
              </a:spcAft>
              <a:buClrTx/>
              <a:defRPr/>
            </a:pPr>
            <a:r>
              <a:rPr lang="en-US" sz="2400" dirty="0">
                <a:latin typeface="Open sans" panose="020B0606030504020204" pitchFamily="34" charset="0"/>
                <a:ea typeface="Open sans" panose="020B0606030504020204" pitchFamily="34" charset="0"/>
                <a:cs typeface="Open sans" panose="020B0606030504020204" pitchFamily="34" charset="0"/>
              </a:rPr>
              <a:t>Provide context and evidence for why we doing this work</a:t>
            </a:r>
          </a:p>
          <a:p>
            <a:pPr lvl="0">
              <a:spcBef>
                <a:spcPts val="0"/>
              </a:spcBef>
              <a:spcAft>
                <a:spcPts val="600"/>
              </a:spcAft>
              <a:buClrTx/>
              <a:defRPr/>
            </a:pPr>
            <a:r>
              <a:rPr lang="en-US" sz="2400" dirty="0">
                <a:latin typeface="Open sans" panose="020B0606030504020204" pitchFamily="34" charset="0"/>
                <a:ea typeface="Open sans" panose="020B0606030504020204" pitchFamily="34" charset="0"/>
                <a:cs typeface="Open sans" panose="020B0606030504020204" pitchFamily="34" charset="0"/>
              </a:rPr>
              <a:t>Define strategies and provide resources for systems change</a:t>
            </a:r>
          </a:p>
          <a:p>
            <a:pPr lvl="0">
              <a:spcBef>
                <a:spcPts val="0"/>
              </a:spcBef>
              <a:spcAft>
                <a:spcPts val="600"/>
              </a:spcAft>
              <a:buClrTx/>
              <a:defRPr/>
            </a:pPr>
            <a:r>
              <a:rPr lang="en-US" sz="2400" dirty="0">
                <a:latin typeface="Open sans" panose="020B0606030504020204" pitchFamily="34" charset="0"/>
                <a:ea typeface="Open sans" panose="020B0606030504020204" pitchFamily="34" charset="0"/>
                <a:cs typeface="Open sans" panose="020B0606030504020204" pitchFamily="34" charset="0"/>
              </a:rPr>
              <a:t>Support culture change with resources for clinician education </a:t>
            </a:r>
          </a:p>
          <a:p>
            <a:pPr lvl="0">
              <a:spcBef>
                <a:spcPts val="0"/>
              </a:spcBef>
              <a:spcAft>
                <a:spcPts val="600"/>
              </a:spcAft>
              <a:buClrTx/>
              <a:defRPr/>
            </a:pPr>
            <a:r>
              <a:rPr lang="en-US" sz="2400" dirty="0">
                <a:latin typeface="Open sans" panose="020B0606030504020204" pitchFamily="34" charset="0"/>
                <a:ea typeface="Open sans" panose="020B0606030504020204" pitchFamily="34" charset="0"/>
                <a:cs typeface="Open sans" panose="020B0606030504020204" pitchFamily="34" charset="0"/>
              </a:rPr>
              <a:t>Promote hospital quality improvement data utilization and sharing with clinicians </a:t>
            </a:r>
          </a:p>
          <a:p>
            <a:pPr marL="228600" lvl="1">
              <a:spcBef>
                <a:spcPts val="0"/>
              </a:spcBef>
              <a:spcAft>
                <a:spcPts val="600"/>
              </a:spcAft>
              <a:buClrTx/>
              <a:defRPr/>
            </a:pPr>
            <a:r>
              <a:rPr lang="en-US" dirty="0">
                <a:latin typeface="Open sans" panose="020B0606030504020204" pitchFamily="34" charset="0"/>
                <a:ea typeface="Open sans" panose="020B0606030504020204" pitchFamily="34" charset="0"/>
                <a:cs typeface="Open sans" panose="020B0606030504020204" pitchFamily="34" charset="0"/>
              </a:rPr>
              <a:t>Develop tools to track compliance and provide feedback</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148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48209A0-4D5A-4908-B608-A51FB55172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387" r="1495" b="-1"/>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pPr eaLnBrk="1" hangingPunct="1"/>
            <a:r>
              <a:rPr lang="en-US" sz="4000" dirty="0">
                <a:latin typeface="Open sans" panose="020B0606030504020204" pitchFamily="34" charset="0"/>
                <a:ea typeface="Open sans" panose="020B0606030504020204" pitchFamily="34" charset="0"/>
                <a:cs typeface="Open sans" panose="020B0606030504020204" pitchFamily="34" charset="0"/>
              </a:rPr>
              <a:t>Benefits of Participation for Clinicians</a:t>
            </a:r>
          </a:p>
        </p:txBody>
      </p:sp>
      <p:sp>
        <p:nvSpPr>
          <p:cNvPr id="3" name="Content Placeholder 2"/>
          <p:cNvSpPr>
            <a:spLocks noGrp="1"/>
          </p:cNvSpPr>
          <p:nvPr>
            <p:ph idx="1"/>
          </p:nvPr>
        </p:nvSpPr>
        <p:spPr>
          <a:xfrm>
            <a:off x="7531610" y="2434201"/>
            <a:ext cx="4486219" cy="3742762"/>
          </a:xfrm>
        </p:spPr>
        <p:txBody>
          <a:bodyPr>
            <a:normAutofit/>
          </a:bodyPr>
          <a:lstStyle/>
          <a:p>
            <a:pPr>
              <a:spcBef>
                <a:spcPts val="0"/>
              </a:spcBef>
              <a:buClrTx/>
              <a:defRPr/>
            </a:pPr>
            <a:r>
              <a:rPr lang="en-US" sz="2400" dirty="0">
                <a:latin typeface="Open sans" panose="020B0606030504020204" pitchFamily="34" charset="0"/>
                <a:ea typeface="Open sans" panose="020B0606030504020204" pitchFamily="34" charset="0"/>
                <a:cs typeface="Open sans" panose="020B0606030504020204" pitchFamily="34" charset="0"/>
              </a:rPr>
              <a:t>Tools and resources to support evidenced-based practices</a:t>
            </a:r>
          </a:p>
          <a:p>
            <a:pPr>
              <a:spcBef>
                <a:spcPts val="0"/>
              </a:spcBef>
              <a:buClrTx/>
              <a:defRPr/>
            </a:pPr>
            <a:r>
              <a:rPr lang="en-US" sz="2400" dirty="0">
                <a:latin typeface="Open sans" panose="020B0606030504020204" pitchFamily="34" charset="0"/>
                <a:ea typeface="Open sans" panose="020B0606030504020204" pitchFamily="34" charset="0"/>
                <a:cs typeface="Open sans" panose="020B0606030504020204" pitchFamily="34" charset="0"/>
              </a:rPr>
              <a:t>Networking and speaking opportunities </a:t>
            </a:r>
          </a:p>
          <a:p>
            <a:pPr>
              <a:spcBef>
                <a:spcPts val="0"/>
              </a:spcBef>
              <a:buClrTx/>
              <a:defRPr/>
            </a:pPr>
            <a:r>
              <a:rPr lang="en-US" sz="2400" dirty="0">
                <a:latin typeface="Open sans" panose="020B0606030504020204" pitchFamily="34" charset="0"/>
                <a:ea typeface="Open sans" panose="020B0606030504020204" pitchFamily="34" charset="0"/>
                <a:cs typeface="Open sans" panose="020B0606030504020204" pitchFamily="34" charset="0"/>
              </a:rPr>
              <a:t>Leadership opportunities </a:t>
            </a:r>
          </a:p>
          <a:p>
            <a:pPr>
              <a:spcBef>
                <a:spcPts val="0"/>
              </a:spcBef>
              <a:buClrTx/>
              <a:defRPr/>
            </a:pPr>
            <a:r>
              <a:rPr lang="en-US" sz="2400" dirty="0">
                <a:latin typeface="Open sans" panose="020B0606030504020204" pitchFamily="34" charset="0"/>
                <a:ea typeface="Open sans" panose="020B0606030504020204" pitchFamily="34" charset="0"/>
                <a:cs typeface="Open sans" panose="020B0606030504020204" pitchFamily="34" charset="0"/>
              </a:rPr>
              <a:t>American Board of Obstetrics and Gynecology (ABOG) Maintenance of Certification Part IV credits</a:t>
            </a:r>
          </a:p>
          <a:p>
            <a:pPr>
              <a:buClr>
                <a:srgbClr val="F58466"/>
              </a:buClr>
            </a:pPr>
            <a:endParaRPr lang="en-US" sz="2400" dirty="0"/>
          </a:p>
        </p:txBody>
      </p:sp>
    </p:spTree>
    <p:extLst>
      <p:ext uri="{BB962C8B-B14F-4D97-AF65-F5344CB8AC3E}">
        <p14:creationId xmlns:p14="http://schemas.microsoft.com/office/powerpoint/2010/main" val="230608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D34318-B98F-43B9-B2C9-B3CC43B7ED35}"/>
              </a:ext>
            </a:extLst>
          </p:cNvPr>
          <p:cNvSpPr>
            <a:spLocks noGrp="1"/>
          </p:cNvSpPr>
          <p:nvPr>
            <p:ph type="title"/>
          </p:nvPr>
        </p:nvSpPr>
        <p:spPr/>
        <p:txBody>
          <a:bodyPr>
            <a:normAutofit/>
          </a:bodyPr>
          <a:lstStyle/>
          <a:p>
            <a:r>
              <a:rPr lang="en-US" sz="4000" dirty="0">
                <a:latin typeface="Open sans" panose="020B0606030504020204" pitchFamily="34" charset="0"/>
                <a:ea typeface="Open sans" panose="020B0606030504020204" pitchFamily="34" charset="0"/>
                <a:cs typeface="Open sans" panose="020B0606030504020204" pitchFamily="34" charset="0"/>
              </a:rPr>
              <a:t>Patients with Lived Experience in AIM</a:t>
            </a:r>
          </a:p>
        </p:txBody>
      </p:sp>
      <p:sp>
        <p:nvSpPr>
          <p:cNvPr id="8" name="Content Placeholder 7">
            <a:extLst>
              <a:ext uri="{FF2B5EF4-FFF2-40B4-BE49-F238E27FC236}">
                <a16:creationId xmlns:a16="http://schemas.microsoft.com/office/drawing/2014/main" id="{434A9795-D905-4DAA-87D0-46E1F8E5E22F}"/>
              </a:ext>
            </a:extLst>
          </p:cNvPr>
          <p:cNvSpPr>
            <a:spLocks noGrp="1"/>
          </p:cNvSpPr>
          <p:nvPr>
            <p:ph sz="half" idx="1"/>
          </p:nvPr>
        </p:nvSpPr>
        <p:spPr>
          <a:xfrm>
            <a:off x="728133" y="1608455"/>
            <a:ext cx="5181600" cy="4884420"/>
          </a:xfrm>
        </p:spPr>
        <p:txBody>
          <a:bodyPr>
            <a:normAutofit fontScale="92500"/>
          </a:bodyPr>
          <a:lstStyle/>
          <a:p>
            <a:r>
              <a:rPr lang="en-US" sz="2400" dirty="0">
                <a:latin typeface="Open sans" panose="020B0606030504020204" pitchFamily="34" charset="0"/>
                <a:ea typeface="Open sans" panose="020B0606030504020204" pitchFamily="34" charset="0"/>
                <a:cs typeface="Open sans" panose="020B0606030504020204" pitchFamily="34" charset="0"/>
              </a:rPr>
              <a:t>Seek to integrate those with lived experience </a:t>
            </a:r>
            <a:r>
              <a:rPr lang="en-US" sz="2400" b="1" dirty="0">
                <a:latin typeface="Open sans" panose="020B0606030504020204" pitchFamily="34" charset="0"/>
                <a:ea typeface="Open sans" panose="020B0606030504020204" pitchFamily="34" charset="0"/>
                <a:cs typeface="Open sans" panose="020B0606030504020204" pitchFamily="34" charset="0"/>
              </a:rPr>
              <a:t>from the start </a:t>
            </a:r>
            <a:r>
              <a:rPr lang="en-US" sz="2400" dirty="0">
                <a:latin typeface="Open sans" panose="020B0606030504020204" pitchFamily="34" charset="0"/>
                <a:ea typeface="Open sans" panose="020B0606030504020204" pitchFamily="34" charset="0"/>
                <a:cs typeface="Open sans" panose="020B0606030504020204" pitchFamily="34" charset="0"/>
              </a:rPr>
              <a:t>of any project</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AIM staff </a:t>
            </a:r>
            <a:r>
              <a:rPr lang="en-US" sz="2400" b="1" dirty="0">
                <a:latin typeface="Open sans" panose="020B0606030504020204" pitchFamily="34" charset="0"/>
                <a:ea typeface="Open sans" panose="020B0606030504020204" pitchFamily="34" charset="0"/>
                <a:cs typeface="Open sans" panose="020B0606030504020204" pitchFamily="34" charset="0"/>
              </a:rPr>
              <a:t>provide support </a:t>
            </a:r>
            <a:r>
              <a:rPr lang="en-US" sz="2400" dirty="0">
                <a:latin typeface="Open sans" panose="020B0606030504020204" pitchFamily="34" charset="0"/>
                <a:ea typeface="Open sans" panose="020B0606030504020204" pitchFamily="34" charset="0"/>
                <a:cs typeface="Open sans" panose="020B0606030504020204" pitchFamily="34" charset="0"/>
              </a:rPr>
              <a:t>to participants in an ongoing way</a:t>
            </a: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b="1" dirty="0">
                <a:latin typeface="Open sans" panose="020B0606030504020204" pitchFamily="34" charset="0"/>
                <a:ea typeface="Open sans" panose="020B0606030504020204" pitchFamily="34" charset="0"/>
                <a:cs typeface="Open sans" panose="020B0606030504020204" pitchFamily="34" charset="0"/>
              </a:rPr>
              <a:t>Leveraging community-based organizations </a:t>
            </a:r>
            <a:r>
              <a:rPr lang="en-US" sz="2400" dirty="0">
                <a:latin typeface="Open sans" panose="020B0606030504020204" pitchFamily="34" charset="0"/>
                <a:ea typeface="Open sans" panose="020B0606030504020204" pitchFamily="34" charset="0"/>
                <a:cs typeface="Open sans" panose="020B0606030504020204" pitchFamily="34" charset="0"/>
              </a:rPr>
              <a:t>in identifying patient subject matter experts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Ensure </a:t>
            </a:r>
            <a:r>
              <a:rPr lang="en-US" sz="2400" b="1" dirty="0">
                <a:latin typeface="Open sans" panose="020B0606030504020204" pitchFamily="34" charset="0"/>
                <a:ea typeface="Open sans" panose="020B0606030504020204" pitchFamily="34" charset="0"/>
                <a:cs typeface="Open sans" panose="020B0606030504020204" pitchFamily="34" charset="0"/>
              </a:rPr>
              <a:t>equal subject matter expert status</a:t>
            </a:r>
            <a:r>
              <a:rPr lang="en-US" sz="2400" dirty="0">
                <a:latin typeface="Open sans" panose="020B0606030504020204" pitchFamily="34" charset="0"/>
                <a:ea typeface="Open sans" panose="020B0606030504020204" pitchFamily="34" charset="0"/>
                <a:cs typeface="Open sans" panose="020B0606030504020204" pitchFamily="34" charset="0"/>
              </a:rPr>
              <a:t> for all team members</a:t>
            </a:r>
          </a:p>
        </p:txBody>
      </p:sp>
      <p:pic>
        <p:nvPicPr>
          <p:cNvPr id="9" name="Picture 8" descr="A picture containing text, vector graphics&#10;&#10;Description automatically generated">
            <a:extLst>
              <a:ext uri="{FF2B5EF4-FFF2-40B4-BE49-F238E27FC236}">
                <a16:creationId xmlns:a16="http://schemas.microsoft.com/office/drawing/2014/main" id="{4110B1DD-D54D-4283-B190-4A7297E02F55}"/>
              </a:ext>
            </a:extLst>
          </p:cNvPr>
          <p:cNvPicPr>
            <a:picLocks noChangeAspect="1"/>
          </p:cNvPicPr>
          <p:nvPr/>
        </p:nvPicPr>
        <p:blipFill rotWithShape="1">
          <a:blip r:embed="rId3">
            <a:extLst>
              <a:ext uri="{28A0092B-C50C-407E-A947-70E740481C1C}">
                <a14:useLocalDpi xmlns:a14="http://schemas.microsoft.com/office/drawing/2010/main" val="0"/>
              </a:ext>
            </a:extLst>
          </a:blip>
          <a:srcRect l="1305" t="20747"/>
          <a:stretch/>
        </p:blipFill>
        <p:spPr>
          <a:xfrm>
            <a:off x="6172200" y="1926036"/>
            <a:ext cx="5291667" cy="4249258"/>
          </a:xfrm>
          <a:prstGeom prst="rect">
            <a:avLst/>
          </a:prstGeom>
        </p:spPr>
      </p:pic>
    </p:spTree>
    <p:extLst>
      <p:ext uri="{BB962C8B-B14F-4D97-AF65-F5344CB8AC3E}">
        <p14:creationId xmlns:p14="http://schemas.microsoft.com/office/powerpoint/2010/main" val="2815191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E7FC8E0-A2BB-4A68-8BD2-E0629F6B4CAE}"/>
              </a:ext>
            </a:extLst>
          </p:cNvPr>
          <p:cNvGrpSpPr/>
          <p:nvPr/>
        </p:nvGrpSpPr>
        <p:grpSpPr>
          <a:xfrm>
            <a:off x="2258292" y="447026"/>
            <a:ext cx="6632070" cy="6203156"/>
            <a:chOff x="3788172" y="1628800"/>
            <a:chExt cx="4612480" cy="4612384"/>
          </a:xfrm>
        </p:grpSpPr>
        <p:sp>
          <p:nvSpPr>
            <p:cNvPr id="7" name="Freeform: Shape 6">
              <a:extLst>
                <a:ext uri="{FF2B5EF4-FFF2-40B4-BE49-F238E27FC236}">
                  <a16:creationId xmlns:a16="http://schemas.microsoft.com/office/drawing/2014/main" id="{610CAE44-8720-4EA3-8FF0-05A27B15BFA6}"/>
                </a:ext>
              </a:extLst>
            </p:cNvPr>
            <p:cNvSpPr/>
            <p:nvPr/>
          </p:nvSpPr>
          <p:spPr>
            <a:xfrm>
              <a:off x="6108656" y="1628895"/>
              <a:ext cx="2174363" cy="2208280"/>
            </a:xfrm>
            <a:custGeom>
              <a:avLst/>
              <a:gdLst>
                <a:gd name="connsiteX0" fmla="*/ 29619 w 2174363"/>
                <a:gd name="connsiteY0" fmla="*/ 593408 h 2208280"/>
                <a:gd name="connsiteX1" fmla="*/ 97532 w 2174363"/>
                <a:gd name="connsiteY1" fmla="*/ 572643 h 2208280"/>
                <a:gd name="connsiteX2" fmla="*/ 138585 w 2174363"/>
                <a:gd name="connsiteY2" fmla="*/ 550164 h 2208280"/>
                <a:gd name="connsiteX3" fmla="*/ 379949 w 2174363"/>
                <a:gd name="connsiteY3" fmla="*/ 616744 h 2208280"/>
                <a:gd name="connsiteX4" fmla="*/ 362613 w 2174363"/>
                <a:gd name="connsiteY4" fmla="*/ 881729 h 2208280"/>
                <a:gd name="connsiteX5" fmla="*/ 196402 w 2174363"/>
                <a:gd name="connsiteY5" fmla="*/ 940784 h 2208280"/>
                <a:gd name="connsiteX6" fmla="*/ 109153 w 2174363"/>
                <a:gd name="connsiteY6" fmla="*/ 903923 h 2208280"/>
                <a:gd name="connsiteX7" fmla="*/ 63242 w 2174363"/>
                <a:gd name="connsiteY7" fmla="*/ 881253 h 2208280"/>
                <a:gd name="connsiteX8" fmla="*/ 11998 w 2174363"/>
                <a:gd name="connsiteY8" fmla="*/ 885158 h 2208280"/>
                <a:gd name="connsiteX9" fmla="*/ 1806 w 2174363"/>
                <a:gd name="connsiteY9" fmla="*/ 907542 h 2208280"/>
                <a:gd name="connsiteX10" fmla="*/ 1235 w 2174363"/>
                <a:gd name="connsiteY10" fmla="*/ 1423321 h 2208280"/>
                <a:gd name="connsiteX11" fmla="*/ 820766 w 2174363"/>
                <a:gd name="connsiteY11" fmla="*/ 2019014 h 2208280"/>
                <a:gd name="connsiteX12" fmla="*/ 1313208 w 2174363"/>
                <a:gd name="connsiteY12" fmla="*/ 1858709 h 2208280"/>
                <a:gd name="connsiteX13" fmla="*/ 1360452 w 2174363"/>
                <a:gd name="connsiteY13" fmla="*/ 1865757 h 2208280"/>
                <a:gd name="connsiteX14" fmla="*/ 1392171 w 2174363"/>
                <a:gd name="connsiteY14" fmla="*/ 1933099 h 2208280"/>
                <a:gd name="connsiteX15" fmla="*/ 1384074 w 2174363"/>
                <a:gd name="connsiteY15" fmla="*/ 1995202 h 2208280"/>
                <a:gd name="connsiteX16" fmla="*/ 1376835 w 2174363"/>
                <a:gd name="connsiteY16" fmla="*/ 2076736 h 2208280"/>
                <a:gd name="connsiteX17" fmla="*/ 1469418 w 2174363"/>
                <a:gd name="connsiteY17" fmla="*/ 2195894 h 2208280"/>
                <a:gd name="connsiteX18" fmla="*/ 1692113 w 2174363"/>
                <a:gd name="connsiteY18" fmla="*/ 2136839 h 2208280"/>
                <a:gd name="connsiteX19" fmla="*/ 1680397 w 2174363"/>
                <a:gd name="connsiteY19" fmla="*/ 1924050 h 2208280"/>
                <a:gd name="connsiteX20" fmla="*/ 1649536 w 2174363"/>
                <a:gd name="connsiteY20" fmla="*/ 1895189 h 2208280"/>
                <a:gd name="connsiteX21" fmla="*/ 1598577 w 2174363"/>
                <a:gd name="connsiteY21" fmla="*/ 1814227 h 2208280"/>
                <a:gd name="connsiteX22" fmla="*/ 1661347 w 2174363"/>
                <a:gd name="connsiteY22" fmla="*/ 1744980 h 2208280"/>
                <a:gd name="connsiteX23" fmla="*/ 2174364 w 2174363"/>
                <a:gd name="connsiteY23" fmla="*/ 1577245 h 2208280"/>
                <a:gd name="connsiteX24" fmla="*/ 1997 w 2174363"/>
                <a:gd name="connsiteY24" fmla="*/ 0 h 2208280"/>
                <a:gd name="connsiteX25" fmla="*/ 1997 w 2174363"/>
                <a:gd name="connsiteY25" fmla="*/ 540830 h 2208280"/>
                <a:gd name="connsiteX26" fmla="*/ 29619 w 2174363"/>
                <a:gd name="connsiteY26" fmla="*/ 593408 h 220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74363" h="2208280">
                  <a:moveTo>
                    <a:pt x="29619" y="593408"/>
                  </a:moveTo>
                  <a:cubicBezTo>
                    <a:pt x="51241" y="601409"/>
                    <a:pt x="72672" y="588074"/>
                    <a:pt x="97532" y="572643"/>
                  </a:cubicBezTo>
                  <a:cubicBezTo>
                    <a:pt x="110486" y="564642"/>
                    <a:pt x="123917" y="556260"/>
                    <a:pt x="138585" y="550164"/>
                  </a:cubicBezTo>
                  <a:cubicBezTo>
                    <a:pt x="196211" y="526161"/>
                    <a:pt x="326132" y="527876"/>
                    <a:pt x="379949" y="616744"/>
                  </a:cubicBezTo>
                  <a:cubicBezTo>
                    <a:pt x="433384" y="705041"/>
                    <a:pt x="414905" y="829532"/>
                    <a:pt x="362613" y="881729"/>
                  </a:cubicBezTo>
                  <a:cubicBezTo>
                    <a:pt x="296034" y="948309"/>
                    <a:pt x="243932" y="947357"/>
                    <a:pt x="196402" y="940784"/>
                  </a:cubicBezTo>
                  <a:cubicBezTo>
                    <a:pt x="155349" y="935069"/>
                    <a:pt x="130775" y="918496"/>
                    <a:pt x="109153" y="903923"/>
                  </a:cubicBezTo>
                  <a:cubicBezTo>
                    <a:pt x="93723" y="893540"/>
                    <a:pt x="80387" y="884587"/>
                    <a:pt x="63242" y="881253"/>
                  </a:cubicBezTo>
                  <a:cubicBezTo>
                    <a:pt x="38858" y="876586"/>
                    <a:pt x="21618" y="877919"/>
                    <a:pt x="11998" y="885158"/>
                  </a:cubicBezTo>
                  <a:cubicBezTo>
                    <a:pt x="5997" y="889730"/>
                    <a:pt x="2663" y="896969"/>
                    <a:pt x="1806" y="907542"/>
                  </a:cubicBezTo>
                  <a:cubicBezTo>
                    <a:pt x="-1242" y="943737"/>
                    <a:pt x="282" y="1260824"/>
                    <a:pt x="1235" y="1423321"/>
                  </a:cubicBezTo>
                  <a:cubicBezTo>
                    <a:pt x="381568" y="1429893"/>
                    <a:pt x="703322" y="1676972"/>
                    <a:pt x="820766" y="2019014"/>
                  </a:cubicBezTo>
                  <a:cubicBezTo>
                    <a:pt x="975642" y="1967294"/>
                    <a:pt x="1276346" y="1867376"/>
                    <a:pt x="1313208" y="1858709"/>
                  </a:cubicBezTo>
                  <a:cubicBezTo>
                    <a:pt x="1331592" y="1854327"/>
                    <a:pt x="1347498" y="1856708"/>
                    <a:pt x="1360452" y="1865757"/>
                  </a:cubicBezTo>
                  <a:cubicBezTo>
                    <a:pt x="1385694" y="1883283"/>
                    <a:pt x="1390551" y="1920716"/>
                    <a:pt x="1392171" y="1933099"/>
                  </a:cubicBezTo>
                  <a:cubicBezTo>
                    <a:pt x="1395123" y="1956245"/>
                    <a:pt x="1389504" y="1976057"/>
                    <a:pt x="1384074" y="1995202"/>
                  </a:cubicBezTo>
                  <a:cubicBezTo>
                    <a:pt x="1377502" y="2018443"/>
                    <a:pt x="1370644" y="2042446"/>
                    <a:pt x="1376835" y="2076736"/>
                  </a:cubicBezTo>
                  <a:cubicBezTo>
                    <a:pt x="1384646" y="2120170"/>
                    <a:pt x="1396933" y="2159127"/>
                    <a:pt x="1469418" y="2195894"/>
                  </a:cubicBezTo>
                  <a:cubicBezTo>
                    <a:pt x="1524759" y="2223992"/>
                    <a:pt x="1634105" y="2204276"/>
                    <a:pt x="1692113" y="2136839"/>
                  </a:cubicBezTo>
                  <a:cubicBezTo>
                    <a:pt x="1748405" y="2071402"/>
                    <a:pt x="1714401" y="1963579"/>
                    <a:pt x="1680397" y="1924050"/>
                  </a:cubicBezTo>
                  <a:cubicBezTo>
                    <a:pt x="1671444" y="1913668"/>
                    <a:pt x="1660299" y="1904333"/>
                    <a:pt x="1649536" y="1895189"/>
                  </a:cubicBezTo>
                  <a:cubicBezTo>
                    <a:pt x="1623819" y="1873568"/>
                    <a:pt x="1597244" y="1851184"/>
                    <a:pt x="1598577" y="1814227"/>
                  </a:cubicBezTo>
                  <a:cubicBezTo>
                    <a:pt x="1600482" y="1762506"/>
                    <a:pt x="1654394" y="1746885"/>
                    <a:pt x="1661347" y="1744980"/>
                  </a:cubicBezTo>
                  <a:lnTo>
                    <a:pt x="2174364" y="1577245"/>
                  </a:lnTo>
                  <a:cubicBezTo>
                    <a:pt x="1870992" y="665607"/>
                    <a:pt x="1014028" y="6953"/>
                    <a:pt x="1997" y="0"/>
                  </a:cubicBezTo>
                  <a:lnTo>
                    <a:pt x="1997" y="540830"/>
                  </a:lnTo>
                  <a:cubicBezTo>
                    <a:pt x="1902" y="542354"/>
                    <a:pt x="-766" y="582263"/>
                    <a:pt x="29619" y="593408"/>
                  </a:cubicBezTo>
                  <a:close/>
                </a:path>
              </a:pathLst>
            </a:custGeom>
            <a:solidFill>
              <a:srgbClr val="0070C0"/>
            </a:solidFill>
            <a:ln w="9525" cap="flat">
              <a:noFill/>
              <a:prstDash val="solid"/>
              <a:miter/>
            </a:ln>
          </p:spPr>
          <p:txBody>
            <a:bodyPr rtlCol="0" anchor="ctr"/>
            <a:lstStyle/>
            <a:p>
              <a:endParaRPr lang="en-IN" dirty="0"/>
            </a:p>
          </p:txBody>
        </p:sp>
        <p:sp>
          <p:nvSpPr>
            <p:cNvPr id="10" name="Freeform: Shape 9">
              <a:extLst>
                <a:ext uri="{FF2B5EF4-FFF2-40B4-BE49-F238E27FC236}">
                  <a16:creationId xmlns:a16="http://schemas.microsoft.com/office/drawing/2014/main" id="{976ADCB9-E1E7-441D-8A14-EE25C3507495}"/>
                </a:ext>
              </a:extLst>
            </p:cNvPr>
            <p:cNvSpPr/>
            <p:nvPr/>
          </p:nvSpPr>
          <p:spPr>
            <a:xfrm>
              <a:off x="3788172" y="3071948"/>
              <a:ext cx="1778793" cy="2726801"/>
            </a:xfrm>
            <a:custGeom>
              <a:avLst/>
              <a:gdLst>
                <a:gd name="connsiteX0" fmla="*/ 1271873 w 1778793"/>
                <a:gd name="connsiteY0" fmla="*/ 2228453 h 2726801"/>
                <a:gd name="connsiteX1" fmla="*/ 1204627 w 1778793"/>
                <a:gd name="connsiteY1" fmla="*/ 2205688 h 2726801"/>
                <a:gd name="connsiteX2" fmla="*/ 1158145 w 1778793"/>
                <a:gd name="connsiteY2" fmla="*/ 2199974 h 2726801"/>
                <a:gd name="connsiteX3" fmla="*/ 1000887 w 1778793"/>
                <a:gd name="connsiteY3" fmla="*/ 2005092 h 2726801"/>
                <a:gd name="connsiteX4" fmla="*/ 1169480 w 1778793"/>
                <a:gd name="connsiteY4" fmla="*/ 1799924 h 2726801"/>
                <a:gd name="connsiteX5" fmla="*/ 1338929 w 1778793"/>
                <a:gd name="connsiteY5" fmla="*/ 1848882 h 2726801"/>
                <a:gd name="connsiteX6" fmla="*/ 1388364 w 1778793"/>
                <a:gd name="connsiteY6" fmla="*/ 1929654 h 2726801"/>
                <a:gd name="connsiteX7" fmla="*/ 1412462 w 1778793"/>
                <a:gd name="connsiteY7" fmla="*/ 1974802 h 2726801"/>
                <a:gd name="connsiteX8" fmla="*/ 1456277 w 1778793"/>
                <a:gd name="connsiteY8" fmla="*/ 2001473 h 2726801"/>
                <a:gd name="connsiteX9" fmla="*/ 1477613 w 1778793"/>
                <a:gd name="connsiteY9" fmla="*/ 1989280 h 2726801"/>
                <a:gd name="connsiteX10" fmla="*/ 1778794 w 1778793"/>
                <a:gd name="connsiteY10" fmla="*/ 1570752 h 2726801"/>
                <a:gd name="connsiteX11" fmla="*/ 1423416 w 1778793"/>
                <a:gd name="connsiteY11" fmla="*/ 862854 h 2726801"/>
                <a:gd name="connsiteX12" fmla="*/ 1460564 w 1778793"/>
                <a:gd name="connsiteY12" fmla="*/ 608822 h 2726801"/>
                <a:gd name="connsiteX13" fmla="*/ 967073 w 1778793"/>
                <a:gd name="connsiteY13" fmla="*/ 451850 h 2726801"/>
                <a:gd name="connsiteX14" fmla="*/ 932783 w 1778793"/>
                <a:gd name="connsiteY14" fmla="*/ 418608 h 2726801"/>
                <a:gd name="connsiteX15" fmla="*/ 946309 w 1778793"/>
                <a:gd name="connsiteY15" fmla="*/ 345456 h 2726801"/>
                <a:gd name="connsiteX16" fmla="*/ 989076 w 1778793"/>
                <a:gd name="connsiteY16" fmla="*/ 299736 h 2726801"/>
                <a:gd name="connsiteX17" fmla="*/ 1042511 w 1778793"/>
                <a:gd name="connsiteY17" fmla="*/ 237728 h 2726801"/>
                <a:gd name="connsiteX18" fmla="*/ 1036796 w 1778793"/>
                <a:gd name="connsiteY18" fmla="*/ 86947 h 2726801"/>
                <a:gd name="connsiteX19" fmla="*/ 821436 w 1778793"/>
                <a:gd name="connsiteY19" fmla="*/ 5032 h 2726801"/>
                <a:gd name="connsiteX20" fmla="*/ 706850 w 1778793"/>
                <a:gd name="connsiteY20" fmla="*/ 184769 h 2726801"/>
                <a:gd name="connsiteX21" fmla="*/ 715137 w 1778793"/>
                <a:gd name="connsiteY21" fmla="*/ 226203 h 2726801"/>
                <a:gd name="connsiteX22" fmla="*/ 709327 w 1778793"/>
                <a:gd name="connsiteY22" fmla="*/ 321739 h 2726801"/>
                <a:gd name="connsiteX23" fmla="*/ 617982 w 1778793"/>
                <a:gd name="connsiteY23" fmla="*/ 341360 h 2726801"/>
                <a:gd name="connsiteX24" fmla="*/ 103251 w 1778793"/>
                <a:gd name="connsiteY24" fmla="*/ 178387 h 2726801"/>
                <a:gd name="connsiteX25" fmla="*/ 0 w 1778793"/>
                <a:gd name="connsiteY25" fmla="*/ 862949 h 2726801"/>
                <a:gd name="connsiteX26" fmla="*/ 948023 w 1778793"/>
                <a:gd name="connsiteY26" fmla="*/ 2726801 h 2726801"/>
                <a:gd name="connsiteX27" fmla="*/ 1263491 w 1778793"/>
                <a:gd name="connsiteY27" fmla="*/ 2287413 h 2726801"/>
                <a:gd name="connsiteX28" fmla="*/ 1271873 w 1778793"/>
                <a:gd name="connsiteY28" fmla="*/ 2228453 h 272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8793" h="2726801">
                  <a:moveTo>
                    <a:pt x="1271873" y="2228453"/>
                  </a:moveTo>
                  <a:cubicBezTo>
                    <a:pt x="1258919" y="2209403"/>
                    <a:pt x="1233773" y="2207689"/>
                    <a:pt x="1204627" y="2205688"/>
                  </a:cubicBezTo>
                  <a:cubicBezTo>
                    <a:pt x="1189387" y="2204641"/>
                    <a:pt x="1173671" y="2203593"/>
                    <a:pt x="1158145" y="2199974"/>
                  </a:cubicBezTo>
                  <a:cubicBezTo>
                    <a:pt x="1097375" y="2185877"/>
                    <a:pt x="992791" y="2108724"/>
                    <a:pt x="1000887" y="2005092"/>
                  </a:cubicBezTo>
                  <a:cubicBezTo>
                    <a:pt x="1008983" y="1902127"/>
                    <a:pt x="1096613" y="1811925"/>
                    <a:pt x="1169480" y="1799924"/>
                  </a:cubicBezTo>
                  <a:cubicBezTo>
                    <a:pt x="1262443" y="1784684"/>
                    <a:pt x="1304163" y="1815735"/>
                    <a:pt x="1338929" y="1848882"/>
                  </a:cubicBezTo>
                  <a:cubicBezTo>
                    <a:pt x="1368933" y="1877457"/>
                    <a:pt x="1379220" y="1905175"/>
                    <a:pt x="1388364" y="1929654"/>
                  </a:cubicBezTo>
                  <a:cubicBezTo>
                    <a:pt x="1394841" y="1947085"/>
                    <a:pt x="1400461" y="1962229"/>
                    <a:pt x="1412462" y="1974802"/>
                  </a:cubicBezTo>
                  <a:cubicBezTo>
                    <a:pt x="1429607" y="1992805"/>
                    <a:pt x="1444276" y="2001377"/>
                    <a:pt x="1456277" y="2001473"/>
                  </a:cubicBezTo>
                  <a:cubicBezTo>
                    <a:pt x="1463802" y="2001282"/>
                    <a:pt x="1470755" y="1997282"/>
                    <a:pt x="1477613" y="1989280"/>
                  </a:cubicBezTo>
                  <a:cubicBezTo>
                    <a:pt x="1501235" y="1961658"/>
                    <a:pt x="1684782" y="1703340"/>
                    <a:pt x="1778794" y="1570752"/>
                  </a:cubicBezTo>
                  <a:cubicBezTo>
                    <a:pt x="1563148" y="1409779"/>
                    <a:pt x="1423416" y="1152604"/>
                    <a:pt x="1423416" y="862854"/>
                  </a:cubicBezTo>
                  <a:cubicBezTo>
                    <a:pt x="1423416" y="774557"/>
                    <a:pt x="1436465" y="689308"/>
                    <a:pt x="1460564" y="608822"/>
                  </a:cubicBezTo>
                  <a:cubicBezTo>
                    <a:pt x="1304639" y="560530"/>
                    <a:pt x="1002030" y="466233"/>
                    <a:pt x="967073" y="451850"/>
                  </a:cubicBezTo>
                  <a:cubicBezTo>
                    <a:pt x="949643" y="444706"/>
                    <a:pt x="938117" y="433467"/>
                    <a:pt x="932783" y="418608"/>
                  </a:cubicBezTo>
                  <a:cubicBezTo>
                    <a:pt x="922496" y="389652"/>
                    <a:pt x="940403" y="356410"/>
                    <a:pt x="946309" y="345456"/>
                  </a:cubicBezTo>
                  <a:cubicBezTo>
                    <a:pt x="957358" y="324977"/>
                    <a:pt x="973455" y="312118"/>
                    <a:pt x="989076" y="299736"/>
                  </a:cubicBezTo>
                  <a:cubicBezTo>
                    <a:pt x="1007936" y="284686"/>
                    <a:pt x="1027462" y="269161"/>
                    <a:pt x="1042511" y="237728"/>
                  </a:cubicBezTo>
                  <a:cubicBezTo>
                    <a:pt x="1061561" y="197914"/>
                    <a:pt x="1074230" y="159052"/>
                    <a:pt x="1036796" y="86947"/>
                  </a:cubicBezTo>
                  <a:cubicBezTo>
                    <a:pt x="1008221" y="31893"/>
                    <a:pt x="907923" y="-15923"/>
                    <a:pt x="821436" y="5032"/>
                  </a:cubicBezTo>
                  <a:cubicBezTo>
                    <a:pt x="737616" y="25321"/>
                    <a:pt x="702278" y="132858"/>
                    <a:pt x="706850" y="184769"/>
                  </a:cubicBezTo>
                  <a:cubicBezTo>
                    <a:pt x="708088" y="198390"/>
                    <a:pt x="711613" y="212582"/>
                    <a:pt x="715137" y="226203"/>
                  </a:cubicBezTo>
                  <a:cubicBezTo>
                    <a:pt x="723424" y="258778"/>
                    <a:pt x="731996" y="292497"/>
                    <a:pt x="709327" y="321739"/>
                  </a:cubicBezTo>
                  <a:cubicBezTo>
                    <a:pt x="677609" y="362696"/>
                    <a:pt x="624745" y="343932"/>
                    <a:pt x="617982" y="341360"/>
                  </a:cubicBezTo>
                  <a:lnTo>
                    <a:pt x="103251" y="178387"/>
                  </a:lnTo>
                  <a:cubicBezTo>
                    <a:pt x="36195" y="394605"/>
                    <a:pt x="0" y="624538"/>
                    <a:pt x="0" y="862949"/>
                  </a:cubicBezTo>
                  <a:cubicBezTo>
                    <a:pt x="0" y="1628854"/>
                    <a:pt x="373475" y="2307416"/>
                    <a:pt x="948023" y="2726801"/>
                  </a:cubicBezTo>
                  <a:lnTo>
                    <a:pt x="1263491" y="2287413"/>
                  </a:lnTo>
                  <a:cubicBezTo>
                    <a:pt x="1264634" y="2286175"/>
                    <a:pt x="1289971" y="2255314"/>
                    <a:pt x="1271873" y="2228453"/>
                  </a:cubicBezTo>
                  <a:close/>
                </a:path>
              </a:pathLst>
            </a:custGeom>
            <a:solidFill>
              <a:srgbClr val="92D050"/>
            </a:solidFill>
            <a:ln w="9525" cap="flat">
              <a:no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F37191F6-57D1-4A6B-8E0C-1D0750091ED1}"/>
                </a:ext>
              </a:extLst>
            </p:cNvPr>
            <p:cNvSpPr/>
            <p:nvPr/>
          </p:nvSpPr>
          <p:spPr>
            <a:xfrm>
              <a:off x="3900281" y="1628800"/>
              <a:ext cx="2591987" cy="2024824"/>
            </a:xfrm>
            <a:custGeom>
              <a:avLst/>
              <a:gdLst>
                <a:gd name="connsiteX0" fmla="*/ 574739 w 2591987"/>
                <a:gd name="connsiteY0" fmla="*/ 1747361 h 2024824"/>
                <a:gd name="connsiteX1" fmla="*/ 575501 w 2591987"/>
                <a:gd name="connsiteY1" fmla="*/ 1676400 h 2024824"/>
                <a:gd name="connsiteX2" fmla="*/ 566452 w 2591987"/>
                <a:gd name="connsiteY2" fmla="*/ 1630489 h 2024824"/>
                <a:gd name="connsiteX3" fmla="*/ 702755 w 2591987"/>
                <a:gd name="connsiteY3" fmla="*/ 1420463 h 2024824"/>
                <a:gd name="connsiteX4" fmla="*/ 950214 w 2591987"/>
                <a:gd name="connsiteY4" fmla="*/ 1516952 h 2024824"/>
                <a:gd name="connsiteX5" fmla="*/ 956310 w 2591987"/>
                <a:gd name="connsiteY5" fmla="*/ 1693164 h 2024824"/>
                <a:gd name="connsiteX6" fmla="*/ 894874 w 2591987"/>
                <a:gd name="connsiteY6" fmla="*/ 1765268 h 2024824"/>
                <a:gd name="connsiteX7" fmla="*/ 859441 w 2591987"/>
                <a:gd name="connsiteY7" fmla="*/ 1802225 h 2024824"/>
                <a:gd name="connsiteX8" fmla="*/ 847725 w 2591987"/>
                <a:gd name="connsiteY8" fmla="*/ 1852232 h 2024824"/>
                <a:gd name="connsiteX9" fmla="*/ 866013 w 2591987"/>
                <a:gd name="connsiteY9" fmla="*/ 1868710 h 2024824"/>
                <a:gd name="connsiteX10" fmla="*/ 1357313 w 2591987"/>
                <a:gd name="connsiteY10" fmla="*/ 2024825 h 2024824"/>
                <a:gd name="connsiteX11" fmla="*/ 2181225 w 2591987"/>
                <a:gd name="connsiteY11" fmla="*/ 1423511 h 2024824"/>
                <a:gd name="connsiteX12" fmla="*/ 2181892 w 2591987"/>
                <a:gd name="connsiteY12" fmla="*/ 905351 h 2024824"/>
                <a:gd name="connsiteX13" fmla="*/ 2203228 w 2591987"/>
                <a:gd name="connsiteY13" fmla="*/ 862679 h 2024824"/>
                <a:gd name="connsiteX14" fmla="*/ 2277047 w 2591987"/>
                <a:gd name="connsiteY14" fmla="*/ 853440 h 2024824"/>
                <a:gd name="connsiteX15" fmla="*/ 2333625 w 2591987"/>
                <a:gd name="connsiteY15" fmla="*/ 880396 h 2024824"/>
                <a:gd name="connsiteX16" fmla="*/ 2408873 w 2591987"/>
                <a:gd name="connsiteY16" fmla="*/ 912590 h 2024824"/>
                <a:gd name="connsiteX17" fmla="*/ 2550890 w 2591987"/>
                <a:gd name="connsiteY17" fmla="*/ 861632 h 2024824"/>
                <a:gd name="connsiteX18" fmla="*/ 2563940 w 2591987"/>
                <a:gd name="connsiteY18" fmla="*/ 631603 h 2024824"/>
                <a:gd name="connsiteX19" fmla="*/ 2358009 w 2591987"/>
                <a:gd name="connsiteY19" fmla="*/ 576644 h 2024824"/>
                <a:gd name="connsiteX20" fmla="*/ 2320957 w 2591987"/>
                <a:gd name="connsiteY20" fmla="*/ 597027 h 2024824"/>
                <a:gd name="connsiteX21" fmla="*/ 2228088 w 2591987"/>
                <a:gd name="connsiteY21" fmla="*/ 620268 h 2024824"/>
                <a:gd name="connsiteX22" fmla="*/ 2181797 w 2591987"/>
                <a:gd name="connsiteY22" fmla="*/ 539020 h 2024824"/>
                <a:gd name="connsiteX23" fmla="*/ 2181797 w 2591987"/>
                <a:gd name="connsiteY23" fmla="*/ 0 h 2024824"/>
                <a:gd name="connsiteX24" fmla="*/ 0 w 2591987"/>
                <a:gd name="connsiteY24" fmla="*/ 1594295 h 2024824"/>
                <a:gd name="connsiteX25" fmla="*/ 516160 w 2591987"/>
                <a:gd name="connsiteY25" fmla="*/ 1757743 h 2024824"/>
                <a:gd name="connsiteX26" fmla="*/ 574739 w 2591987"/>
                <a:gd name="connsiteY26" fmla="*/ 1747361 h 202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91987" h="2024824">
                  <a:moveTo>
                    <a:pt x="574739" y="1747361"/>
                  </a:moveTo>
                  <a:cubicBezTo>
                    <a:pt x="588835" y="1729168"/>
                    <a:pt x="582644" y="1704689"/>
                    <a:pt x="575501" y="1676400"/>
                  </a:cubicBezTo>
                  <a:cubicBezTo>
                    <a:pt x="571786" y="1661636"/>
                    <a:pt x="567881" y="1646396"/>
                    <a:pt x="566452" y="1630489"/>
                  </a:cubicBezTo>
                  <a:cubicBezTo>
                    <a:pt x="560927" y="1568291"/>
                    <a:pt x="601789" y="1444943"/>
                    <a:pt x="702755" y="1420463"/>
                  </a:cubicBezTo>
                  <a:cubicBezTo>
                    <a:pt x="803053" y="1396175"/>
                    <a:pt x="916114" y="1451324"/>
                    <a:pt x="950214" y="1516952"/>
                  </a:cubicBezTo>
                  <a:cubicBezTo>
                    <a:pt x="993553" y="1600486"/>
                    <a:pt x="976979" y="1649825"/>
                    <a:pt x="956310" y="1693164"/>
                  </a:cubicBezTo>
                  <a:cubicBezTo>
                    <a:pt x="938498" y="1730597"/>
                    <a:pt x="915257" y="1748981"/>
                    <a:pt x="894874" y="1765268"/>
                  </a:cubicBezTo>
                  <a:cubicBezTo>
                    <a:pt x="880301" y="1776889"/>
                    <a:pt x="867728" y="1786890"/>
                    <a:pt x="859441" y="1802225"/>
                  </a:cubicBezTo>
                  <a:cubicBezTo>
                    <a:pt x="847630" y="1824133"/>
                    <a:pt x="843629" y="1840897"/>
                    <a:pt x="847725" y="1852232"/>
                  </a:cubicBezTo>
                  <a:cubicBezTo>
                    <a:pt x="850202" y="1859280"/>
                    <a:pt x="856202" y="1864709"/>
                    <a:pt x="866013" y="1868710"/>
                  </a:cubicBezTo>
                  <a:cubicBezTo>
                    <a:pt x="899636" y="1882521"/>
                    <a:pt x="1201960" y="1976723"/>
                    <a:pt x="1357313" y="2024825"/>
                  </a:cubicBezTo>
                  <a:cubicBezTo>
                    <a:pt x="1473422" y="1679162"/>
                    <a:pt x="1797749" y="1429131"/>
                    <a:pt x="2181225" y="1423511"/>
                  </a:cubicBezTo>
                  <a:cubicBezTo>
                    <a:pt x="2180273" y="1260348"/>
                    <a:pt x="2178749" y="943165"/>
                    <a:pt x="2181892" y="905351"/>
                  </a:cubicBezTo>
                  <a:cubicBezTo>
                    <a:pt x="2183511" y="886587"/>
                    <a:pt x="2190655" y="872204"/>
                    <a:pt x="2203228" y="862679"/>
                  </a:cubicBezTo>
                  <a:cubicBezTo>
                    <a:pt x="2227707" y="844106"/>
                    <a:pt x="2264855" y="851154"/>
                    <a:pt x="2277047" y="853440"/>
                  </a:cubicBezTo>
                  <a:cubicBezTo>
                    <a:pt x="2299907" y="857822"/>
                    <a:pt x="2317052" y="869347"/>
                    <a:pt x="2333625" y="880396"/>
                  </a:cubicBezTo>
                  <a:cubicBezTo>
                    <a:pt x="2353628" y="893826"/>
                    <a:pt x="2374392" y="907828"/>
                    <a:pt x="2408873" y="912590"/>
                  </a:cubicBezTo>
                  <a:cubicBezTo>
                    <a:pt x="2452592" y="918686"/>
                    <a:pt x="2493455" y="919067"/>
                    <a:pt x="2550890" y="861632"/>
                  </a:cubicBezTo>
                  <a:cubicBezTo>
                    <a:pt x="2594801" y="817721"/>
                    <a:pt x="2610041" y="707708"/>
                    <a:pt x="2563940" y="631603"/>
                  </a:cubicBezTo>
                  <a:cubicBezTo>
                    <a:pt x="2519267" y="557784"/>
                    <a:pt x="2406110" y="556546"/>
                    <a:pt x="2358009" y="576644"/>
                  </a:cubicBezTo>
                  <a:cubicBezTo>
                    <a:pt x="2345341" y="581882"/>
                    <a:pt x="2332958" y="589598"/>
                    <a:pt x="2320957" y="597027"/>
                  </a:cubicBezTo>
                  <a:cubicBezTo>
                    <a:pt x="2292382" y="614744"/>
                    <a:pt x="2262854" y="633032"/>
                    <a:pt x="2228088" y="620268"/>
                  </a:cubicBezTo>
                  <a:cubicBezTo>
                    <a:pt x="2179511" y="602361"/>
                    <a:pt x="2181416" y="546354"/>
                    <a:pt x="2181797" y="539020"/>
                  </a:cubicBezTo>
                  <a:lnTo>
                    <a:pt x="2181797" y="0"/>
                  </a:lnTo>
                  <a:cubicBezTo>
                    <a:pt x="1161860" y="5334"/>
                    <a:pt x="298799" y="672656"/>
                    <a:pt x="0" y="1594295"/>
                  </a:cubicBezTo>
                  <a:lnTo>
                    <a:pt x="516160" y="1757743"/>
                  </a:lnTo>
                  <a:cubicBezTo>
                    <a:pt x="517589" y="1758410"/>
                    <a:pt x="554831" y="1772984"/>
                    <a:pt x="574739" y="1747361"/>
                  </a:cubicBezTo>
                  <a:close/>
                </a:path>
              </a:pathLst>
            </a:custGeom>
            <a:solidFill>
              <a:srgbClr val="00B0F0"/>
            </a:solidFill>
            <a:ln w="9525"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9553C578-44D7-42E1-BBCF-F8877E7BA006}"/>
                </a:ext>
              </a:extLst>
            </p:cNvPr>
            <p:cNvSpPr/>
            <p:nvPr/>
          </p:nvSpPr>
          <p:spPr>
            <a:xfrm>
              <a:off x="6626526" y="3233476"/>
              <a:ext cx="1774126" cy="2554795"/>
            </a:xfrm>
            <a:custGeom>
              <a:avLst/>
              <a:gdLst>
                <a:gd name="connsiteX0" fmla="*/ 1774127 w 1774126"/>
                <a:gd name="connsiteY0" fmla="*/ 701421 h 2554795"/>
                <a:gd name="connsiteX1" fmla="*/ 1665351 w 1774126"/>
                <a:gd name="connsiteY1" fmla="*/ 0 h 2554795"/>
                <a:gd name="connsiteX2" fmla="*/ 1150715 w 1774126"/>
                <a:gd name="connsiteY2" fmla="*/ 168212 h 2554795"/>
                <a:gd name="connsiteX3" fmla="*/ 1109186 w 1774126"/>
                <a:gd name="connsiteY3" fmla="*/ 210884 h 2554795"/>
                <a:gd name="connsiteX4" fmla="*/ 1149953 w 1774126"/>
                <a:gd name="connsiteY4" fmla="*/ 268986 h 2554795"/>
                <a:gd name="connsiteX5" fmla="*/ 1184053 w 1774126"/>
                <a:gd name="connsiteY5" fmla="*/ 301085 h 2554795"/>
                <a:gd name="connsiteX6" fmla="*/ 1195769 w 1774126"/>
                <a:gd name="connsiteY6" fmla="*/ 551212 h 2554795"/>
                <a:gd name="connsiteX7" fmla="*/ 1011650 w 1774126"/>
                <a:gd name="connsiteY7" fmla="*/ 632460 h 2554795"/>
                <a:gd name="connsiteX8" fmla="*/ 938594 w 1774126"/>
                <a:gd name="connsiteY8" fmla="*/ 617125 h 2554795"/>
                <a:gd name="connsiteX9" fmla="*/ 830866 w 1774126"/>
                <a:gd name="connsiteY9" fmla="*/ 477488 h 2554795"/>
                <a:gd name="connsiteX10" fmla="*/ 838772 w 1774126"/>
                <a:gd name="connsiteY10" fmla="*/ 383096 h 2554795"/>
                <a:gd name="connsiteX11" fmla="*/ 846011 w 1774126"/>
                <a:gd name="connsiteY11" fmla="*/ 332422 h 2554795"/>
                <a:gd name="connsiteX12" fmla="*/ 826389 w 1774126"/>
                <a:gd name="connsiteY12" fmla="*/ 284988 h 2554795"/>
                <a:gd name="connsiteX13" fmla="*/ 802005 w 1774126"/>
                <a:gd name="connsiteY13" fmla="*/ 282226 h 2554795"/>
                <a:gd name="connsiteX14" fmla="*/ 311849 w 1774126"/>
                <a:gd name="connsiteY14" fmla="*/ 441865 h 2554795"/>
                <a:gd name="connsiteX15" fmla="*/ 350711 w 1774126"/>
                <a:gd name="connsiteY15" fmla="*/ 701516 h 2554795"/>
                <a:gd name="connsiteX16" fmla="*/ 0 w 1774126"/>
                <a:gd name="connsiteY16" fmla="*/ 1405890 h 2554795"/>
                <a:gd name="connsiteX17" fmla="*/ 305562 w 1774126"/>
                <a:gd name="connsiteY17" fmla="*/ 1824228 h 2554795"/>
                <a:gd name="connsiteX18" fmla="*/ 313563 w 1774126"/>
                <a:gd name="connsiteY18" fmla="*/ 1871281 h 2554795"/>
                <a:gd name="connsiteX19" fmla="*/ 259461 w 1774126"/>
                <a:gd name="connsiteY19" fmla="*/ 1922336 h 2554795"/>
                <a:gd name="connsiteX20" fmla="*/ 197929 w 1774126"/>
                <a:gd name="connsiteY20" fmla="*/ 1933956 h 2554795"/>
                <a:gd name="connsiteX21" fmla="*/ 118205 w 1774126"/>
                <a:gd name="connsiteY21" fmla="*/ 1952435 h 2554795"/>
                <a:gd name="connsiteX22" fmla="*/ 33719 w 1774126"/>
                <a:gd name="connsiteY22" fmla="*/ 2077403 h 2554795"/>
                <a:gd name="connsiteX23" fmla="*/ 159068 w 1774126"/>
                <a:gd name="connsiteY23" fmla="*/ 2270665 h 2554795"/>
                <a:gd name="connsiteX24" fmla="*/ 357664 w 1774126"/>
                <a:gd name="connsiteY24" fmla="*/ 2193417 h 2554795"/>
                <a:gd name="connsiteX25" fmla="*/ 375476 w 1774126"/>
                <a:gd name="connsiteY25" fmla="*/ 2155127 h 2554795"/>
                <a:gd name="connsiteX26" fmla="*/ 436626 w 1774126"/>
                <a:gd name="connsiteY26" fmla="*/ 2081498 h 2554795"/>
                <a:gd name="connsiteX27" fmla="*/ 521970 w 1774126"/>
                <a:gd name="connsiteY27" fmla="*/ 2119694 h 2554795"/>
                <a:gd name="connsiteX28" fmla="*/ 840581 w 1774126"/>
                <a:gd name="connsiteY28" fmla="*/ 2554796 h 2554795"/>
                <a:gd name="connsiteX29" fmla="*/ 1774127 w 1774126"/>
                <a:gd name="connsiteY29" fmla="*/ 701421 h 255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74126" h="2554795">
                  <a:moveTo>
                    <a:pt x="1774127" y="701421"/>
                  </a:moveTo>
                  <a:cubicBezTo>
                    <a:pt x="1774127" y="456819"/>
                    <a:pt x="1735931" y="221171"/>
                    <a:pt x="1665351" y="0"/>
                  </a:cubicBezTo>
                  <a:lnTo>
                    <a:pt x="1150715" y="168212"/>
                  </a:lnTo>
                  <a:cubicBezTo>
                    <a:pt x="1149096" y="168592"/>
                    <a:pt x="1110425" y="178499"/>
                    <a:pt x="1109186" y="210884"/>
                  </a:cubicBezTo>
                  <a:cubicBezTo>
                    <a:pt x="1108329" y="233934"/>
                    <a:pt x="1127665" y="250126"/>
                    <a:pt x="1149953" y="268986"/>
                  </a:cubicBezTo>
                  <a:cubicBezTo>
                    <a:pt x="1161574" y="278797"/>
                    <a:pt x="1173671" y="288988"/>
                    <a:pt x="1184053" y="301085"/>
                  </a:cubicBezTo>
                  <a:cubicBezTo>
                    <a:pt x="1224820" y="348425"/>
                    <a:pt x="1263587" y="472440"/>
                    <a:pt x="1195769" y="551212"/>
                  </a:cubicBezTo>
                  <a:cubicBezTo>
                    <a:pt x="1148906" y="605600"/>
                    <a:pt x="1074706" y="632460"/>
                    <a:pt x="1011650" y="632460"/>
                  </a:cubicBezTo>
                  <a:cubicBezTo>
                    <a:pt x="984028" y="632460"/>
                    <a:pt x="958596" y="627317"/>
                    <a:pt x="938594" y="617125"/>
                  </a:cubicBezTo>
                  <a:cubicBezTo>
                    <a:pt x="854583" y="574548"/>
                    <a:pt x="839343" y="524828"/>
                    <a:pt x="830866" y="477488"/>
                  </a:cubicBezTo>
                  <a:cubicBezTo>
                    <a:pt x="823532" y="436721"/>
                    <a:pt x="831628" y="408242"/>
                    <a:pt x="838772" y="383096"/>
                  </a:cubicBezTo>
                  <a:cubicBezTo>
                    <a:pt x="843820" y="365188"/>
                    <a:pt x="848201" y="349758"/>
                    <a:pt x="846011" y="332422"/>
                  </a:cubicBezTo>
                  <a:cubicBezTo>
                    <a:pt x="842867" y="307753"/>
                    <a:pt x="836200" y="291751"/>
                    <a:pt x="826389" y="284988"/>
                  </a:cubicBezTo>
                  <a:cubicBezTo>
                    <a:pt x="820198" y="280702"/>
                    <a:pt x="812292" y="279845"/>
                    <a:pt x="802005" y="282226"/>
                  </a:cubicBezTo>
                  <a:cubicBezTo>
                    <a:pt x="766667" y="290608"/>
                    <a:pt x="466058" y="390430"/>
                    <a:pt x="311849" y="441865"/>
                  </a:cubicBezTo>
                  <a:cubicBezTo>
                    <a:pt x="337090" y="523970"/>
                    <a:pt x="350711" y="611124"/>
                    <a:pt x="350711" y="701516"/>
                  </a:cubicBezTo>
                  <a:cubicBezTo>
                    <a:pt x="350711" y="989266"/>
                    <a:pt x="213074" y="1244727"/>
                    <a:pt x="0" y="1405890"/>
                  </a:cubicBezTo>
                  <a:cubicBezTo>
                    <a:pt x="97250" y="1536954"/>
                    <a:pt x="285845" y="1791938"/>
                    <a:pt x="305562" y="1824228"/>
                  </a:cubicBezTo>
                  <a:cubicBezTo>
                    <a:pt x="315373" y="1840325"/>
                    <a:pt x="318040" y="1856137"/>
                    <a:pt x="313563" y="1871281"/>
                  </a:cubicBezTo>
                  <a:cubicBezTo>
                    <a:pt x="304800" y="1900714"/>
                    <a:pt x="270701" y="1917002"/>
                    <a:pt x="259461" y="1922336"/>
                  </a:cubicBezTo>
                  <a:cubicBezTo>
                    <a:pt x="238411" y="1932337"/>
                    <a:pt x="217837" y="1933194"/>
                    <a:pt x="197929" y="1933956"/>
                  </a:cubicBezTo>
                  <a:cubicBezTo>
                    <a:pt x="173831" y="1934908"/>
                    <a:pt x="148876" y="1935956"/>
                    <a:pt x="118205" y="1952435"/>
                  </a:cubicBezTo>
                  <a:cubicBezTo>
                    <a:pt x="79343" y="1973389"/>
                    <a:pt x="46101" y="1997202"/>
                    <a:pt x="33719" y="2077403"/>
                  </a:cubicBezTo>
                  <a:cubicBezTo>
                    <a:pt x="24194" y="2138744"/>
                    <a:pt x="76962" y="2236470"/>
                    <a:pt x="159068" y="2270665"/>
                  </a:cubicBezTo>
                  <a:cubicBezTo>
                    <a:pt x="238792" y="2303812"/>
                    <a:pt x="330708" y="2237994"/>
                    <a:pt x="357664" y="2193417"/>
                  </a:cubicBezTo>
                  <a:cubicBezTo>
                    <a:pt x="364712" y="2181701"/>
                    <a:pt x="370237" y="2168176"/>
                    <a:pt x="375476" y="2155127"/>
                  </a:cubicBezTo>
                  <a:cubicBezTo>
                    <a:pt x="388049" y="2123980"/>
                    <a:pt x="401098" y="2091690"/>
                    <a:pt x="436626" y="2081498"/>
                  </a:cubicBezTo>
                  <a:cubicBezTo>
                    <a:pt x="486346" y="2067306"/>
                    <a:pt x="517970" y="2113598"/>
                    <a:pt x="521970" y="2119694"/>
                  </a:cubicBezTo>
                  <a:lnTo>
                    <a:pt x="840581" y="2554796"/>
                  </a:lnTo>
                  <a:cubicBezTo>
                    <a:pt x="1406843" y="2134553"/>
                    <a:pt x="1774127" y="1460945"/>
                    <a:pt x="1774127" y="701421"/>
                  </a:cubicBezTo>
                  <a:close/>
                </a:path>
              </a:pathLst>
            </a:custGeom>
            <a:solidFill>
              <a:srgbClr val="B425A6"/>
            </a:solidFill>
            <a:ln w="9525"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15669AD8-FFB2-455E-84E8-F01A52DCE432}"/>
                </a:ext>
              </a:extLst>
            </p:cNvPr>
            <p:cNvSpPr/>
            <p:nvPr/>
          </p:nvSpPr>
          <p:spPr>
            <a:xfrm>
              <a:off x="4759340" y="4656225"/>
              <a:ext cx="2684525" cy="1584959"/>
            </a:xfrm>
            <a:custGeom>
              <a:avLst/>
              <a:gdLst>
                <a:gd name="connsiteX0" fmla="*/ 2311527 w 2684525"/>
                <a:gd name="connsiteY0" fmla="*/ 686181 h 1584959"/>
                <a:gd name="connsiteX1" fmla="*/ 2269046 w 2684525"/>
                <a:gd name="connsiteY1" fmla="*/ 743045 h 1584959"/>
                <a:gd name="connsiteX2" fmla="*/ 2249138 w 2684525"/>
                <a:gd name="connsiteY2" fmla="*/ 785431 h 1584959"/>
                <a:gd name="connsiteX3" fmla="*/ 2015109 w 2684525"/>
                <a:gd name="connsiteY3" fmla="*/ 874300 h 1584959"/>
                <a:gd name="connsiteX4" fmla="*/ 1872520 w 2684525"/>
                <a:gd name="connsiteY4" fmla="*/ 650272 h 1584959"/>
                <a:gd name="connsiteX5" fmla="*/ 1971675 w 2684525"/>
                <a:gd name="connsiteY5" fmla="*/ 504444 h 1584959"/>
                <a:gd name="connsiteX6" fmla="*/ 2063782 w 2684525"/>
                <a:gd name="connsiteY6" fmla="*/ 482632 h 1584959"/>
                <a:gd name="connsiteX7" fmla="*/ 2114169 w 2684525"/>
                <a:gd name="connsiteY7" fmla="*/ 473773 h 1584959"/>
                <a:gd name="connsiteX8" fmla="*/ 2153222 w 2684525"/>
                <a:gd name="connsiteY8" fmla="*/ 440341 h 1584959"/>
                <a:gd name="connsiteX9" fmla="*/ 2148269 w 2684525"/>
                <a:gd name="connsiteY9" fmla="*/ 416338 h 1584959"/>
                <a:gd name="connsiteX10" fmla="*/ 1844040 w 2684525"/>
                <a:gd name="connsiteY10" fmla="*/ 0 h 1584959"/>
                <a:gd name="connsiteX11" fmla="*/ 1335119 w 2684525"/>
                <a:gd name="connsiteY11" fmla="*/ 161449 h 1584959"/>
                <a:gd name="connsiteX12" fmla="*/ 830961 w 2684525"/>
                <a:gd name="connsiteY12" fmla="*/ 3334 h 1584959"/>
                <a:gd name="connsiteX13" fmla="*/ 528257 w 2684525"/>
                <a:gd name="connsiteY13" fmla="*/ 423767 h 1584959"/>
                <a:gd name="connsiteX14" fmla="*/ 485965 w 2684525"/>
                <a:gd name="connsiteY14" fmla="*/ 445961 h 1584959"/>
                <a:gd name="connsiteX15" fmla="*/ 420624 w 2684525"/>
                <a:gd name="connsiteY15" fmla="*/ 410337 h 1584959"/>
                <a:gd name="connsiteX16" fmla="*/ 390430 w 2684525"/>
                <a:gd name="connsiteY16" fmla="*/ 355473 h 1584959"/>
                <a:gd name="connsiteX17" fmla="*/ 348139 w 2684525"/>
                <a:gd name="connsiteY17" fmla="*/ 285464 h 1584959"/>
                <a:gd name="connsiteX18" fmla="*/ 203073 w 2684525"/>
                <a:gd name="connsiteY18" fmla="*/ 244030 h 1584959"/>
                <a:gd name="connsiteX19" fmla="*/ 58293 w 2684525"/>
                <a:gd name="connsiteY19" fmla="*/ 423196 h 1584959"/>
                <a:gd name="connsiteX20" fmla="*/ 193453 w 2684525"/>
                <a:gd name="connsiteY20" fmla="*/ 587978 h 1584959"/>
                <a:gd name="connsiteX21" fmla="*/ 235458 w 2684525"/>
                <a:gd name="connsiteY21" fmla="*/ 593027 h 1584959"/>
                <a:gd name="connsiteX22" fmla="*/ 324422 w 2684525"/>
                <a:gd name="connsiteY22" fmla="*/ 628269 h 1584959"/>
                <a:gd name="connsiteX23" fmla="*/ 314611 w 2684525"/>
                <a:gd name="connsiteY23" fmla="*/ 721233 h 1584959"/>
                <a:gd name="connsiteX24" fmla="*/ 0 w 2684525"/>
                <a:gd name="connsiteY24" fmla="*/ 1159478 h 1584959"/>
                <a:gd name="connsiteX25" fmla="*/ 1335119 w 2684525"/>
                <a:gd name="connsiteY25" fmla="*/ 1584960 h 1584959"/>
                <a:gd name="connsiteX26" fmla="*/ 2684526 w 2684525"/>
                <a:gd name="connsiteY26" fmla="*/ 1149001 h 1584959"/>
                <a:gd name="connsiteX27" fmla="*/ 2364962 w 2684525"/>
                <a:gd name="connsiteY27" fmla="*/ 712565 h 1584959"/>
                <a:gd name="connsiteX28" fmla="*/ 2311527 w 2684525"/>
                <a:gd name="connsiteY28" fmla="*/ 686181 h 158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84525" h="1584959">
                  <a:moveTo>
                    <a:pt x="2311527" y="686181"/>
                  </a:moveTo>
                  <a:cubicBezTo>
                    <a:pt x="2289334" y="692563"/>
                    <a:pt x="2279904" y="715899"/>
                    <a:pt x="2269046" y="743045"/>
                  </a:cubicBezTo>
                  <a:cubicBezTo>
                    <a:pt x="2263331" y="757142"/>
                    <a:pt x="2257425" y="771811"/>
                    <a:pt x="2249138" y="785431"/>
                  </a:cubicBezTo>
                  <a:cubicBezTo>
                    <a:pt x="2216849" y="838867"/>
                    <a:pt x="2111026" y="914210"/>
                    <a:pt x="2015109" y="874300"/>
                  </a:cubicBezTo>
                  <a:cubicBezTo>
                    <a:pt x="1919764" y="834676"/>
                    <a:pt x="1861185" y="723329"/>
                    <a:pt x="1872520" y="650272"/>
                  </a:cubicBezTo>
                  <a:cubicBezTo>
                    <a:pt x="1886903" y="557213"/>
                    <a:pt x="1929384" y="527209"/>
                    <a:pt x="1971675" y="504444"/>
                  </a:cubicBezTo>
                  <a:cubicBezTo>
                    <a:pt x="2008156" y="484822"/>
                    <a:pt x="2037779" y="483680"/>
                    <a:pt x="2063782" y="482632"/>
                  </a:cubicBezTo>
                  <a:cubicBezTo>
                    <a:pt x="2082355" y="481870"/>
                    <a:pt x="2098453" y="481298"/>
                    <a:pt x="2114169" y="473773"/>
                  </a:cubicBezTo>
                  <a:cubicBezTo>
                    <a:pt x="2136648" y="463105"/>
                    <a:pt x="2149793" y="451866"/>
                    <a:pt x="2153222" y="440341"/>
                  </a:cubicBezTo>
                  <a:cubicBezTo>
                    <a:pt x="2155317" y="433197"/>
                    <a:pt x="2153698" y="425291"/>
                    <a:pt x="2148269" y="416338"/>
                  </a:cubicBezTo>
                  <a:cubicBezTo>
                    <a:pt x="2129314" y="385286"/>
                    <a:pt x="1940909" y="130493"/>
                    <a:pt x="1844040" y="0"/>
                  </a:cubicBezTo>
                  <a:cubicBezTo>
                    <a:pt x="1700212" y="101727"/>
                    <a:pt x="1524667" y="161449"/>
                    <a:pt x="1335119" y="161449"/>
                  </a:cubicBezTo>
                  <a:cubicBezTo>
                    <a:pt x="1147667" y="161449"/>
                    <a:pt x="973931" y="102965"/>
                    <a:pt x="830961" y="3334"/>
                  </a:cubicBezTo>
                  <a:cubicBezTo>
                    <a:pt x="736568" y="136493"/>
                    <a:pt x="552831" y="394906"/>
                    <a:pt x="528257" y="423767"/>
                  </a:cubicBezTo>
                  <a:cubicBezTo>
                    <a:pt x="515969" y="438055"/>
                    <a:pt x="501777" y="445580"/>
                    <a:pt x="485965" y="445961"/>
                  </a:cubicBezTo>
                  <a:cubicBezTo>
                    <a:pt x="455390" y="447008"/>
                    <a:pt x="429197" y="419386"/>
                    <a:pt x="420624" y="410337"/>
                  </a:cubicBezTo>
                  <a:cubicBezTo>
                    <a:pt x="404527" y="393478"/>
                    <a:pt x="397383" y="374142"/>
                    <a:pt x="390430" y="355473"/>
                  </a:cubicBezTo>
                  <a:cubicBezTo>
                    <a:pt x="382048" y="332804"/>
                    <a:pt x="373285" y="309467"/>
                    <a:pt x="348139" y="285464"/>
                  </a:cubicBezTo>
                  <a:cubicBezTo>
                    <a:pt x="316135" y="254984"/>
                    <a:pt x="283178" y="230886"/>
                    <a:pt x="203073" y="244030"/>
                  </a:cubicBezTo>
                  <a:cubicBezTo>
                    <a:pt x="141827" y="254032"/>
                    <a:pt x="65246" y="334518"/>
                    <a:pt x="58293" y="423196"/>
                  </a:cubicBezTo>
                  <a:cubicBezTo>
                    <a:pt x="51530" y="509206"/>
                    <a:pt x="142685" y="576167"/>
                    <a:pt x="193453" y="587978"/>
                  </a:cubicBezTo>
                  <a:cubicBezTo>
                    <a:pt x="206788" y="591026"/>
                    <a:pt x="221361" y="592074"/>
                    <a:pt x="235458" y="593027"/>
                  </a:cubicBezTo>
                  <a:cubicBezTo>
                    <a:pt x="268986" y="595313"/>
                    <a:pt x="303657" y="597598"/>
                    <a:pt x="324422" y="628269"/>
                  </a:cubicBezTo>
                  <a:cubicBezTo>
                    <a:pt x="353473" y="671131"/>
                    <a:pt x="319278" y="715613"/>
                    <a:pt x="314611" y="721233"/>
                  </a:cubicBezTo>
                  <a:lnTo>
                    <a:pt x="0" y="1159478"/>
                  </a:lnTo>
                  <a:cubicBezTo>
                    <a:pt x="376809" y="1427417"/>
                    <a:pt x="837533" y="1584960"/>
                    <a:pt x="1335119" y="1584960"/>
                  </a:cubicBezTo>
                  <a:cubicBezTo>
                    <a:pt x="1839087" y="1584960"/>
                    <a:pt x="2305145" y="1423226"/>
                    <a:pt x="2684526" y="1149001"/>
                  </a:cubicBezTo>
                  <a:lnTo>
                    <a:pt x="2364962" y="712565"/>
                  </a:lnTo>
                  <a:cubicBezTo>
                    <a:pt x="2364010" y="711041"/>
                    <a:pt x="2342579" y="677228"/>
                    <a:pt x="2311527" y="686181"/>
                  </a:cubicBezTo>
                  <a:close/>
                </a:path>
              </a:pathLst>
            </a:custGeom>
            <a:solidFill>
              <a:srgbClr val="FF9A23"/>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E69E7255-9506-4299-8757-C88621702AE1}"/>
                </a:ext>
              </a:extLst>
            </p:cNvPr>
            <p:cNvSpPr/>
            <p:nvPr/>
          </p:nvSpPr>
          <p:spPr>
            <a:xfrm>
              <a:off x="5134671" y="2975212"/>
              <a:ext cx="1919388" cy="1919388"/>
            </a:xfrm>
            <a:custGeom>
              <a:avLst/>
              <a:gdLst>
                <a:gd name="connsiteX0" fmla="*/ 1765347 w 1765346"/>
                <a:gd name="connsiteY0" fmla="*/ 882673 h 1765346"/>
                <a:gd name="connsiteX1" fmla="*/ 882673 w 1765346"/>
                <a:gd name="connsiteY1" fmla="*/ 1765347 h 1765346"/>
                <a:gd name="connsiteX2" fmla="*/ 0 w 1765346"/>
                <a:gd name="connsiteY2" fmla="*/ 882673 h 1765346"/>
                <a:gd name="connsiteX3" fmla="*/ 882673 w 1765346"/>
                <a:gd name="connsiteY3" fmla="*/ 0 h 1765346"/>
                <a:gd name="connsiteX4" fmla="*/ 1765347 w 1765346"/>
                <a:gd name="connsiteY4" fmla="*/ 882673 h 176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46" h="1765346">
                  <a:moveTo>
                    <a:pt x="1765347" y="882673"/>
                  </a:moveTo>
                  <a:cubicBezTo>
                    <a:pt x="1765347" y="1370160"/>
                    <a:pt x="1370160" y="1765347"/>
                    <a:pt x="882673" y="1765347"/>
                  </a:cubicBezTo>
                  <a:cubicBezTo>
                    <a:pt x="395186" y="1765347"/>
                    <a:pt x="0" y="1370160"/>
                    <a:pt x="0" y="882673"/>
                  </a:cubicBezTo>
                  <a:cubicBezTo>
                    <a:pt x="0" y="395186"/>
                    <a:pt x="395186" y="0"/>
                    <a:pt x="882673" y="0"/>
                  </a:cubicBezTo>
                  <a:cubicBezTo>
                    <a:pt x="1370160" y="0"/>
                    <a:pt x="1765347" y="395186"/>
                    <a:pt x="1765347" y="882673"/>
                  </a:cubicBezTo>
                  <a:close/>
                </a:path>
              </a:pathLst>
            </a:custGeom>
            <a:solidFill>
              <a:schemeClr val="bg1"/>
            </a:solidFill>
            <a:ln w="9525" cap="flat">
              <a:noFill/>
              <a:prstDash val="solid"/>
              <a:miter/>
            </a:ln>
          </p:spPr>
          <p:txBody>
            <a:bodyPr rtlCol="0" anchor="ctr"/>
            <a:lstStyle/>
            <a:p>
              <a:endParaRPr lang="en-IN"/>
            </a:p>
          </p:txBody>
        </p:sp>
        <p:sp>
          <p:nvSpPr>
            <p:cNvPr id="36" name="TextBox 35">
              <a:extLst>
                <a:ext uri="{FF2B5EF4-FFF2-40B4-BE49-F238E27FC236}">
                  <a16:creationId xmlns:a16="http://schemas.microsoft.com/office/drawing/2014/main" id="{B88CAAC5-3449-4AFE-8F37-8D93D73DEAD7}"/>
                </a:ext>
              </a:extLst>
            </p:cNvPr>
            <p:cNvSpPr txBox="1">
              <a:spLocks noChangeAspect="1"/>
            </p:cNvSpPr>
            <p:nvPr/>
          </p:nvSpPr>
          <p:spPr>
            <a:xfrm>
              <a:off x="5321948" y="3445240"/>
              <a:ext cx="1544834" cy="979332"/>
            </a:xfrm>
            <a:prstGeom prst="rect">
              <a:avLst/>
            </a:prstGeom>
            <a:noFill/>
          </p:spPr>
          <p:txBody>
            <a:bodyPr wrap="none" lIns="0" tIns="0" rIns="0" bIns="0" rtlCol="0" anchor="ctr">
              <a:noAutofit/>
            </a:bodyPr>
            <a:lstStyle/>
            <a:p>
              <a:pPr algn="ctr"/>
              <a:r>
                <a:rPr lang="en-IN" sz="2000" b="1" dirty="0">
                  <a:solidFill>
                    <a:schemeClr val="tx1">
                      <a:lumMod val="75000"/>
                      <a:lumOff val="25000"/>
                    </a:schemeClr>
                  </a:solidFill>
                  <a:latin typeface="Segoe UI Black" panose="020B0A02040204020203" pitchFamily="34" charset="0"/>
                  <a:ea typeface="Segoe UI Black" panose="020B0A02040204020203" pitchFamily="34" charset="0"/>
                </a:rPr>
                <a:t>Equitable and </a:t>
              </a:r>
            </a:p>
            <a:p>
              <a:pPr algn="ctr"/>
              <a:r>
                <a:rPr lang="en-IN" sz="2000" b="1" dirty="0">
                  <a:solidFill>
                    <a:schemeClr val="tx1">
                      <a:lumMod val="75000"/>
                      <a:lumOff val="25000"/>
                    </a:schemeClr>
                  </a:solidFill>
                  <a:latin typeface="Segoe UI Black" panose="020B0A02040204020203" pitchFamily="34" charset="0"/>
                  <a:ea typeface="Segoe UI Black" panose="020B0A02040204020203" pitchFamily="34" charset="0"/>
                </a:rPr>
                <a:t>Optimal </a:t>
              </a:r>
            </a:p>
            <a:p>
              <a:pPr algn="ctr"/>
              <a:r>
                <a:rPr lang="en-IN" sz="2000" b="1" dirty="0">
                  <a:solidFill>
                    <a:schemeClr val="tx1">
                      <a:lumMod val="75000"/>
                      <a:lumOff val="25000"/>
                    </a:schemeClr>
                  </a:solidFill>
                  <a:latin typeface="Segoe UI Black" panose="020B0A02040204020203" pitchFamily="34" charset="0"/>
                  <a:ea typeface="Segoe UI Black" panose="020B0A02040204020203" pitchFamily="34" charset="0"/>
                </a:rPr>
                <a:t>Maternal Health </a:t>
              </a:r>
            </a:p>
            <a:p>
              <a:pPr algn="ctr"/>
              <a:r>
                <a:rPr lang="en-IN" sz="2000" b="1" dirty="0">
                  <a:solidFill>
                    <a:schemeClr val="tx1">
                      <a:lumMod val="75000"/>
                      <a:lumOff val="25000"/>
                    </a:schemeClr>
                  </a:solidFill>
                  <a:latin typeface="Segoe UI Black" panose="020B0A02040204020203" pitchFamily="34" charset="0"/>
                  <a:ea typeface="Segoe UI Black" panose="020B0A02040204020203" pitchFamily="34" charset="0"/>
                </a:rPr>
                <a:t>Outcomes</a:t>
              </a:r>
            </a:p>
          </p:txBody>
        </p:sp>
      </p:grpSp>
      <p:sp>
        <p:nvSpPr>
          <p:cNvPr id="50" name="TextBox 49">
            <a:extLst>
              <a:ext uri="{FF2B5EF4-FFF2-40B4-BE49-F238E27FC236}">
                <a16:creationId xmlns:a16="http://schemas.microsoft.com/office/drawing/2014/main" id="{8C0C71EA-77D2-4BBE-886E-F7FD7F16E02B}"/>
              </a:ext>
            </a:extLst>
          </p:cNvPr>
          <p:cNvSpPr txBox="1">
            <a:spLocks noChangeAspect="1"/>
          </p:cNvSpPr>
          <p:nvPr/>
        </p:nvSpPr>
        <p:spPr>
          <a:xfrm>
            <a:off x="6440334" y="1269302"/>
            <a:ext cx="1679807" cy="970969"/>
          </a:xfrm>
          <a:prstGeom prst="rect">
            <a:avLst/>
          </a:prstGeom>
          <a:noFill/>
        </p:spPr>
        <p:txBody>
          <a:bodyPr wrap="square" lIns="0" tIns="0" rIns="0" bIns="0" rtlCol="0" anchor="t">
            <a:noAutofit/>
          </a:bodyPr>
          <a:lstStyle/>
          <a:p>
            <a:r>
              <a:rPr lang="en-IN" sz="2000" b="1" dirty="0">
                <a:solidFill>
                  <a:schemeClr val="bg1"/>
                </a:solidFill>
                <a:ea typeface="Open Sans" panose="020B0606030504020204" pitchFamily="34" charset="0"/>
                <a:cs typeface="Open Sans" panose="020B0606030504020204" pitchFamily="34" charset="0"/>
              </a:rPr>
              <a:t>Perinatal Quality Collaboratives</a:t>
            </a:r>
          </a:p>
        </p:txBody>
      </p:sp>
      <p:cxnSp>
        <p:nvCxnSpPr>
          <p:cNvPr id="75" name="Straight Connector 74">
            <a:extLst>
              <a:ext uri="{FF2B5EF4-FFF2-40B4-BE49-F238E27FC236}">
                <a16:creationId xmlns:a16="http://schemas.microsoft.com/office/drawing/2014/main" id="{A453F6A1-DEEE-4722-B842-AEB80B0F4DF0}"/>
              </a:ext>
            </a:extLst>
          </p:cNvPr>
          <p:cNvCxnSpPr>
            <a:cxnSpLocks/>
          </p:cNvCxnSpPr>
          <p:nvPr/>
        </p:nvCxnSpPr>
        <p:spPr>
          <a:xfrm flipH="1">
            <a:off x="6096001" y="5281687"/>
            <a:ext cx="1" cy="106226"/>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1F4B0A4-2571-6985-2D4C-7D7BFC555873}"/>
              </a:ext>
            </a:extLst>
          </p:cNvPr>
          <p:cNvSpPr txBox="1">
            <a:spLocks noChangeAspect="1"/>
          </p:cNvSpPr>
          <p:nvPr/>
        </p:nvSpPr>
        <p:spPr>
          <a:xfrm>
            <a:off x="7251879" y="3659799"/>
            <a:ext cx="1642038" cy="970969"/>
          </a:xfrm>
          <a:prstGeom prst="rect">
            <a:avLst/>
          </a:prstGeom>
          <a:noFill/>
        </p:spPr>
        <p:txBody>
          <a:bodyPr wrap="square" lIns="0" tIns="0" rIns="0" bIns="0" rtlCol="0" anchor="t">
            <a:noAutofit/>
          </a:bodyPr>
          <a:lstStyle/>
          <a:p>
            <a:r>
              <a:rPr lang="en-IN" sz="2000" b="1" dirty="0">
                <a:solidFill>
                  <a:schemeClr val="bg1"/>
                </a:solidFill>
                <a:ea typeface="Open Sans" panose="020B0606030504020204" pitchFamily="34" charset="0"/>
                <a:cs typeface="Open Sans" panose="020B0606030504020204" pitchFamily="34" charset="0"/>
              </a:rPr>
              <a:t>Evidenced Based Interventions</a:t>
            </a:r>
          </a:p>
          <a:p>
            <a:r>
              <a:rPr lang="en-IN" sz="2000" b="1" dirty="0">
                <a:solidFill>
                  <a:schemeClr val="bg1"/>
                </a:solidFill>
                <a:ea typeface="Open Sans" panose="020B0606030504020204" pitchFamily="34" charset="0"/>
                <a:cs typeface="Open Sans" panose="020B0606030504020204" pitchFamily="34" charset="0"/>
              </a:rPr>
              <a:t>(AIM)</a:t>
            </a:r>
          </a:p>
        </p:txBody>
      </p:sp>
      <p:sp>
        <p:nvSpPr>
          <p:cNvPr id="48" name="TextBox 47">
            <a:extLst>
              <a:ext uri="{FF2B5EF4-FFF2-40B4-BE49-F238E27FC236}">
                <a16:creationId xmlns:a16="http://schemas.microsoft.com/office/drawing/2014/main" id="{0496799B-D0FB-D0CD-5871-473CC9A4D9DF}"/>
              </a:ext>
            </a:extLst>
          </p:cNvPr>
          <p:cNvSpPr txBox="1">
            <a:spLocks noChangeAspect="1"/>
          </p:cNvSpPr>
          <p:nvPr/>
        </p:nvSpPr>
        <p:spPr>
          <a:xfrm>
            <a:off x="4682777" y="5111072"/>
            <a:ext cx="1642038" cy="970969"/>
          </a:xfrm>
          <a:prstGeom prst="rect">
            <a:avLst/>
          </a:prstGeom>
          <a:noFill/>
        </p:spPr>
        <p:txBody>
          <a:bodyPr wrap="square" lIns="0" tIns="0" rIns="0" bIns="0" rtlCol="0" anchor="t">
            <a:noAutofit/>
          </a:bodyPr>
          <a:lstStyle/>
          <a:p>
            <a:pPr algn="ctr"/>
            <a:r>
              <a:rPr lang="en-IN" sz="2000" b="1" dirty="0">
                <a:solidFill>
                  <a:schemeClr val="bg1"/>
                </a:solidFill>
                <a:ea typeface="Open Sans" panose="020B0606030504020204" pitchFamily="34" charset="0"/>
                <a:cs typeface="Open Sans" panose="020B0606030504020204" pitchFamily="34" charset="0"/>
              </a:rPr>
              <a:t>Patients with Lived experience</a:t>
            </a:r>
          </a:p>
        </p:txBody>
      </p:sp>
      <p:sp>
        <p:nvSpPr>
          <p:cNvPr id="49" name="TextBox 48">
            <a:extLst>
              <a:ext uri="{FF2B5EF4-FFF2-40B4-BE49-F238E27FC236}">
                <a16:creationId xmlns:a16="http://schemas.microsoft.com/office/drawing/2014/main" id="{F14DD854-9653-2C83-45A6-B4E34883B7D2}"/>
              </a:ext>
            </a:extLst>
          </p:cNvPr>
          <p:cNvSpPr txBox="1">
            <a:spLocks noChangeAspect="1"/>
          </p:cNvSpPr>
          <p:nvPr/>
        </p:nvSpPr>
        <p:spPr>
          <a:xfrm>
            <a:off x="2501739" y="3548488"/>
            <a:ext cx="1642038" cy="970969"/>
          </a:xfrm>
          <a:prstGeom prst="rect">
            <a:avLst/>
          </a:prstGeom>
          <a:noFill/>
        </p:spPr>
        <p:txBody>
          <a:bodyPr wrap="square" lIns="0" tIns="0" rIns="0" bIns="0" rtlCol="0" anchor="t">
            <a:noAutofit/>
          </a:bodyPr>
          <a:lstStyle/>
          <a:p>
            <a:pPr algn="ctr"/>
            <a:r>
              <a:rPr lang="en-IN" sz="2000" b="1" dirty="0">
                <a:solidFill>
                  <a:schemeClr val="bg1"/>
                </a:solidFill>
                <a:ea typeface="Open Sans" panose="020B0606030504020204" pitchFamily="34" charset="0"/>
                <a:cs typeface="Open Sans" panose="020B0606030504020204" pitchFamily="34" charset="0"/>
              </a:rPr>
              <a:t>Communities</a:t>
            </a:r>
          </a:p>
          <a:p>
            <a:pPr algn="ctr"/>
            <a:r>
              <a:rPr lang="en-IN" sz="2000" b="1" dirty="0">
                <a:solidFill>
                  <a:schemeClr val="bg1"/>
                </a:solidFill>
                <a:ea typeface="Open Sans" panose="020B0606030504020204" pitchFamily="34" charset="0"/>
                <a:cs typeface="Open Sans" panose="020B0606030504020204" pitchFamily="34" charset="0"/>
              </a:rPr>
              <a:t>Impacted</a:t>
            </a:r>
          </a:p>
        </p:txBody>
      </p:sp>
      <p:sp>
        <p:nvSpPr>
          <p:cNvPr id="5" name="TextBox 4">
            <a:extLst>
              <a:ext uri="{FF2B5EF4-FFF2-40B4-BE49-F238E27FC236}">
                <a16:creationId xmlns:a16="http://schemas.microsoft.com/office/drawing/2014/main" id="{8EC0D481-9092-A83A-D773-947DE6A9EB4A}"/>
              </a:ext>
            </a:extLst>
          </p:cNvPr>
          <p:cNvSpPr txBox="1"/>
          <p:nvPr/>
        </p:nvSpPr>
        <p:spPr>
          <a:xfrm>
            <a:off x="3758902" y="1003461"/>
            <a:ext cx="1858399" cy="1323439"/>
          </a:xfrm>
          <a:prstGeom prst="rect">
            <a:avLst/>
          </a:prstGeom>
          <a:noFill/>
        </p:spPr>
        <p:txBody>
          <a:bodyPr wrap="square" rtlCol="0">
            <a:spAutoFit/>
          </a:bodyPr>
          <a:lstStyle/>
          <a:p>
            <a:r>
              <a:rPr lang="en-US" sz="2000" b="1" dirty="0">
                <a:solidFill>
                  <a:schemeClr val="bg1"/>
                </a:solidFill>
              </a:rPr>
              <a:t>Data and Systems Based Learning (MMMRCs)</a:t>
            </a:r>
          </a:p>
        </p:txBody>
      </p:sp>
    </p:spTree>
    <p:extLst>
      <p:ext uri="{BB962C8B-B14F-4D97-AF65-F5344CB8AC3E}">
        <p14:creationId xmlns:p14="http://schemas.microsoft.com/office/powerpoint/2010/main" val="661454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84256-7458-4A5D-B768-7FEE47E773D3}"/>
              </a:ext>
            </a:extLst>
          </p:cNvPr>
          <p:cNvSpPr>
            <a:spLocks noGrp="1"/>
          </p:cNvSpPr>
          <p:nvPr>
            <p:ph type="title"/>
          </p:nvPr>
        </p:nvSpPr>
        <p:spPr>
          <a:xfrm>
            <a:off x="688075" y="2766218"/>
            <a:ext cx="10515600" cy="1325563"/>
          </a:xfrm>
        </p:spPr>
        <p:txBody>
          <a:bodyPr/>
          <a:lstStyle/>
          <a:p>
            <a:r>
              <a:rPr lang="en-US" dirty="0"/>
              <a:t>Thank you!</a:t>
            </a:r>
          </a:p>
        </p:txBody>
      </p:sp>
    </p:spTree>
    <p:extLst>
      <p:ext uri="{BB962C8B-B14F-4D97-AF65-F5344CB8AC3E}">
        <p14:creationId xmlns:p14="http://schemas.microsoft.com/office/powerpoint/2010/main" val="218585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84256-7458-4A5D-B768-7FEE47E773D3}"/>
              </a:ext>
            </a:extLst>
          </p:cNvPr>
          <p:cNvSpPr>
            <a:spLocks noGrp="1"/>
          </p:cNvSpPr>
          <p:nvPr>
            <p:ph type="title"/>
          </p:nvPr>
        </p:nvSpPr>
        <p:spPr>
          <a:xfrm>
            <a:off x="688075" y="2766218"/>
            <a:ext cx="10515600" cy="1325563"/>
          </a:xfrm>
        </p:spPr>
        <p:txBody>
          <a:bodyPr/>
          <a:lstStyle/>
          <a:p>
            <a:r>
              <a:rPr lang="en-US" dirty="0"/>
              <a:t>AIM, MMRCs, and PQCs</a:t>
            </a:r>
          </a:p>
        </p:txBody>
      </p:sp>
    </p:spTree>
    <p:extLst>
      <p:ext uri="{BB962C8B-B14F-4D97-AF65-F5344CB8AC3E}">
        <p14:creationId xmlns:p14="http://schemas.microsoft.com/office/powerpoint/2010/main" val="44122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488663-FCC1-47FC-BF84-F1FF755FAF1A}"/>
              </a:ext>
            </a:extLst>
          </p:cNvPr>
          <p:cNvSpPr>
            <a:spLocks noGrp="1"/>
          </p:cNvSpPr>
          <p:nvPr>
            <p:ph type="title"/>
          </p:nvPr>
        </p:nvSpPr>
        <p:spPr>
          <a:xfrm>
            <a:off x="453964" y="192618"/>
            <a:ext cx="10058400" cy="1450757"/>
          </a:xfrm>
        </p:spPr>
        <p:txBody>
          <a:bodyPr/>
          <a:lstStyle/>
          <a:p>
            <a:r>
              <a:rPr lang="en-US" sz="4267" dirty="0">
                <a:latin typeface="Open sans" panose="020B0606030504020204" pitchFamily="34" charset="0"/>
                <a:ea typeface="Open sans" panose="020B0606030504020204" pitchFamily="34" charset="0"/>
                <a:cs typeface="Open sans" panose="020B0606030504020204" pitchFamily="34" charset="0"/>
              </a:rPr>
              <a:t>AIM, MMRCs, and PQCs</a:t>
            </a:r>
            <a:endParaRPr lang="en-US" sz="4267"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oogle Shape;12739;p68" descr="3 turning cogs">
            <a:extLst>
              <a:ext uri="{FF2B5EF4-FFF2-40B4-BE49-F238E27FC236}">
                <a16:creationId xmlns:a16="http://schemas.microsoft.com/office/drawing/2014/main" id="{DFAE1C12-4FA4-4F1B-8FB1-DA7AB28BFB2C}"/>
              </a:ext>
            </a:extLst>
          </p:cNvPr>
          <p:cNvGrpSpPr/>
          <p:nvPr/>
        </p:nvGrpSpPr>
        <p:grpSpPr>
          <a:xfrm>
            <a:off x="4089852" y="1620593"/>
            <a:ext cx="4105835" cy="4509247"/>
            <a:chOff x="4206459" y="1183138"/>
            <a:chExt cx="636743" cy="710065"/>
          </a:xfrm>
        </p:grpSpPr>
        <p:sp>
          <p:nvSpPr>
            <p:cNvPr id="7" name="Google Shape;12741;p68">
              <a:extLst>
                <a:ext uri="{FF2B5EF4-FFF2-40B4-BE49-F238E27FC236}">
                  <a16:creationId xmlns:a16="http://schemas.microsoft.com/office/drawing/2014/main" id="{B79F0763-8704-474E-9DEE-B910EBFD17E1}"/>
                </a:ext>
              </a:extLst>
            </p:cNvPr>
            <p:cNvSpPr/>
            <p:nvPr/>
          </p:nvSpPr>
          <p:spPr>
            <a:xfrm>
              <a:off x="4524356" y="135279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chemeClr val="accent1">
                <a:lumMod val="50000"/>
              </a:schemeClr>
            </a:solidFill>
            <a:ln w="9525" cap="flat" cmpd="sng">
              <a:solidFill>
                <a:schemeClr val="accent1">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2742;p68">
              <a:extLst>
                <a:ext uri="{FF2B5EF4-FFF2-40B4-BE49-F238E27FC236}">
                  <a16:creationId xmlns:a16="http://schemas.microsoft.com/office/drawing/2014/main" id="{AC5634DA-DE8A-49D7-A1B5-E5DC0E1329BD}"/>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chemeClr val="accent2">
                <a:lumMod val="50000"/>
              </a:schemeClr>
            </a:solidFill>
            <a:ln w="9525" cap="flat" cmpd="sng">
              <a:solidFill>
                <a:schemeClr val="accent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CE0058"/>
                </a:solidFill>
                <a:effectLst/>
                <a:uLnTx/>
                <a:uFillTx/>
                <a:latin typeface="Arial"/>
                <a:ea typeface="+mn-ea"/>
                <a:cs typeface="Arial"/>
                <a:sym typeface="Arial"/>
              </a:endParaRPr>
            </a:p>
          </p:txBody>
        </p:sp>
        <p:sp>
          <p:nvSpPr>
            <p:cNvPr id="9" name="Google Shape;12743;p68">
              <a:extLst>
                <a:ext uri="{FF2B5EF4-FFF2-40B4-BE49-F238E27FC236}">
                  <a16:creationId xmlns:a16="http://schemas.microsoft.com/office/drawing/2014/main" id="{9659EF92-43BC-4E78-AC3A-92F271CD52D1}"/>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accent6">
                <a:lumMod val="50000"/>
              </a:schemeClr>
            </a:solidFill>
            <a:ln w="9525" cap="flat" cmpd="sng">
              <a:solidFill>
                <a:schemeClr val="accent6">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 name="Google Shape;12749;p68">
              <a:extLst>
                <a:ext uri="{FF2B5EF4-FFF2-40B4-BE49-F238E27FC236}">
                  <a16:creationId xmlns:a16="http://schemas.microsoft.com/office/drawing/2014/main" id="{E16B84A9-35F1-42FF-A3D2-4155C58FB45F}"/>
                </a:ext>
              </a:extLst>
            </p:cNvPr>
            <p:cNvGrpSpPr/>
            <p:nvPr/>
          </p:nvGrpSpPr>
          <p:grpSpPr>
            <a:xfrm>
              <a:off x="4364874" y="1183138"/>
              <a:ext cx="143691" cy="29488"/>
              <a:chOff x="4364874" y="1183138"/>
              <a:chExt cx="143691" cy="29488"/>
            </a:xfrm>
          </p:grpSpPr>
          <p:sp>
            <p:nvSpPr>
              <p:cNvPr id="36" name="Google Shape;12750;p68">
                <a:extLst>
                  <a:ext uri="{FF2B5EF4-FFF2-40B4-BE49-F238E27FC236}">
                    <a16:creationId xmlns:a16="http://schemas.microsoft.com/office/drawing/2014/main" id="{CD29A8E6-9384-4359-8AAB-E88152518363}"/>
                  </a:ext>
                </a:extLst>
              </p:cNvPr>
              <p:cNvSpPr/>
              <p:nvPr/>
            </p:nvSpPr>
            <p:spPr>
              <a:xfrm>
                <a:off x="4456861" y="1186851"/>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751;p68">
                <a:extLst>
                  <a:ext uri="{FF2B5EF4-FFF2-40B4-BE49-F238E27FC236}">
                    <a16:creationId xmlns:a16="http://schemas.microsoft.com/office/drawing/2014/main" id="{0593FEB9-A577-4BC9-9989-58C4DA463E19}"/>
                  </a:ext>
                </a:extLst>
              </p:cNvPr>
              <p:cNvSpPr/>
              <p:nvPr/>
            </p:nvSpPr>
            <p:spPr>
              <a:xfrm>
                <a:off x="4420648" y="1183138"/>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752;p68">
                <a:extLst>
                  <a:ext uri="{FF2B5EF4-FFF2-40B4-BE49-F238E27FC236}">
                    <a16:creationId xmlns:a16="http://schemas.microsoft.com/office/drawing/2014/main" id="{57519C23-ABA4-45B2-8B6E-0481D68FFB2E}"/>
                  </a:ext>
                </a:extLst>
              </p:cNvPr>
              <p:cNvSpPr/>
              <p:nvPr/>
            </p:nvSpPr>
            <p:spPr>
              <a:xfrm>
                <a:off x="4364874" y="1193270"/>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753;p68">
                <a:extLst>
                  <a:ext uri="{FF2B5EF4-FFF2-40B4-BE49-F238E27FC236}">
                    <a16:creationId xmlns:a16="http://schemas.microsoft.com/office/drawing/2014/main" id="{91BBD1AE-AA09-477B-B47C-391150498263}"/>
                  </a:ext>
                </a:extLst>
              </p:cNvPr>
              <p:cNvSpPr/>
              <p:nvPr/>
            </p:nvSpPr>
            <p:spPr>
              <a:xfrm>
                <a:off x="4388391" y="1184529"/>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 name="Google Shape;12754;p68">
              <a:extLst>
                <a:ext uri="{FF2B5EF4-FFF2-40B4-BE49-F238E27FC236}">
                  <a16:creationId xmlns:a16="http://schemas.microsoft.com/office/drawing/2014/main" id="{130CCF74-BEAB-42F8-8BB1-E32B4827064A}"/>
                </a:ext>
              </a:extLst>
            </p:cNvPr>
            <p:cNvGrpSpPr/>
            <p:nvPr/>
          </p:nvGrpSpPr>
          <p:grpSpPr>
            <a:xfrm>
              <a:off x="4339009" y="1863727"/>
              <a:ext cx="143703" cy="29476"/>
              <a:chOff x="4339009" y="1863727"/>
              <a:chExt cx="143703" cy="29476"/>
            </a:xfrm>
          </p:grpSpPr>
          <p:sp>
            <p:nvSpPr>
              <p:cNvPr id="32" name="Google Shape;12755;p68">
                <a:extLst>
                  <a:ext uri="{FF2B5EF4-FFF2-40B4-BE49-F238E27FC236}">
                    <a16:creationId xmlns:a16="http://schemas.microsoft.com/office/drawing/2014/main" id="{DC90DA27-F7E8-4BC6-985D-DF027256AFCE}"/>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756;p68">
                <a:extLst>
                  <a:ext uri="{FF2B5EF4-FFF2-40B4-BE49-F238E27FC236}">
                    <a16:creationId xmlns:a16="http://schemas.microsoft.com/office/drawing/2014/main" id="{0F3E46E9-681D-4538-A1C5-C44CEA3CC6C5}"/>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757;p68">
                <a:extLst>
                  <a:ext uri="{FF2B5EF4-FFF2-40B4-BE49-F238E27FC236}">
                    <a16:creationId xmlns:a16="http://schemas.microsoft.com/office/drawing/2014/main" id="{678F3996-E029-4CD6-823B-8A6A618B56DC}"/>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758;p68">
                <a:extLst>
                  <a:ext uri="{FF2B5EF4-FFF2-40B4-BE49-F238E27FC236}">
                    <a16:creationId xmlns:a16="http://schemas.microsoft.com/office/drawing/2014/main" id="{CE42D6A3-8728-4223-92B3-1C53CD8BA25A}"/>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12759;p68">
              <a:extLst>
                <a:ext uri="{FF2B5EF4-FFF2-40B4-BE49-F238E27FC236}">
                  <a16:creationId xmlns:a16="http://schemas.microsoft.com/office/drawing/2014/main" id="{EBF30096-A9E8-40CF-BB20-6468D53F5688}"/>
                </a:ext>
              </a:extLst>
            </p:cNvPr>
            <p:cNvGrpSpPr/>
            <p:nvPr/>
          </p:nvGrpSpPr>
          <p:grpSpPr>
            <a:xfrm>
              <a:off x="4206459" y="1607315"/>
              <a:ext cx="29539" cy="142899"/>
              <a:chOff x="4206459" y="1607315"/>
              <a:chExt cx="29539" cy="142899"/>
            </a:xfrm>
          </p:grpSpPr>
          <p:sp>
            <p:nvSpPr>
              <p:cNvPr id="28" name="Google Shape;12760;p68">
                <a:extLst>
                  <a:ext uri="{FF2B5EF4-FFF2-40B4-BE49-F238E27FC236}">
                    <a16:creationId xmlns:a16="http://schemas.microsoft.com/office/drawing/2014/main" id="{06C6182E-06BC-4F7C-8BC1-A22BB3047F1B}"/>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761;p68">
                <a:extLst>
                  <a:ext uri="{FF2B5EF4-FFF2-40B4-BE49-F238E27FC236}">
                    <a16:creationId xmlns:a16="http://schemas.microsoft.com/office/drawing/2014/main" id="{F7940C49-BAF4-4E2B-B4D9-FE62610F25B0}"/>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762;p68">
                <a:extLst>
                  <a:ext uri="{FF2B5EF4-FFF2-40B4-BE49-F238E27FC236}">
                    <a16:creationId xmlns:a16="http://schemas.microsoft.com/office/drawing/2014/main" id="{078B62DD-F643-4AB7-BC80-D03A3BE1476D}"/>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763;p68">
                <a:extLst>
                  <a:ext uri="{FF2B5EF4-FFF2-40B4-BE49-F238E27FC236}">
                    <a16:creationId xmlns:a16="http://schemas.microsoft.com/office/drawing/2014/main" id="{54A8D7E5-1454-49B2-BCAC-7783EAB58383}"/>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12764;p68">
              <a:extLst>
                <a:ext uri="{FF2B5EF4-FFF2-40B4-BE49-F238E27FC236}">
                  <a16:creationId xmlns:a16="http://schemas.microsoft.com/office/drawing/2014/main" id="{FF317EA9-0A36-4AF9-852C-E68B78A6903E}"/>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765;p68">
              <a:extLst>
                <a:ext uri="{FF2B5EF4-FFF2-40B4-BE49-F238E27FC236}">
                  <a16:creationId xmlns:a16="http://schemas.microsoft.com/office/drawing/2014/main" id="{72422C3D-BFAF-4E24-963C-25E4A62F3EEF}"/>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766;p68">
              <a:extLst>
                <a:ext uri="{FF2B5EF4-FFF2-40B4-BE49-F238E27FC236}">
                  <a16:creationId xmlns:a16="http://schemas.microsoft.com/office/drawing/2014/main" id="{75ABECBD-FFA3-455E-9843-CCD79178A573}"/>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767;p68">
              <a:extLst>
                <a:ext uri="{FF2B5EF4-FFF2-40B4-BE49-F238E27FC236}">
                  <a16:creationId xmlns:a16="http://schemas.microsoft.com/office/drawing/2014/main" id="{B7AD2277-3ECD-4CA3-9B0F-55196E801961}"/>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 name="Google Shape;12773;p68">
              <a:extLst>
                <a:ext uri="{FF2B5EF4-FFF2-40B4-BE49-F238E27FC236}">
                  <a16:creationId xmlns:a16="http://schemas.microsoft.com/office/drawing/2014/main" id="{5BA469C4-1FCD-4A3E-BA80-0B2979D128A1}"/>
                </a:ext>
              </a:extLst>
            </p:cNvPr>
            <p:cNvGrpSpPr/>
            <p:nvPr/>
          </p:nvGrpSpPr>
          <p:grpSpPr>
            <a:xfrm>
              <a:off x="4734551" y="1594249"/>
              <a:ext cx="108651" cy="100446"/>
              <a:chOff x="4734551" y="1594249"/>
              <a:chExt cx="108651" cy="100446"/>
            </a:xfrm>
          </p:grpSpPr>
          <p:sp>
            <p:nvSpPr>
              <p:cNvPr id="20" name="Google Shape;12774;p68">
                <a:extLst>
                  <a:ext uri="{FF2B5EF4-FFF2-40B4-BE49-F238E27FC236}">
                    <a16:creationId xmlns:a16="http://schemas.microsoft.com/office/drawing/2014/main" id="{E4196368-BA5A-422A-8F3C-CFBAABF7C198}"/>
                  </a:ext>
                </a:extLst>
              </p:cNvPr>
              <p:cNvSpPr/>
              <p:nvPr/>
            </p:nvSpPr>
            <p:spPr>
              <a:xfrm>
                <a:off x="4734551" y="1668563"/>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775;p68">
                <a:extLst>
                  <a:ext uri="{FF2B5EF4-FFF2-40B4-BE49-F238E27FC236}">
                    <a16:creationId xmlns:a16="http://schemas.microsoft.com/office/drawing/2014/main" id="{EFE092DF-28DC-4426-BDA0-AF1D9B243D75}"/>
                  </a:ext>
                </a:extLst>
              </p:cNvPr>
              <p:cNvSpPr/>
              <p:nvPr/>
            </p:nvSpPr>
            <p:spPr>
              <a:xfrm>
                <a:off x="4789739" y="1645250"/>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776;p68">
                <a:extLst>
                  <a:ext uri="{FF2B5EF4-FFF2-40B4-BE49-F238E27FC236}">
                    <a16:creationId xmlns:a16="http://schemas.microsoft.com/office/drawing/2014/main" id="{145D977C-436D-45EE-B956-155EAC02D6E8}"/>
                  </a:ext>
                </a:extLst>
              </p:cNvPr>
              <p:cNvSpPr/>
              <p:nvPr/>
            </p:nvSpPr>
            <p:spPr>
              <a:xfrm>
                <a:off x="4831488" y="1594249"/>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777;p68">
                <a:extLst>
                  <a:ext uri="{FF2B5EF4-FFF2-40B4-BE49-F238E27FC236}">
                    <a16:creationId xmlns:a16="http://schemas.microsoft.com/office/drawing/2014/main" id="{5A609996-DFF3-41AF-A230-4E1C490FD219}"/>
                  </a:ext>
                </a:extLst>
              </p:cNvPr>
              <p:cNvSpPr/>
              <p:nvPr/>
            </p:nvSpPr>
            <p:spPr>
              <a:xfrm>
                <a:off x="4815693" y="1618391"/>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0" name="TextBox 59">
            <a:extLst>
              <a:ext uri="{FF2B5EF4-FFF2-40B4-BE49-F238E27FC236}">
                <a16:creationId xmlns:a16="http://schemas.microsoft.com/office/drawing/2014/main" id="{5ADEC1C6-9D09-4E17-8F6F-C27EF2A95EDF}"/>
              </a:ext>
            </a:extLst>
          </p:cNvPr>
          <p:cNvSpPr txBox="1"/>
          <p:nvPr/>
        </p:nvSpPr>
        <p:spPr>
          <a:xfrm>
            <a:off x="5111859" y="2572841"/>
            <a:ext cx="844841"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1" i="0" u="none" strike="noStrike" kern="0" cap="none" spc="0" normalizeH="0" baseline="0" noProof="0" dirty="0">
                <a:ln>
                  <a:noFill/>
                </a:ln>
                <a:solidFill>
                  <a:srgbClr val="C5299B">
                    <a:lumMod val="50000"/>
                  </a:srgbClr>
                </a:solidFill>
                <a:effectLst/>
                <a:uLnTx/>
                <a:uFillTx/>
                <a:latin typeface="Open sans"/>
                <a:ea typeface="+mn-ea"/>
                <a:cs typeface="Arial"/>
                <a:sym typeface="Arial"/>
              </a:rPr>
              <a:t>AIM</a:t>
            </a:r>
            <a:endParaRPr kumimoji="0" lang="en-US" sz="1867" b="1" i="0" u="none" strike="noStrike" kern="0" cap="none" spc="0" normalizeH="0" baseline="0" noProof="0" dirty="0">
              <a:ln>
                <a:noFill/>
              </a:ln>
              <a:solidFill>
                <a:srgbClr val="C5299B">
                  <a:lumMod val="50000"/>
                </a:srgbClr>
              </a:solidFill>
              <a:effectLst/>
              <a:uLnTx/>
              <a:uFillTx/>
              <a:latin typeface="Open sans"/>
              <a:ea typeface="+mn-ea"/>
              <a:cs typeface="Arial"/>
              <a:sym typeface="Arial"/>
            </a:endParaRPr>
          </a:p>
        </p:txBody>
      </p:sp>
      <p:sp>
        <p:nvSpPr>
          <p:cNvPr id="61" name="TextBox 60">
            <a:extLst>
              <a:ext uri="{FF2B5EF4-FFF2-40B4-BE49-F238E27FC236}">
                <a16:creationId xmlns:a16="http://schemas.microsoft.com/office/drawing/2014/main" id="{939CDC63-903F-42B0-BDEA-678A58CCC460}"/>
              </a:ext>
            </a:extLst>
          </p:cNvPr>
          <p:cNvSpPr txBox="1"/>
          <p:nvPr/>
        </p:nvSpPr>
        <p:spPr>
          <a:xfrm>
            <a:off x="6696279" y="3437714"/>
            <a:ext cx="898007"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1" i="0" u="none" strike="noStrike" kern="0" cap="none" spc="0" normalizeH="0" baseline="0" noProof="0" dirty="0">
                <a:ln>
                  <a:noFill/>
                </a:ln>
                <a:solidFill>
                  <a:srgbClr val="41B6E6">
                    <a:lumMod val="50000"/>
                  </a:srgbClr>
                </a:solidFill>
                <a:effectLst/>
                <a:uLnTx/>
                <a:uFillTx/>
                <a:latin typeface="Open sans"/>
                <a:ea typeface="+mn-ea"/>
                <a:cs typeface="Arial"/>
                <a:sym typeface="Arial"/>
              </a:rPr>
              <a:t>PQCs</a:t>
            </a:r>
            <a:endParaRPr kumimoji="0" lang="en-US" sz="1867" b="1" i="0" u="none" strike="noStrike" kern="0" cap="none" spc="0" normalizeH="0" baseline="0" noProof="0" dirty="0">
              <a:ln>
                <a:noFill/>
              </a:ln>
              <a:solidFill>
                <a:srgbClr val="41B6E6">
                  <a:lumMod val="50000"/>
                </a:srgbClr>
              </a:solidFill>
              <a:effectLst/>
              <a:uLnTx/>
              <a:uFillTx/>
              <a:latin typeface="Open sans"/>
              <a:ea typeface="+mn-ea"/>
              <a:cs typeface="Arial"/>
              <a:sym typeface="Arial"/>
            </a:endParaRPr>
          </a:p>
        </p:txBody>
      </p:sp>
      <p:sp>
        <p:nvSpPr>
          <p:cNvPr id="62" name="TextBox 61">
            <a:extLst>
              <a:ext uri="{FF2B5EF4-FFF2-40B4-BE49-F238E27FC236}">
                <a16:creationId xmlns:a16="http://schemas.microsoft.com/office/drawing/2014/main" id="{4C0838B2-2B9A-43D7-BA2B-0F712357DB62}"/>
              </a:ext>
            </a:extLst>
          </p:cNvPr>
          <p:cNvSpPr txBox="1"/>
          <p:nvPr/>
        </p:nvSpPr>
        <p:spPr>
          <a:xfrm>
            <a:off x="4870418" y="4567149"/>
            <a:ext cx="1327725"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1" i="0" u="none" strike="noStrike" kern="0" cap="none" spc="0" normalizeH="0" baseline="0" noProof="0" dirty="0">
                <a:ln>
                  <a:noFill/>
                </a:ln>
                <a:solidFill>
                  <a:srgbClr val="A5D65E">
                    <a:lumMod val="50000"/>
                  </a:srgbClr>
                </a:solidFill>
                <a:effectLst/>
                <a:uLnTx/>
                <a:uFillTx/>
                <a:latin typeface="Open sans"/>
                <a:ea typeface="+mn-ea"/>
                <a:cs typeface="Arial"/>
                <a:sym typeface="Arial"/>
              </a:rPr>
              <a:t>MMRCs</a:t>
            </a:r>
            <a:endParaRPr kumimoji="0" lang="en-US" sz="1867" b="1" i="0" u="none" strike="noStrike" kern="0" cap="none" spc="0" normalizeH="0" baseline="0" noProof="0" dirty="0">
              <a:ln>
                <a:noFill/>
              </a:ln>
              <a:solidFill>
                <a:srgbClr val="A5D65E">
                  <a:lumMod val="50000"/>
                </a:srgbClr>
              </a:solidFill>
              <a:effectLst/>
              <a:uLnTx/>
              <a:uFillTx/>
              <a:latin typeface="Open sans"/>
              <a:ea typeface="+mn-ea"/>
              <a:cs typeface="Arial"/>
              <a:sym typeface="Arial"/>
            </a:endParaRPr>
          </a:p>
        </p:txBody>
      </p:sp>
      <p:sp>
        <p:nvSpPr>
          <p:cNvPr id="42" name="TextBox 41">
            <a:extLst>
              <a:ext uri="{FF2B5EF4-FFF2-40B4-BE49-F238E27FC236}">
                <a16:creationId xmlns:a16="http://schemas.microsoft.com/office/drawing/2014/main" id="{40C57DC5-F057-48C2-A201-97A207038018}"/>
              </a:ext>
            </a:extLst>
          </p:cNvPr>
          <p:cNvSpPr txBox="1"/>
          <p:nvPr/>
        </p:nvSpPr>
        <p:spPr>
          <a:xfrm>
            <a:off x="850589" y="1636207"/>
            <a:ext cx="3302036" cy="175432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b="1" i="0" u="none" strike="noStrike" kern="0" cap="none" spc="0" normalizeH="0" baseline="0" noProof="0" dirty="0">
                <a:ln>
                  <a:noFill/>
                </a:ln>
                <a:solidFill>
                  <a:srgbClr val="C5299B">
                    <a:lumMod val="50000"/>
                  </a:srgbClr>
                </a:solidFill>
                <a:effectLst/>
                <a:uLnTx/>
                <a:uFillTx/>
                <a:latin typeface="Open sans"/>
                <a:ea typeface="+mn-ea"/>
                <a:cs typeface="Arial"/>
                <a:sym typeface="Arial"/>
              </a:rPr>
              <a:t>Alliance for Innovation on Maternal Health </a:t>
            </a:r>
            <a:r>
              <a:rPr kumimoji="0" lang="en-US" i="0" u="none" strike="noStrike" kern="0" cap="none" spc="0" normalizeH="0" baseline="0" noProof="0" dirty="0">
                <a:ln>
                  <a:noFill/>
                </a:ln>
                <a:solidFill>
                  <a:srgbClr val="C5299B">
                    <a:lumMod val="50000"/>
                  </a:srgbClr>
                </a:solidFill>
                <a:effectLst/>
                <a:uLnTx/>
                <a:uFillTx/>
                <a:latin typeface="Open sans"/>
                <a:ea typeface="+mn-ea"/>
                <a:cs typeface="Arial"/>
                <a:sym typeface="Arial"/>
              </a:rPr>
              <a:t>moves established guidelines into practice with a standard approach to improve safety in care</a:t>
            </a:r>
          </a:p>
        </p:txBody>
      </p:sp>
      <p:sp>
        <p:nvSpPr>
          <p:cNvPr id="45" name="Arrow: Pentagon 44">
            <a:extLst>
              <a:ext uri="{FF2B5EF4-FFF2-40B4-BE49-F238E27FC236}">
                <a16:creationId xmlns:a16="http://schemas.microsoft.com/office/drawing/2014/main" id="{8845FA68-B4E1-4289-8653-032D626B8A27}"/>
              </a:ext>
            </a:extLst>
          </p:cNvPr>
          <p:cNvSpPr/>
          <p:nvPr/>
        </p:nvSpPr>
        <p:spPr>
          <a:xfrm rot="10622689">
            <a:off x="8244761" y="2107366"/>
            <a:ext cx="3581448" cy="2324588"/>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Open sans"/>
              <a:ea typeface="+mn-ea"/>
              <a:cs typeface="+mn-cs"/>
              <a:sym typeface="Arial"/>
            </a:endParaRPr>
          </a:p>
        </p:txBody>
      </p:sp>
      <p:sp>
        <p:nvSpPr>
          <p:cNvPr id="46" name="TextBox 45">
            <a:extLst>
              <a:ext uri="{FF2B5EF4-FFF2-40B4-BE49-F238E27FC236}">
                <a16:creationId xmlns:a16="http://schemas.microsoft.com/office/drawing/2014/main" id="{D2916061-966E-43D0-860E-36BA781BD56D}"/>
              </a:ext>
            </a:extLst>
          </p:cNvPr>
          <p:cNvSpPr txBox="1"/>
          <p:nvPr/>
        </p:nvSpPr>
        <p:spPr>
          <a:xfrm rot="21372996">
            <a:off x="9171870" y="2419832"/>
            <a:ext cx="2732512" cy="160043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41B6E6">
                    <a:lumMod val="50000"/>
                  </a:srgbClr>
                </a:solidFill>
                <a:effectLst/>
                <a:uLnTx/>
                <a:uFillTx/>
                <a:latin typeface="Open sans"/>
                <a:ea typeface="+mn-ea"/>
                <a:cs typeface="Arial"/>
                <a:sym typeface="Arial"/>
              </a:rPr>
              <a:t>Perinatal Quality Collaboratives </a:t>
            </a:r>
            <a:r>
              <a:rPr kumimoji="0" lang="en-US" sz="1400" b="0" i="0" u="none" strike="noStrike" kern="0" cap="none" spc="0" normalizeH="0" baseline="0" noProof="0" dirty="0">
                <a:ln>
                  <a:noFill/>
                </a:ln>
                <a:solidFill>
                  <a:srgbClr val="41B6E6">
                    <a:lumMod val="50000"/>
                  </a:srgbClr>
                </a:solidFill>
                <a:effectLst/>
                <a:uLnTx/>
                <a:uFillTx/>
                <a:latin typeface="Open sans"/>
                <a:ea typeface="+mn-ea"/>
                <a:cs typeface="Arial"/>
                <a:sym typeface="Arial"/>
              </a:rPr>
              <a:t>mobilize state or multi-state networks to implement clinical quality improvement efforts and improve care for perinatal patients and their babies</a:t>
            </a:r>
          </a:p>
        </p:txBody>
      </p:sp>
      <p:sp>
        <p:nvSpPr>
          <p:cNvPr id="47" name="Arrow: Pentagon 46">
            <a:extLst>
              <a:ext uri="{FF2B5EF4-FFF2-40B4-BE49-F238E27FC236}">
                <a16:creationId xmlns:a16="http://schemas.microsoft.com/office/drawing/2014/main" id="{473D0163-63BC-4C91-B196-F9E07353931D}"/>
              </a:ext>
            </a:extLst>
          </p:cNvPr>
          <p:cNvSpPr/>
          <p:nvPr/>
        </p:nvSpPr>
        <p:spPr>
          <a:xfrm rot="21263395">
            <a:off x="708589" y="3931732"/>
            <a:ext cx="3094731" cy="2272227"/>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Open sans"/>
              <a:ea typeface="+mn-ea"/>
              <a:cs typeface="+mn-cs"/>
              <a:sym typeface="Arial"/>
            </a:endParaRPr>
          </a:p>
        </p:txBody>
      </p:sp>
      <p:sp>
        <p:nvSpPr>
          <p:cNvPr id="48" name="TextBox 47">
            <a:extLst>
              <a:ext uri="{FF2B5EF4-FFF2-40B4-BE49-F238E27FC236}">
                <a16:creationId xmlns:a16="http://schemas.microsoft.com/office/drawing/2014/main" id="{EB7C17BB-A4B9-4240-BBDD-08886467812B}"/>
              </a:ext>
            </a:extLst>
          </p:cNvPr>
          <p:cNvSpPr txBox="1"/>
          <p:nvPr/>
        </p:nvSpPr>
        <p:spPr>
          <a:xfrm rot="21292341">
            <a:off x="686966" y="4405803"/>
            <a:ext cx="2732512" cy="138499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A5D65E">
                    <a:lumMod val="50000"/>
                  </a:srgbClr>
                </a:solidFill>
                <a:effectLst/>
                <a:uLnTx/>
                <a:uFillTx/>
                <a:latin typeface="Open sans"/>
                <a:ea typeface="+mn-ea"/>
                <a:cs typeface="Arial"/>
                <a:sym typeface="Arial"/>
              </a:rPr>
              <a:t>Maternal Mortality Review Committees </a:t>
            </a:r>
            <a:r>
              <a:rPr kumimoji="0" lang="en-US" sz="1400" b="0" i="0" u="none" strike="noStrike" kern="0" cap="none" spc="0" normalizeH="0" baseline="0" noProof="0" dirty="0">
                <a:ln>
                  <a:noFill/>
                </a:ln>
                <a:solidFill>
                  <a:srgbClr val="A5D65E">
                    <a:lumMod val="50000"/>
                  </a:srgbClr>
                </a:solidFill>
                <a:effectLst/>
                <a:uLnTx/>
                <a:uFillTx/>
                <a:latin typeface="Open sans"/>
                <a:ea typeface="+mn-ea"/>
                <a:cs typeface="Arial"/>
                <a:sym typeface="Arial"/>
              </a:rPr>
              <a:t>conduct detailed reviews for complete and comprehensive data on maternal deaths to prioritize statewide prevention efforts  </a:t>
            </a:r>
          </a:p>
        </p:txBody>
      </p:sp>
      <p:sp>
        <p:nvSpPr>
          <p:cNvPr id="49" name="TextBox 48">
            <a:extLst>
              <a:ext uri="{FF2B5EF4-FFF2-40B4-BE49-F238E27FC236}">
                <a16:creationId xmlns:a16="http://schemas.microsoft.com/office/drawing/2014/main" id="{7E5C000E-9EA8-4C53-A361-243F52758F59}"/>
              </a:ext>
            </a:extLst>
          </p:cNvPr>
          <p:cNvSpPr txBox="1"/>
          <p:nvPr/>
        </p:nvSpPr>
        <p:spPr>
          <a:xfrm>
            <a:off x="6549599" y="6281317"/>
            <a:ext cx="5390293" cy="502573"/>
          </a:xfrm>
          <a:prstGeom prst="rect">
            <a:avLst/>
          </a:prstGeom>
          <a:noFill/>
        </p:spPr>
        <p:txBody>
          <a:bodyPr wrap="square" rtlCol="0">
            <a:spAutoFit/>
          </a:bodyPr>
          <a:lstStyle/>
          <a:p>
            <a:pPr marL="0" marR="0" lvl="0" indent="0" algn="r" defTabSz="1219139" rtl="0" eaLnBrk="1" fontAlgn="auto" latinLnBrk="0" hangingPunct="1">
              <a:lnSpc>
                <a:spcPct val="100000"/>
              </a:lnSpc>
              <a:spcBef>
                <a:spcPts val="0"/>
              </a:spcBef>
              <a:spcAft>
                <a:spcPts val="0"/>
              </a:spcAft>
              <a:buClr>
                <a:srgbClr val="000000"/>
              </a:buClr>
              <a:buSzTx/>
              <a:buFontTx/>
              <a:buNone/>
              <a:tabLst/>
              <a:defRPr/>
            </a:pPr>
            <a:r>
              <a:rPr kumimoji="0" lang="en-US" sz="1333" b="0" i="0" u="none" strike="noStrike" kern="0" cap="none" spc="0" normalizeH="0" baseline="0" noProof="0" dirty="0">
                <a:ln>
                  <a:noFill/>
                </a:ln>
                <a:solidFill>
                  <a:srgbClr val="A4D65E">
                    <a:lumMod val="50000"/>
                  </a:srgbClr>
                </a:solidFill>
                <a:effectLst/>
                <a:uLnTx/>
                <a:uFillTx/>
                <a:latin typeface="Open sans"/>
                <a:ea typeface="+mn-ea"/>
                <a:cs typeface="Arial"/>
                <a:sym typeface="Arial"/>
              </a:rPr>
              <a:t>Created from a Centers for Disease Control, Division of Reproductive Health source</a:t>
            </a:r>
          </a:p>
        </p:txBody>
      </p:sp>
    </p:spTree>
    <p:extLst>
      <p:ext uri="{BB962C8B-B14F-4D97-AF65-F5344CB8AC3E}">
        <p14:creationId xmlns:p14="http://schemas.microsoft.com/office/powerpoint/2010/main" val="164887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13343D-799D-4A87-9FB9-BACC66A98F07}"/>
              </a:ext>
            </a:extLst>
          </p:cNvPr>
          <p:cNvSpPr txBox="1"/>
          <p:nvPr/>
        </p:nvSpPr>
        <p:spPr>
          <a:xfrm>
            <a:off x="1954150" y="1449714"/>
            <a:ext cx="9675081" cy="923330"/>
          </a:xfrm>
          <a:prstGeom prst="rect">
            <a:avLst/>
          </a:prstGeom>
          <a:noFill/>
        </p:spPr>
        <p:txBody>
          <a:bodyPr wrap="square" lIns="121920" tIns="60960" rIns="121920" bIns="60960" rtlCol="0" anchor="t">
            <a:spAutoFit/>
          </a:bodyPr>
          <a:lstStyle/>
          <a:p>
            <a:pPr defTabSz="914354">
              <a:defRPr/>
            </a:pPr>
            <a:r>
              <a:rPr lang="en-US" sz="2600" dirty="0">
                <a:latin typeface="Open sans"/>
              </a:rPr>
              <a:t>Primary Objective-Reduce preventable maternal deaths and severe maternal morbidity (SMM) in the United States.</a:t>
            </a:r>
          </a:p>
        </p:txBody>
      </p:sp>
      <p:sp>
        <p:nvSpPr>
          <p:cNvPr id="10" name="Title 1">
            <a:extLst>
              <a:ext uri="{FF2B5EF4-FFF2-40B4-BE49-F238E27FC236}">
                <a16:creationId xmlns:a16="http://schemas.microsoft.com/office/drawing/2014/main" id="{62C5AE4F-5D09-43F1-A35D-2EA719962B8B}"/>
              </a:ext>
            </a:extLst>
          </p:cNvPr>
          <p:cNvSpPr txBox="1">
            <a:spLocks/>
          </p:cNvSpPr>
          <p:nvPr/>
        </p:nvSpPr>
        <p:spPr>
          <a:xfrm>
            <a:off x="1192800" y="2593582"/>
            <a:ext cx="1123949" cy="724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defTabSz="914354">
              <a:defRPr/>
            </a:pPr>
            <a:r>
              <a:rPr lang="en-US" sz="2200" b="0" dirty="0">
                <a:solidFill>
                  <a:srgbClr val="000000"/>
                </a:solidFill>
                <a:latin typeface="Open sans"/>
              </a:rPr>
              <a:t>By:</a:t>
            </a:r>
          </a:p>
        </p:txBody>
      </p:sp>
      <p:sp>
        <p:nvSpPr>
          <p:cNvPr id="11" name="TextBox 10">
            <a:extLst>
              <a:ext uri="{FF2B5EF4-FFF2-40B4-BE49-F238E27FC236}">
                <a16:creationId xmlns:a16="http://schemas.microsoft.com/office/drawing/2014/main" id="{DC6F9FCD-ECAE-4EB7-AC97-9FC2F6FA0EBF}"/>
              </a:ext>
            </a:extLst>
          </p:cNvPr>
          <p:cNvSpPr txBox="1"/>
          <p:nvPr/>
        </p:nvSpPr>
        <p:spPr>
          <a:xfrm>
            <a:off x="197033" y="2922244"/>
            <a:ext cx="10622148" cy="984885"/>
          </a:xfrm>
          <a:prstGeom prst="rect">
            <a:avLst/>
          </a:prstGeom>
          <a:noFill/>
        </p:spPr>
        <p:txBody>
          <a:bodyPr wrap="square" numCol="5" rtlCol="0">
            <a:spAutoFit/>
          </a:bodyPr>
          <a:lstStyle/>
          <a:p>
            <a:pPr defTabSz="914354">
              <a:defRPr/>
            </a:pPr>
            <a:endParaRPr lang="en-US" sz="1400" dirty="0">
              <a:latin typeface="Open sans"/>
            </a:endParaRPr>
          </a:p>
          <a:p>
            <a:pPr defTabSz="914354">
              <a:defRPr/>
            </a:pPr>
            <a:endParaRPr lang="en-US" sz="1400" dirty="0">
              <a:latin typeface="Open sans"/>
            </a:endParaRPr>
          </a:p>
          <a:p>
            <a:pPr defTabSz="914354">
              <a:defRPr/>
            </a:pPr>
            <a:r>
              <a:rPr lang="en-US" sz="1400" dirty="0">
                <a:latin typeface="Open sans"/>
              </a:rPr>
              <a:t>	</a:t>
            </a:r>
          </a:p>
          <a:p>
            <a:pPr defTabSz="914354">
              <a:defRPr/>
            </a:pPr>
            <a:endParaRPr lang="en-US" sz="1400" dirty="0">
              <a:latin typeface="Open sans"/>
            </a:endParaRPr>
          </a:p>
          <a:p>
            <a:pPr defTabSz="914354">
              <a:defRPr/>
            </a:pPr>
            <a:endParaRPr lang="en-US" sz="1400" dirty="0">
              <a:latin typeface="Open sans"/>
            </a:endParaRPr>
          </a:p>
          <a:p>
            <a:pPr defTabSz="914354">
              <a:defRPr/>
            </a:pPr>
            <a:endParaRPr lang="en-US" sz="1400" dirty="0">
              <a:latin typeface="Open sans"/>
            </a:endParaRPr>
          </a:p>
          <a:p>
            <a:pPr defTabSz="914354">
              <a:defRPr/>
            </a:pPr>
            <a:r>
              <a:rPr lang="en-US" sz="1400" dirty="0">
                <a:latin typeface="Open sans"/>
              </a:rPr>
              <a:t>	</a:t>
            </a:r>
          </a:p>
        </p:txBody>
      </p:sp>
      <p:grpSp>
        <p:nvGrpSpPr>
          <p:cNvPr id="19" name="Google Shape;1464;p64" descr="Arrow pointing down">
            <a:extLst>
              <a:ext uri="{FF2B5EF4-FFF2-40B4-BE49-F238E27FC236}">
                <a16:creationId xmlns:a16="http://schemas.microsoft.com/office/drawing/2014/main" id="{EA151E92-E5EC-4013-94FA-F994B5B7DB39}"/>
              </a:ext>
            </a:extLst>
          </p:cNvPr>
          <p:cNvGrpSpPr/>
          <p:nvPr/>
        </p:nvGrpSpPr>
        <p:grpSpPr>
          <a:xfrm rot="5400000">
            <a:off x="1213012" y="1482097"/>
            <a:ext cx="763589" cy="804014"/>
            <a:chOff x="4943575" y="2516350"/>
            <a:chExt cx="98675" cy="81700"/>
          </a:xfrm>
          <a:solidFill>
            <a:schemeClr val="accent6"/>
          </a:solidFill>
        </p:grpSpPr>
        <p:sp>
          <p:nvSpPr>
            <p:cNvPr id="20" name="Google Shape;1465;p64">
              <a:extLst>
                <a:ext uri="{FF2B5EF4-FFF2-40B4-BE49-F238E27FC236}">
                  <a16:creationId xmlns:a16="http://schemas.microsoft.com/office/drawing/2014/main" id="{0490E7DA-3723-432A-9ECE-F6B6C48042C7}"/>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21" name="Google Shape;1466;p64">
              <a:extLst>
                <a:ext uri="{FF2B5EF4-FFF2-40B4-BE49-F238E27FC236}">
                  <a16:creationId xmlns:a16="http://schemas.microsoft.com/office/drawing/2014/main" id="{14704FA2-28C0-404C-8A56-EDF693BB2BA9}"/>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22" name="Google Shape;1467;p64">
              <a:extLst>
                <a:ext uri="{FF2B5EF4-FFF2-40B4-BE49-F238E27FC236}">
                  <a16:creationId xmlns:a16="http://schemas.microsoft.com/office/drawing/2014/main" id="{883280D9-C525-44BD-A2C7-8E76476F3AC9}"/>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23" name="Google Shape;1468;p64">
              <a:extLst>
                <a:ext uri="{FF2B5EF4-FFF2-40B4-BE49-F238E27FC236}">
                  <a16:creationId xmlns:a16="http://schemas.microsoft.com/office/drawing/2014/main" id="{AA98D73D-3002-425B-BBE6-67AE56E737EC}"/>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24" name="Google Shape;1469;p64">
              <a:extLst>
                <a:ext uri="{FF2B5EF4-FFF2-40B4-BE49-F238E27FC236}">
                  <a16:creationId xmlns:a16="http://schemas.microsoft.com/office/drawing/2014/main" id="{5606EEC4-0D8C-4A0B-BA63-70456D55DF8B}"/>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25" name="Google Shape;1470;p64">
              <a:extLst>
                <a:ext uri="{FF2B5EF4-FFF2-40B4-BE49-F238E27FC236}">
                  <a16:creationId xmlns:a16="http://schemas.microsoft.com/office/drawing/2014/main" id="{48E324AC-B515-4BDB-B0D1-41F400A5062C}"/>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26" name="Google Shape;1471;p64">
              <a:extLst>
                <a:ext uri="{FF2B5EF4-FFF2-40B4-BE49-F238E27FC236}">
                  <a16:creationId xmlns:a16="http://schemas.microsoft.com/office/drawing/2014/main" id="{33FD49A9-AB27-4658-BA96-3A9AB19AA37F}"/>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27" name="Google Shape;1472;p64">
              <a:extLst>
                <a:ext uri="{FF2B5EF4-FFF2-40B4-BE49-F238E27FC236}">
                  <a16:creationId xmlns:a16="http://schemas.microsoft.com/office/drawing/2014/main" id="{EAF9F8C2-F7B1-4D13-9A03-5B0E742686C5}"/>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28" name="Google Shape;1473;p64">
              <a:extLst>
                <a:ext uri="{FF2B5EF4-FFF2-40B4-BE49-F238E27FC236}">
                  <a16:creationId xmlns:a16="http://schemas.microsoft.com/office/drawing/2014/main" id="{42D2F7E6-A409-4C71-83D6-63FCEDEF1D67}"/>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29" name="Google Shape;1474;p64">
              <a:extLst>
                <a:ext uri="{FF2B5EF4-FFF2-40B4-BE49-F238E27FC236}">
                  <a16:creationId xmlns:a16="http://schemas.microsoft.com/office/drawing/2014/main" id="{708C0F6C-889F-4B96-97B3-CD6942993F56}"/>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0" name="Google Shape;1475;p64">
              <a:extLst>
                <a:ext uri="{FF2B5EF4-FFF2-40B4-BE49-F238E27FC236}">
                  <a16:creationId xmlns:a16="http://schemas.microsoft.com/office/drawing/2014/main" id="{DDB2BB6B-DADF-40D9-AECB-2B74F9416867}"/>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1" name="Google Shape;1476;p64">
              <a:extLst>
                <a:ext uri="{FF2B5EF4-FFF2-40B4-BE49-F238E27FC236}">
                  <a16:creationId xmlns:a16="http://schemas.microsoft.com/office/drawing/2014/main" id="{38B4C6C7-0201-4E36-8F65-F0DA13B164D4}"/>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2" name="Google Shape;1477;p64">
              <a:extLst>
                <a:ext uri="{FF2B5EF4-FFF2-40B4-BE49-F238E27FC236}">
                  <a16:creationId xmlns:a16="http://schemas.microsoft.com/office/drawing/2014/main" id="{7AAA67CB-19AF-4099-8207-77E9F71D2079}"/>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3" name="Google Shape;1478;p64">
              <a:extLst>
                <a:ext uri="{FF2B5EF4-FFF2-40B4-BE49-F238E27FC236}">
                  <a16:creationId xmlns:a16="http://schemas.microsoft.com/office/drawing/2014/main" id="{FFF650A2-3B97-43D2-9872-4BABFBC5DC21}"/>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4" name="Google Shape;1479;p64">
              <a:extLst>
                <a:ext uri="{FF2B5EF4-FFF2-40B4-BE49-F238E27FC236}">
                  <a16:creationId xmlns:a16="http://schemas.microsoft.com/office/drawing/2014/main" id="{5D1C46BF-82F1-4C76-B386-3BC62B5E9A4F}"/>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5" name="Google Shape;1480;p64">
              <a:extLst>
                <a:ext uri="{FF2B5EF4-FFF2-40B4-BE49-F238E27FC236}">
                  <a16:creationId xmlns:a16="http://schemas.microsoft.com/office/drawing/2014/main" id="{B33C0629-046D-4E9D-948D-DD9DC30C198A}"/>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6" name="Google Shape;1481;p64">
              <a:extLst>
                <a:ext uri="{FF2B5EF4-FFF2-40B4-BE49-F238E27FC236}">
                  <a16:creationId xmlns:a16="http://schemas.microsoft.com/office/drawing/2014/main" id="{3F8A3249-0F4F-4851-8AF8-A6EC4680F965}"/>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7" name="Google Shape;1482;p64">
              <a:extLst>
                <a:ext uri="{FF2B5EF4-FFF2-40B4-BE49-F238E27FC236}">
                  <a16:creationId xmlns:a16="http://schemas.microsoft.com/office/drawing/2014/main" id="{AF8AFDFF-6ACF-420E-8786-4D8FE1F0C98C}"/>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8" name="Google Shape;1483;p64">
              <a:extLst>
                <a:ext uri="{FF2B5EF4-FFF2-40B4-BE49-F238E27FC236}">
                  <a16:creationId xmlns:a16="http://schemas.microsoft.com/office/drawing/2014/main" id="{F5E447C4-9967-4294-BA77-99E10C7ED19A}"/>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39" name="Google Shape;1484;p64">
              <a:extLst>
                <a:ext uri="{FF2B5EF4-FFF2-40B4-BE49-F238E27FC236}">
                  <a16:creationId xmlns:a16="http://schemas.microsoft.com/office/drawing/2014/main" id="{B037E9D3-99A9-4464-A965-07A9800C682E}"/>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0" name="Google Shape;1485;p64">
              <a:extLst>
                <a:ext uri="{FF2B5EF4-FFF2-40B4-BE49-F238E27FC236}">
                  <a16:creationId xmlns:a16="http://schemas.microsoft.com/office/drawing/2014/main" id="{C60F4F43-74DC-491D-9329-B4908AB13156}"/>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1" name="Google Shape;1486;p64">
              <a:extLst>
                <a:ext uri="{FF2B5EF4-FFF2-40B4-BE49-F238E27FC236}">
                  <a16:creationId xmlns:a16="http://schemas.microsoft.com/office/drawing/2014/main" id="{F95F4705-00EA-4836-9CC9-FC9C213FBAA4}"/>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2" name="Google Shape;1487;p64">
              <a:extLst>
                <a:ext uri="{FF2B5EF4-FFF2-40B4-BE49-F238E27FC236}">
                  <a16:creationId xmlns:a16="http://schemas.microsoft.com/office/drawing/2014/main" id="{18081BF7-8736-456C-ACD9-A43872A3EDB8}"/>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3" name="Google Shape;1488;p64">
              <a:extLst>
                <a:ext uri="{FF2B5EF4-FFF2-40B4-BE49-F238E27FC236}">
                  <a16:creationId xmlns:a16="http://schemas.microsoft.com/office/drawing/2014/main" id="{9347B2E4-D0CC-497B-9779-06907A20896A}"/>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4" name="Google Shape;1489;p64">
              <a:extLst>
                <a:ext uri="{FF2B5EF4-FFF2-40B4-BE49-F238E27FC236}">
                  <a16:creationId xmlns:a16="http://schemas.microsoft.com/office/drawing/2014/main" id="{2721879B-0801-4A88-A4F3-F0FE7375154A}"/>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5" name="Google Shape;1490;p64">
              <a:extLst>
                <a:ext uri="{FF2B5EF4-FFF2-40B4-BE49-F238E27FC236}">
                  <a16:creationId xmlns:a16="http://schemas.microsoft.com/office/drawing/2014/main" id="{93DA12D9-83F1-4853-BD25-CAAEC948E5BB}"/>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6" name="Google Shape;1491;p64">
              <a:extLst>
                <a:ext uri="{FF2B5EF4-FFF2-40B4-BE49-F238E27FC236}">
                  <a16:creationId xmlns:a16="http://schemas.microsoft.com/office/drawing/2014/main" id="{204BED6F-6DEC-473B-868D-211D0B561CAC}"/>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7" name="Google Shape;1492;p64">
              <a:extLst>
                <a:ext uri="{FF2B5EF4-FFF2-40B4-BE49-F238E27FC236}">
                  <a16:creationId xmlns:a16="http://schemas.microsoft.com/office/drawing/2014/main" id="{1633A73B-B5A4-40A0-8E36-549D5654ED86}"/>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8" name="Google Shape;1493;p64">
              <a:extLst>
                <a:ext uri="{FF2B5EF4-FFF2-40B4-BE49-F238E27FC236}">
                  <a16:creationId xmlns:a16="http://schemas.microsoft.com/office/drawing/2014/main" id="{AD9F78DA-E59A-4785-91B4-10D3D6C99193}"/>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49" name="Google Shape;1494;p64">
              <a:extLst>
                <a:ext uri="{FF2B5EF4-FFF2-40B4-BE49-F238E27FC236}">
                  <a16:creationId xmlns:a16="http://schemas.microsoft.com/office/drawing/2014/main" id="{3A61F782-7401-4A77-A482-6FFF514A84A3}"/>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0" name="Google Shape;1495;p64">
              <a:extLst>
                <a:ext uri="{FF2B5EF4-FFF2-40B4-BE49-F238E27FC236}">
                  <a16:creationId xmlns:a16="http://schemas.microsoft.com/office/drawing/2014/main" id="{9623F1A2-4F2A-47D4-8E42-0CF67EE0B714}"/>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1" name="Google Shape;1496;p64">
              <a:extLst>
                <a:ext uri="{FF2B5EF4-FFF2-40B4-BE49-F238E27FC236}">
                  <a16:creationId xmlns:a16="http://schemas.microsoft.com/office/drawing/2014/main" id="{36F6CF45-A904-4D0A-A74E-EACD98CD0418}"/>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2" name="Google Shape;1497;p64">
              <a:extLst>
                <a:ext uri="{FF2B5EF4-FFF2-40B4-BE49-F238E27FC236}">
                  <a16:creationId xmlns:a16="http://schemas.microsoft.com/office/drawing/2014/main" id="{829F2956-10D7-4ABA-B3C4-3DD3DEB4180B}"/>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3" name="Google Shape;1498;p64">
              <a:extLst>
                <a:ext uri="{FF2B5EF4-FFF2-40B4-BE49-F238E27FC236}">
                  <a16:creationId xmlns:a16="http://schemas.microsoft.com/office/drawing/2014/main" id="{43F9E3A0-B095-4101-BA6C-60374182657A}"/>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4" name="Google Shape;1499;p64">
              <a:extLst>
                <a:ext uri="{FF2B5EF4-FFF2-40B4-BE49-F238E27FC236}">
                  <a16:creationId xmlns:a16="http://schemas.microsoft.com/office/drawing/2014/main" id="{56DA2685-004B-479F-96B7-AD4735E87C1D}"/>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5" name="Google Shape;1500;p64">
              <a:extLst>
                <a:ext uri="{FF2B5EF4-FFF2-40B4-BE49-F238E27FC236}">
                  <a16:creationId xmlns:a16="http://schemas.microsoft.com/office/drawing/2014/main" id="{3D60C7F5-0073-46A8-971A-559E4389CD34}"/>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6" name="Google Shape;1501;p64">
              <a:extLst>
                <a:ext uri="{FF2B5EF4-FFF2-40B4-BE49-F238E27FC236}">
                  <a16:creationId xmlns:a16="http://schemas.microsoft.com/office/drawing/2014/main" id="{F749F0D2-343D-4FE7-A289-24A2C7C54D23}"/>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7" name="Google Shape;1502;p64">
              <a:extLst>
                <a:ext uri="{FF2B5EF4-FFF2-40B4-BE49-F238E27FC236}">
                  <a16:creationId xmlns:a16="http://schemas.microsoft.com/office/drawing/2014/main" id="{84BCA09F-8FB1-45A3-AED3-2FD4127E38EB}"/>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8" name="Google Shape;1503;p64">
              <a:extLst>
                <a:ext uri="{FF2B5EF4-FFF2-40B4-BE49-F238E27FC236}">
                  <a16:creationId xmlns:a16="http://schemas.microsoft.com/office/drawing/2014/main" id="{7F9618AB-F1F5-455A-9DDC-A4873D7A990E}"/>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59" name="Google Shape;1504;p64">
              <a:extLst>
                <a:ext uri="{FF2B5EF4-FFF2-40B4-BE49-F238E27FC236}">
                  <a16:creationId xmlns:a16="http://schemas.microsoft.com/office/drawing/2014/main" id="{206B3FB5-3D97-4C3C-A7AA-6954D29217F5}"/>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0" name="Google Shape;1505;p64">
              <a:extLst>
                <a:ext uri="{FF2B5EF4-FFF2-40B4-BE49-F238E27FC236}">
                  <a16:creationId xmlns:a16="http://schemas.microsoft.com/office/drawing/2014/main" id="{EFBC7C34-8473-4A9A-A15D-4607A333E48F}"/>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1" name="Google Shape;1506;p64">
              <a:extLst>
                <a:ext uri="{FF2B5EF4-FFF2-40B4-BE49-F238E27FC236}">
                  <a16:creationId xmlns:a16="http://schemas.microsoft.com/office/drawing/2014/main" id="{145C2666-C202-4FC9-9847-158BEB5250CE}"/>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2" name="Google Shape;1507;p64">
              <a:extLst>
                <a:ext uri="{FF2B5EF4-FFF2-40B4-BE49-F238E27FC236}">
                  <a16:creationId xmlns:a16="http://schemas.microsoft.com/office/drawing/2014/main" id="{CA652CE8-ADAC-4804-8050-8979D12EC197}"/>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3" name="Google Shape;1508;p64">
              <a:extLst>
                <a:ext uri="{FF2B5EF4-FFF2-40B4-BE49-F238E27FC236}">
                  <a16:creationId xmlns:a16="http://schemas.microsoft.com/office/drawing/2014/main" id="{0CB96B8D-F8B2-42DF-95B6-C97526A59C0F}"/>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4" name="Google Shape;1509;p64">
              <a:extLst>
                <a:ext uri="{FF2B5EF4-FFF2-40B4-BE49-F238E27FC236}">
                  <a16:creationId xmlns:a16="http://schemas.microsoft.com/office/drawing/2014/main" id="{F4AC065D-6384-47B3-B9BE-17E9FC7A6060}"/>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5" name="Google Shape;1510;p64">
              <a:extLst>
                <a:ext uri="{FF2B5EF4-FFF2-40B4-BE49-F238E27FC236}">
                  <a16:creationId xmlns:a16="http://schemas.microsoft.com/office/drawing/2014/main" id="{BABE144F-E974-4246-9D75-9E9EC3E2D7D0}"/>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6" name="Google Shape;1511;p64">
              <a:extLst>
                <a:ext uri="{FF2B5EF4-FFF2-40B4-BE49-F238E27FC236}">
                  <a16:creationId xmlns:a16="http://schemas.microsoft.com/office/drawing/2014/main" id="{539B93B0-388B-46A7-AB0E-0C9F1B323561}"/>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7" name="Google Shape;1512;p64">
              <a:extLst>
                <a:ext uri="{FF2B5EF4-FFF2-40B4-BE49-F238E27FC236}">
                  <a16:creationId xmlns:a16="http://schemas.microsoft.com/office/drawing/2014/main" id="{CF31734A-C208-429F-907D-22DF4FCF5734}"/>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8" name="Google Shape;1513;p64">
              <a:extLst>
                <a:ext uri="{FF2B5EF4-FFF2-40B4-BE49-F238E27FC236}">
                  <a16:creationId xmlns:a16="http://schemas.microsoft.com/office/drawing/2014/main" id="{DC38443D-4DF1-4C80-8C67-0EFF42779A03}"/>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69" name="Google Shape;1514;p64">
              <a:extLst>
                <a:ext uri="{FF2B5EF4-FFF2-40B4-BE49-F238E27FC236}">
                  <a16:creationId xmlns:a16="http://schemas.microsoft.com/office/drawing/2014/main" id="{9F424C47-D524-4BCC-9DCB-3F0BD7F000AB}"/>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0" name="Google Shape;1515;p64">
              <a:extLst>
                <a:ext uri="{FF2B5EF4-FFF2-40B4-BE49-F238E27FC236}">
                  <a16:creationId xmlns:a16="http://schemas.microsoft.com/office/drawing/2014/main" id="{9C513B4D-DD5E-4DB3-9893-D2FEE5D703B5}"/>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1" name="Google Shape;1516;p64">
              <a:extLst>
                <a:ext uri="{FF2B5EF4-FFF2-40B4-BE49-F238E27FC236}">
                  <a16:creationId xmlns:a16="http://schemas.microsoft.com/office/drawing/2014/main" id="{D42D35BB-940C-40DA-B3FB-B64B25C31E73}"/>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2" name="Google Shape;1517;p64">
              <a:extLst>
                <a:ext uri="{FF2B5EF4-FFF2-40B4-BE49-F238E27FC236}">
                  <a16:creationId xmlns:a16="http://schemas.microsoft.com/office/drawing/2014/main" id="{50AC4489-4BC9-4AA0-AA93-3432543F7640}"/>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3" name="Google Shape;1518;p64">
              <a:extLst>
                <a:ext uri="{FF2B5EF4-FFF2-40B4-BE49-F238E27FC236}">
                  <a16:creationId xmlns:a16="http://schemas.microsoft.com/office/drawing/2014/main" id="{782A6CBD-A35A-4B3C-A9D9-D2B1AD481038}"/>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4" name="Google Shape;1519;p64">
              <a:extLst>
                <a:ext uri="{FF2B5EF4-FFF2-40B4-BE49-F238E27FC236}">
                  <a16:creationId xmlns:a16="http://schemas.microsoft.com/office/drawing/2014/main" id="{5414E8BF-194E-407E-BE85-53806C917DB6}"/>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5" name="Google Shape;1520;p64">
              <a:extLst>
                <a:ext uri="{FF2B5EF4-FFF2-40B4-BE49-F238E27FC236}">
                  <a16:creationId xmlns:a16="http://schemas.microsoft.com/office/drawing/2014/main" id="{E13CB9A9-FCC3-43DC-8A61-D188E607C6FC}"/>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6" name="Google Shape;1521;p64">
              <a:extLst>
                <a:ext uri="{FF2B5EF4-FFF2-40B4-BE49-F238E27FC236}">
                  <a16:creationId xmlns:a16="http://schemas.microsoft.com/office/drawing/2014/main" id="{D8E7F7AD-04D8-43C9-A87A-703286219A47}"/>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7" name="Google Shape;1522;p64">
              <a:extLst>
                <a:ext uri="{FF2B5EF4-FFF2-40B4-BE49-F238E27FC236}">
                  <a16:creationId xmlns:a16="http://schemas.microsoft.com/office/drawing/2014/main" id="{97500877-6170-44CE-9281-B88EAAC830F4}"/>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8" name="Google Shape;1523;p64">
              <a:extLst>
                <a:ext uri="{FF2B5EF4-FFF2-40B4-BE49-F238E27FC236}">
                  <a16:creationId xmlns:a16="http://schemas.microsoft.com/office/drawing/2014/main" id="{BDAC4EAA-6888-40AD-9879-1E8151F767FC}"/>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79" name="Google Shape;1524;p64">
              <a:extLst>
                <a:ext uri="{FF2B5EF4-FFF2-40B4-BE49-F238E27FC236}">
                  <a16:creationId xmlns:a16="http://schemas.microsoft.com/office/drawing/2014/main" id="{CB142543-4591-4B42-8608-21A6CC79395F}"/>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0" name="Google Shape;1525;p64">
              <a:extLst>
                <a:ext uri="{FF2B5EF4-FFF2-40B4-BE49-F238E27FC236}">
                  <a16:creationId xmlns:a16="http://schemas.microsoft.com/office/drawing/2014/main" id="{AC89D8C1-FAA0-4E04-BB98-12AAE5A63922}"/>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1" name="Google Shape;1526;p64">
              <a:extLst>
                <a:ext uri="{FF2B5EF4-FFF2-40B4-BE49-F238E27FC236}">
                  <a16:creationId xmlns:a16="http://schemas.microsoft.com/office/drawing/2014/main" id="{FEAB05D5-99B5-4CAD-BE3F-D85E8553862D}"/>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2" name="Google Shape;1527;p64">
              <a:extLst>
                <a:ext uri="{FF2B5EF4-FFF2-40B4-BE49-F238E27FC236}">
                  <a16:creationId xmlns:a16="http://schemas.microsoft.com/office/drawing/2014/main" id="{DE3FEA01-3371-4383-A056-7AB8C1616E04}"/>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3" name="Google Shape;1528;p64">
              <a:extLst>
                <a:ext uri="{FF2B5EF4-FFF2-40B4-BE49-F238E27FC236}">
                  <a16:creationId xmlns:a16="http://schemas.microsoft.com/office/drawing/2014/main" id="{C27BC144-CE97-4E5A-8383-DF0603D77B8C}"/>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4" name="Google Shape;1529;p64">
              <a:extLst>
                <a:ext uri="{FF2B5EF4-FFF2-40B4-BE49-F238E27FC236}">
                  <a16:creationId xmlns:a16="http://schemas.microsoft.com/office/drawing/2014/main" id="{C8070512-D129-4277-BAF6-E7B7DC313072}"/>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5" name="Google Shape;1530;p64">
              <a:extLst>
                <a:ext uri="{FF2B5EF4-FFF2-40B4-BE49-F238E27FC236}">
                  <a16:creationId xmlns:a16="http://schemas.microsoft.com/office/drawing/2014/main" id="{5CCA9AF9-4B5C-44EE-8889-4D813846FABB}"/>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6" name="Google Shape;1531;p64">
              <a:extLst>
                <a:ext uri="{FF2B5EF4-FFF2-40B4-BE49-F238E27FC236}">
                  <a16:creationId xmlns:a16="http://schemas.microsoft.com/office/drawing/2014/main" id="{A23A58FC-50F8-420A-B446-D0008EC48BBE}"/>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7" name="Google Shape;1532;p64">
              <a:extLst>
                <a:ext uri="{FF2B5EF4-FFF2-40B4-BE49-F238E27FC236}">
                  <a16:creationId xmlns:a16="http://schemas.microsoft.com/office/drawing/2014/main" id="{05A6BE1B-6E8F-4614-966E-F5D383803CC1}"/>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8" name="Google Shape;1533;p64">
              <a:extLst>
                <a:ext uri="{FF2B5EF4-FFF2-40B4-BE49-F238E27FC236}">
                  <a16:creationId xmlns:a16="http://schemas.microsoft.com/office/drawing/2014/main" id="{4085118D-24A0-4370-B38C-784CF9C9DAEF}"/>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89" name="Google Shape;1534;p64">
              <a:extLst>
                <a:ext uri="{FF2B5EF4-FFF2-40B4-BE49-F238E27FC236}">
                  <a16:creationId xmlns:a16="http://schemas.microsoft.com/office/drawing/2014/main" id="{89CC37CA-59EC-4A55-85A8-F4A8F7E7844F}"/>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90" name="Google Shape;1535;p64">
              <a:extLst>
                <a:ext uri="{FF2B5EF4-FFF2-40B4-BE49-F238E27FC236}">
                  <a16:creationId xmlns:a16="http://schemas.microsoft.com/office/drawing/2014/main" id="{0DA40475-3BE5-4D5B-96FE-9F7F279F80BA}"/>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91" name="Google Shape;1536;p64">
              <a:extLst>
                <a:ext uri="{FF2B5EF4-FFF2-40B4-BE49-F238E27FC236}">
                  <a16:creationId xmlns:a16="http://schemas.microsoft.com/office/drawing/2014/main" id="{B24F1D5B-CA8F-46E0-B5B8-D6202FAE9B50}"/>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92" name="Google Shape;1537;p64">
              <a:extLst>
                <a:ext uri="{FF2B5EF4-FFF2-40B4-BE49-F238E27FC236}">
                  <a16:creationId xmlns:a16="http://schemas.microsoft.com/office/drawing/2014/main" id="{C1979720-7C09-46C0-B615-455677C23CE4}"/>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93" name="Google Shape;1538;p64">
              <a:extLst>
                <a:ext uri="{FF2B5EF4-FFF2-40B4-BE49-F238E27FC236}">
                  <a16:creationId xmlns:a16="http://schemas.microsoft.com/office/drawing/2014/main" id="{9DF90113-BD6A-4B91-B6FA-5B33BF0A18E4}"/>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94" name="Google Shape;1539;p64">
              <a:extLst>
                <a:ext uri="{FF2B5EF4-FFF2-40B4-BE49-F238E27FC236}">
                  <a16:creationId xmlns:a16="http://schemas.microsoft.com/office/drawing/2014/main" id="{B6623F99-4374-4CE0-85DC-EDC37AB81BEF}"/>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95" name="Google Shape;1540;p64">
              <a:extLst>
                <a:ext uri="{FF2B5EF4-FFF2-40B4-BE49-F238E27FC236}">
                  <a16:creationId xmlns:a16="http://schemas.microsoft.com/office/drawing/2014/main" id="{046961FD-BD79-4721-B1C0-BE2A82E48DA6}"/>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96" name="Google Shape;1541;p64">
              <a:extLst>
                <a:ext uri="{FF2B5EF4-FFF2-40B4-BE49-F238E27FC236}">
                  <a16:creationId xmlns:a16="http://schemas.microsoft.com/office/drawing/2014/main" id="{BD65C632-D12D-4CEC-AA04-28567C824A62}"/>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sp>
          <p:nvSpPr>
            <p:cNvPr id="97" name="Google Shape;1542;p64">
              <a:extLst>
                <a:ext uri="{FF2B5EF4-FFF2-40B4-BE49-F238E27FC236}">
                  <a16:creationId xmlns:a16="http://schemas.microsoft.com/office/drawing/2014/main" id="{F39B801B-09C3-4F3F-90DF-7A33F97C64CB}"/>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tx2"/>
              </a:solidFill>
            </a:ln>
          </p:spPr>
          <p:txBody>
            <a:bodyPr spcFirstLastPara="1" wrap="square" lIns="121900" tIns="121900" rIns="121900" bIns="121900" anchor="ctr" anchorCtr="0">
              <a:noAutofit/>
            </a:bodyPr>
            <a:lstStyle/>
            <a:p>
              <a:pPr defTabSz="1219140"/>
              <a:endParaRPr sz="2400"/>
            </a:p>
          </p:txBody>
        </p:sp>
      </p:grpSp>
      <p:sp>
        <p:nvSpPr>
          <p:cNvPr id="7" name="Title 6">
            <a:extLst>
              <a:ext uri="{FF2B5EF4-FFF2-40B4-BE49-F238E27FC236}">
                <a16:creationId xmlns:a16="http://schemas.microsoft.com/office/drawing/2014/main" id="{8C166FC9-A0C6-411C-A1C1-0B5561C45FE6}"/>
              </a:ext>
            </a:extLst>
          </p:cNvPr>
          <p:cNvSpPr>
            <a:spLocks noGrp="1"/>
          </p:cNvSpPr>
          <p:nvPr>
            <p:ph type="title" idx="4294967295"/>
          </p:nvPr>
        </p:nvSpPr>
        <p:spPr>
          <a:xfrm>
            <a:off x="562769" y="465588"/>
            <a:ext cx="11066462" cy="763588"/>
          </a:xfrm>
        </p:spPr>
        <p:txBody>
          <a:bodyPr/>
          <a:lstStyle/>
          <a:p>
            <a:r>
              <a:rPr lang="en-US" sz="3800" b="1" dirty="0"/>
              <a:t>How AIM Works</a:t>
            </a:r>
          </a:p>
        </p:txBody>
      </p:sp>
      <p:sp>
        <p:nvSpPr>
          <p:cNvPr id="8" name="TextBox 7">
            <a:extLst>
              <a:ext uri="{FF2B5EF4-FFF2-40B4-BE49-F238E27FC236}">
                <a16:creationId xmlns:a16="http://schemas.microsoft.com/office/drawing/2014/main" id="{3A353534-DD58-4302-951F-A1464BF375C4}"/>
              </a:ext>
            </a:extLst>
          </p:cNvPr>
          <p:cNvSpPr txBox="1"/>
          <p:nvPr/>
        </p:nvSpPr>
        <p:spPr>
          <a:xfrm>
            <a:off x="1894609" y="2473111"/>
            <a:ext cx="10100358" cy="6001643"/>
          </a:xfrm>
          <a:prstGeom prst="rect">
            <a:avLst/>
          </a:prstGeom>
          <a:noFill/>
        </p:spPr>
        <p:txBody>
          <a:bodyPr wrap="square" rtlCol="0">
            <a:spAutoFit/>
          </a:bodyPr>
          <a:lstStyle/>
          <a:p>
            <a:pPr defTabSz="914354">
              <a:defRPr/>
            </a:pPr>
            <a:endParaRPr lang="en-US" sz="2200" dirty="0">
              <a:latin typeface="Open sans"/>
            </a:endParaRPr>
          </a:p>
          <a:p>
            <a:pPr marL="342900" indent="-342900" defTabSz="914354">
              <a:buFont typeface="Arial" panose="020B0604020202020204" pitchFamily="34" charset="0"/>
              <a:buChar char="•"/>
              <a:defRPr/>
            </a:pPr>
            <a:r>
              <a:rPr lang="en-US" sz="2200" dirty="0">
                <a:latin typeface="Open sans"/>
              </a:rPr>
              <a:t>Engaging </a:t>
            </a:r>
            <a:r>
              <a:rPr lang="en-US" sz="2200" b="1" dirty="0">
                <a:latin typeface="Open sans"/>
              </a:rPr>
              <a:t>external partners </a:t>
            </a:r>
            <a:r>
              <a:rPr lang="en-US" sz="2200" dirty="0">
                <a:latin typeface="Open sans"/>
              </a:rPr>
              <a:t>at the national level. </a:t>
            </a:r>
          </a:p>
          <a:p>
            <a:pPr marL="342900" indent="-342900" defTabSz="914354">
              <a:buFont typeface="Arial" panose="020B0604020202020204" pitchFamily="34" charset="0"/>
              <a:buChar char="•"/>
              <a:defRPr/>
            </a:pPr>
            <a:endParaRPr lang="en-US" sz="2200" dirty="0">
              <a:latin typeface="Open sans"/>
            </a:endParaRPr>
          </a:p>
          <a:p>
            <a:pPr marL="342900" indent="-342900" defTabSz="914354">
              <a:buFont typeface="Arial" panose="020B0604020202020204" pitchFamily="34" charset="0"/>
              <a:buChar char="•"/>
              <a:defRPr/>
            </a:pPr>
            <a:r>
              <a:rPr lang="en-US" sz="2200" dirty="0">
                <a:latin typeface="Open sans"/>
              </a:rPr>
              <a:t>Fostering </a:t>
            </a:r>
            <a:r>
              <a:rPr lang="en-US" sz="2200" b="1" dirty="0">
                <a:latin typeface="Open sans"/>
              </a:rPr>
              <a:t>internal partnership </a:t>
            </a:r>
            <a:r>
              <a:rPr lang="en-US" sz="2200" dirty="0">
                <a:latin typeface="Open sans"/>
              </a:rPr>
              <a:t>between ACOG and HRSA.</a:t>
            </a:r>
          </a:p>
          <a:p>
            <a:pPr marL="342900" indent="-342900" defTabSz="914354">
              <a:buFont typeface="Arial" panose="020B0604020202020204" pitchFamily="34" charset="0"/>
              <a:buChar char="•"/>
              <a:defRPr/>
            </a:pPr>
            <a:endParaRPr lang="en-US" sz="2200" dirty="0">
              <a:latin typeface="Open sans"/>
            </a:endParaRPr>
          </a:p>
          <a:p>
            <a:pPr marL="342900" indent="-342900" defTabSz="914354">
              <a:buFont typeface="Arial" panose="020B0604020202020204" pitchFamily="34" charset="0"/>
              <a:buChar char="•"/>
              <a:defRPr/>
            </a:pPr>
            <a:r>
              <a:rPr lang="en-US" sz="2200" dirty="0">
                <a:latin typeface="Open sans"/>
              </a:rPr>
              <a:t>Utilizing </a:t>
            </a:r>
            <a:r>
              <a:rPr lang="en-US" sz="2200" b="1" dirty="0">
                <a:latin typeface="Open sans"/>
              </a:rPr>
              <a:t>data-driven</a:t>
            </a:r>
            <a:r>
              <a:rPr lang="en-US" sz="2200" dirty="0">
                <a:latin typeface="Open sans"/>
              </a:rPr>
              <a:t> quality improvement strategies. </a:t>
            </a:r>
          </a:p>
          <a:p>
            <a:pPr defTabSz="914354">
              <a:defRPr/>
            </a:pPr>
            <a:endParaRPr lang="en-US" sz="2200" dirty="0">
              <a:latin typeface="Open sans"/>
            </a:endParaRPr>
          </a:p>
          <a:p>
            <a:pPr marL="342900" indent="-342900" defTabSz="914354">
              <a:buFont typeface="Arial" panose="020B0604020202020204" pitchFamily="34" charset="0"/>
              <a:buChar char="•"/>
              <a:defRPr/>
            </a:pPr>
            <a:r>
              <a:rPr lang="en-US" sz="2200" dirty="0">
                <a:latin typeface="Open sans"/>
              </a:rPr>
              <a:t>Create evidence-based </a:t>
            </a:r>
            <a:r>
              <a:rPr lang="en-US" sz="2200" b="1" dirty="0">
                <a:latin typeface="Open sans"/>
              </a:rPr>
              <a:t>patient safety bundles</a:t>
            </a:r>
            <a:r>
              <a:rPr lang="en-US" sz="2200" dirty="0">
                <a:latin typeface="Open sans"/>
              </a:rPr>
              <a:t>. </a:t>
            </a:r>
          </a:p>
          <a:p>
            <a:pPr marL="342900" indent="-342900" defTabSz="914354">
              <a:buFont typeface="Arial" panose="020B0604020202020204" pitchFamily="34" charset="0"/>
              <a:buChar char="•"/>
              <a:defRPr/>
            </a:pPr>
            <a:endParaRPr lang="en-US" sz="2200" dirty="0">
              <a:latin typeface="Open sans"/>
            </a:endParaRPr>
          </a:p>
          <a:p>
            <a:pPr marL="342900" indent="-342900" defTabSz="914354">
              <a:buFont typeface="Arial" panose="020B0604020202020204" pitchFamily="34" charset="0"/>
              <a:buChar char="•"/>
              <a:defRPr/>
            </a:pPr>
            <a:r>
              <a:rPr lang="en-US" sz="2200" b="1" dirty="0">
                <a:latin typeface="Open sans"/>
              </a:rPr>
              <a:t>Develop and advance tools and resources </a:t>
            </a:r>
            <a:r>
              <a:rPr lang="en-US" sz="2200" dirty="0">
                <a:latin typeface="Open sans"/>
              </a:rPr>
              <a:t>for implementation of patient safety bundles.</a:t>
            </a:r>
          </a:p>
          <a:p>
            <a:pPr marL="342900" indent="-342900" defTabSz="914354">
              <a:buFont typeface="Arial" panose="020B0604020202020204" pitchFamily="34" charset="0"/>
              <a:buChar char="•"/>
              <a:defRPr/>
            </a:pPr>
            <a:endParaRPr lang="en-US" sz="2200" dirty="0">
              <a:latin typeface="Open sans"/>
            </a:endParaRPr>
          </a:p>
          <a:p>
            <a:pPr defTabSz="914354">
              <a:defRPr/>
            </a:pPr>
            <a:endParaRPr lang="en-US" sz="2400" dirty="0">
              <a:latin typeface="Open sans"/>
            </a:endParaRPr>
          </a:p>
          <a:p>
            <a:pPr defTabSz="914354">
              <a:defRPr/>
            </a:pPr>
            <a:endParaRPr lang="en-US" sz="2400" dirty="0">
              <a:latin typeface="Open sans"/>
            </a:endParaRPr>
          </a:p>
          <a:p>
            <a:pPr defTabSz="914354">
              <a:defRPr/>
            </a:pPr>
            <a:endParaRPr lang="en-US" sz="2400" dirty="0">
              <a:latin typeface="Open sans"/>
            </a:endParaRPr>
          </a:p>
          <a:p>
            <a:pPr defTabSz="914354">
              <a:defRPr/>
            </a:pPr>
            <a:endParaRPr lang="en-US" sz="2400" dirty="0">
              <a:latin typeface="Open sans"/>
            </a:endParaRPr>
          </a:p>
          <a:p>
            <a:pPr defTabSz="1219140"/>
            <a:endParaRPr lang="en-US" sz="2400" dirty="0"/>
          </a:p>
        </p:txBody>
      </p:sp>
      <p:pic>
        <p:nvPicPr>
          <p:cNvPr id="98" name="Picture 97">
            <a:extLst>
              <a:ext uri="{FF2B5EF4-FFF2-40B4-BE49-F238E27FC236}">
                <a16:creationId xmlns:a16="http://schemas.microsoft.com/office/drawing/2014/main" id="{225CFB9F-ADFB-4778-89BE-887F6F4C4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3836" y="599937"/>
            <a:ext cx="905395" cy="852137"/>
          </a:xfrm>
          <a:prstGeom prst="rect">
            <a:avLst/>
          </a:prstGeom>
        </p:spPr>
      </p:pic>
    </p:spTree>
    <p:extLst>
      <p:ext uri="{BB962C8B-B14F-4D97-AF65-F5344CB8AC3E}">
        <p14:creationId xmlns:p14="http://schemas.microsoft.com/office/powerpoint/2010/main" val="403388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40"/>
          <p:cNvSpPr txBox="1">
            <a:spLocks noGrp="1"/>
          </p:cNvSpPr>
          <p:nvPr>
            <p:ph type="body" idx="4294967295"/>
          </p:nvPr>
        </p:nvSpPr>
        <p:spPr>
          <a:xfrm>
            <a:off x="0" y="1382713"/>
            <a:ext cx="6497638" cy="1676400"/>
          </a:xfrm>
          <a:prstGeom prst="rect">
            <a:avLst/>
          </a:prstGeom>
        </p:spPr>
        <p:txBody>
          <a:bodyPr spcFirstLastPara="1" wrap="square" lIns="121900" tIns="121900" rIns="121900" bIns="121900" anchor="t" anchorCtr="0">
            <a:noAutofit/>
          </a:bodyPr>
          <a:lstStyle/>
          <a:p>
            <a:pPr marL="152392" indent="0" algn="l">
              <a:buNone/>
            </a:pPr>
            <a:r>
              <a:rPr lang="en-US" sz="1867" dirty="0">
                <a:latin typeface="+mn-lt"/>
              </a:rPr>
              <a:t>“A bundle is </a:t>
            </a:r>
            <a:r>
              <a:rPr lang="en-US" sz="1867" b="1" dirty="0">
                <a:solidFill>
                  <a:schemeClr val="accent6">
                    <a:lumMod val="75000"/>
                  </a:schemeClr>
                </a:solidFill>
                <a:latin typeface="+mn-lt"/>
              </a:rPr>
              <a:t>a structured way of improving the processes of care and patient outcomes</a:t>
            </a:r>
            <a:r>
              <a:rPr lang="en-US" sz="1867" dirty="0">
                <a:latin typeface="+mn-lt"/>
              </a:rPr>
              <a:t>: </a:t>
            </a:r>
          </a:p>
          <a:p>
            <a:pPr marL="495284" indent="-342891" algn="l"/>
            <a:r>
              <a:rPr lang="en-US" sz="1867" dirty="0">
                <a:latin typeface="+mn-lt"/>
              </a:rPr>
              <a:t>Small</a:t>
            </a:r>
          </a:p>
          <a:p>
            <a:pPr marL="495284" indent="-342891" algn="l"/>
            <a:r>
              <a:rPr lang="en-US" sz="1867" dirty="0">
                <a:latin typeface="+mn-lt"/>
              </a:rPr>
              <a:t>Straightforward</a:t>
            </a:r>
          </a:p>
          <a:p>
            <a:pPr marL="495284" indent="-342891" algn="l"/>
            <a:r>
              <a:rPr lang="en-US" sz="1867" dirty="0">
                <a:latin typeface="+mn-lt"/>
              </a:rPr>
              <a:t>Evidence-based</a:t>
            </a:r>
          </a:p>
          <a:p>
            <a:pPr marL="495284" indent="-342891" algn="l"/>
            <a:endParaRPr lang="en-US" sz="1867" dirty="0"/>
          </a:p>
          <a:p>
            <a:pPr marL="0" indent="0" algn="l">
              <a:spcBef>
                <a:spcPts val="2133"/>
              </a:spcBef>
              <a:spcAft>
                <a:spcPts val="2133"/>
              </a:spcAft>
              <a:buNone/>
            </a:pPr>
            <a:endParaRPr sz="1400" dirty="0"/>
          </a:p>
        </p:txBody>
      </p:sp>
      <p:sp>
        <p:nvSpPr>
          <p:cNvPr id="2" name="TextBox 1">
            <a:extLst>
              <a:ext uri="{FF2B5EF4-FFF2-40B4-BE49-F238E27FC236}">
                <a16:creationId xmlns:a16="http://schemas.microsoft.com/office/drawing/2014/main" id="{C902C716-4DC6-4AFD-B1A4-97AC5AE75618}"/>
              </a:ext>
            </a:extLst>
          </p:cNvPr>
          <p:cNvSpPr txBox="1"/>
          <p:nvPr/>
        </p:nvSpPr>
        <p:spPr>
          <a:xfrm>
            <a:off x="1929502" y="3615147"/>
            <a:ext cx="7436189" cy="1241622"/>
          </a:xfrm>
          <a:prstGeom prst="rect">
            <a:avLst/>
          </a:prstGeom>
          <a:noFill/>
        </p:spPr>
        <p:txBody>
          <a:bodyPr wrap="square" rtlCol="0">
            <a:spAutoFit/>
          </a:bodyPr>
          <a:lstStyle/>
          <a:p>
            <a:pPr marL="152392" defTabSz="1219140">
              <a:buClr>
                <a:srgbClr val="000000"/>
              </a:buClr>
              <a:defRPr/>
            </a:pPr>
            <a:r>
              <a:rPr lang="en-US" sz="1867" kern="0" dirty="0">
                <a:solidFill>
                  <a:srgbClr val="000000"/>
                </a:solidFill>
                <a:latin typeface="Open sans"/>
                <a:cs typeface="Arial"/>
                <a:sym typeface="Arial"/>
              </a:rPr>
              <a:t>The power of a bundle comes from the body of science behind it and the method of execution: with </a:t>
            </a:r>
            <a:r>
              <a:rPr lang="en-US" sz="1867" b="1" kern="0" dirty="0">
                <a:solidFill>
                  <a:schemeClr val="accent3">
                    <a:lumMod val="50000"/>
                  </a:schemeClr>
                </a:solidFill>
                <a:latin typeface="Open sans"/>
                <a:cs typeface="Arial"/>
                <a:sym typeface="Arial"/>
              </a:rPr>
              <a:t>complete consistency</a:t>
            </a:r>
            <a:r>
              <a:rPr lang="en-US" sz="1867" kern="0" dirty="0">
                <a:solidFill>
                  <a:schemeClr val="accent3">
                    <a:lumMod val="50000"/>
                  </a:schemeClr>
                </a:solidFill>
                <a:latin typeface="Open sans"/>
                <a:cs typeface="Arial"/>
                <a:sym typeface="Arial"/>
              </a:rPr>
              <a:t>. </a:t>
            </a:r>
          </a:p>
          <a:p>
            <a:pPr marL="152392" defTabSz="1219140">
              <a:buClr>
                <a:srgbClr val="000000"/>
              </a:buClr>
              <a:defRPr/>
            </a:pPr>
            <a:endParaRPr lang="en-US" sz="1867" kern="0" dirty="0">
              <a:solidFill>
                <a:schemeClr val="accent3">
                  <a:lumMod val="50000"/>
                </a:schemeClr>
              </a:solidFill>
              <a:latin typeface="Open sans"/>
              <a:cs typeface="Arial"/>
              <a:sym typeface="Arial"/>
            </a:endParaRPr>
          </a:p>
          <a:p>
            <a:pPr marL="495284" indent="-342891" defTabSz="1219140">
              <a:buClr>
                <a:srgbClr val="000000"/>
              </a:buClr>
              <a:buFont typeface="Arial" panose="020B0604020202020204" pitchFamily="34" charset="0"/>
              <a:buChar char="•"/>
              <a:defRPr/>
            </a:pPr>
            <a:r>
              <a:rPr lang="en-US" sz="1867" kern="0" dirty="0">
                <a:solidFill>
                  <a:srgbClr val="000000"/>
                </a:solidFill>
                <a:latin typeface="Open sans"/>
                <a:cs typeface="Arial"/>
                <a:sym typeface="Bitter"/>
              </a:rPr>
              <a:t>Performed</a:t>
            </a:r>
            <a:r>
              <a:rPr lang="en-US" sz="1867" kern="0" dirty="0">
                <a:solidFill>
                  <a:srgbClr val="000000"/>
                </a:solidFill>
                <a:latin typeface="Open sans"/>
                <a:cs typeface="Arial"/>
                <a:sym typeface="Arial"/>
              </a:rPr>
              <a:t> uniformly</a:t>
            </a:r>
          </a:p>
        </p:txBody>
      </p:sp>
      <p:sp>
        <p:nvSpPr>
          <p:cNvPr id="3" name="TextBox 2">
            <a:extLst>
              <a:ext uri="{FF2B5EF4-FFF2-40B4-BE49-F238E27FC236}">
                <a16:creationId xmlns:a16="http://schemas.microsoft.com/office/drawing/2014/main" id="{F99471DE-CF8F-4595-A58A-21DAA43F091B}"/>
              </a:ext>
            </a:extLst>
          </p:cNvPr>
          <p:cNvSpPr txBox="1"/>
          <p:nvPr/>
        </p:nvSpPr>
        <p:spPr>
          <a:xfrm>
            <a:off x="5724127" y="5011179"/>
            <a:ext cx="6198376" cy="1241622"/>
          </a:xfrm>
          <a:prstGeom prst="rect">
            <a:avLst/>
          </a:prstGeom>
          <a:noFill/>
        </p:spPr>
        <p:txBody>
          <a:bodyPr wrap="square" rtlCol="0">
            <a:spAutoFit/>
          </a:bodyPr>
          <a:lstStyle/>
          <a:p>
            <a:pPr defTabSz="1219140">
              <a:buClr>
                <a:srgbClr val="000000"/>
              </a:buClr>
              <a:defRPr/>
            </a:pPr>
            <a:r>
              <a:rPr lang="en-US" sz="1867" b="1" kern="0" dirty="0">
                <a:solidFill>
                  <a:schemeClr val="accent5">
                    <a:lumMod val="75000"/>
                  </a:schemeClr>
                </a:solidFill>
                <a:latin typeface="Open sans"/>
                <a:cs typeface="Arial"/>
                <a:sym typeface="Arial"/>
              </a:rPr>
              <a:t>A bundle ties the changes together into a package of interventions that people know must be followed for every patient, every single time.”</a:t>
            </a:r>
            <a:endParaRPr lang="en-US" sz="1867" b="1" i="1" kern="0" dirty="0">
              <a:solidFill>
                <a:schemeClr val="accent5">
                  <a:lumMod val="75000"/>
                </a:schemeClr>
              </a:solidFill>
              <a:latin typeface="Open sans"/>
              <a:cs typeface="Arial"/>
              <a:sym typeface="Arial"/>
            </a:endParaRPr>
          </a:p>
          <a:p>
            <a:pPr defTabSz="1219140">
              <a:buClr>
                <a:srgbClr val="000000"/>
              </a:buClr>
              <a:defRPr/>
            </a:pPr>
            <a:endParaRPr lang="en-US" sz="1867" kern="0" dirty="0">
              <a:solidFill>
                <a:srgbClr val="000000"/>
              </a:solidFill>
              <a:latin typeface="Arial"/>
              <a:cs typeface="Arial"/>
              <a:sym typeface="Arial"/>
            </a:endParaRPr>
          </a:p>
        </p:txBody>
      </p:sp>
      <p:sp>
        <p:nvSpPr>
          <p:cNvPr id="6" name="Google Shape;273;p35">
            <a:extLst>
              <a:ext uri="{FF2B5EF4-FFF2-40B4-BE49-F238E27FC236}">
                <a16:creationId xmlns:a16="http://schemas.microsoft.com/office/drawing/2014/main" id="{5B21D592-DF43-4803-8D45-4677702CFB59}"/>
              </a:ext>
            </a:extLst>
          </p:cNvPr>
          <p:cNvSpPr txBox="1">
            <a:spLocks/>
          </p:cNvSpPr>
          <p:nvPr/>
        </p:nvSpPr>
        <p:spPr>
          <a:xfrm>
            <a:off x="399822" y="613887"/>
            <a:ext cx="11130819"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hlink"/>
              </a:buClr>
              <a:buSzPts val="1800"/>
              <a:buFont typeface="Anton"/>
              <a:buNone/>
              <a:defRPr sz="1800" b="0" i="0" u="none" strike="noStrike" cap="none">
                <a:solidFill>
                  <a:schemeClr val="tx1"/>
                </a:solidFill>
                <a:latin typeface="+mj-lt"/>
                <a:ea typeface="Anton"/>
                <a:cs typeface="Anton"/>
                <a:sym typeface="Anton"/>
              </a:defRPr>
            </a:lvl1pPr>
            <a:lvl2pPr marR="0" lvl="1" algn="l" rtl="0">
              <a:lnSpc>
                <a:spcPct val="100000"/>
              </a:lnSpc>
              <a:spcBef>
                <a:spcPts val="0"/>
              </a:spcBef>
              <a:spcAft>
                <a:spcPts val="0"/>
              </a:spcAft>
              <a:buClr>
                <a:schemeClr val="hlink"/>
              </a:buClr>
              <a:buSzPts val="2400"/>
              <a:buFont typeface="Arial"/>
              <a:buNone/>
              <a:defRPr sz="2400" b="0" i="0" u="none" strike="noStrike" cap="none">
                <a:solidFill>
                  <a:schemeClr val="hlink"/>
                </a:solidFill>
                <a:latin typeface="Arial"/>
                <a:ea typeface="Arial"/>
                <a:cs typeface="Arial"/>
                <a:sym typeface="Arial"/>
              </a:defRPr>
            </a:lvl2pPr>
            <a:lvl3pPr marR="0" lvl="2" algn="l" rtl="0">
              <a:lnSpc>
                <a:spcPct val="100000"/>
              </a:lnSpc>
              <a:spcBef>
                <a:spcPts val="0"/>
              </a:spcBef>
              <a:spcAft>
                <a:spcPts val="0"/>
              </a:spcAft>
              <a:buClr>
                <a:schemeClr val="hlink"/>
              </a:buClr>
              <a:buSzPts val="2400"/>
              <a:buFont typeface="Arial"/>
              <a:buNone/>
              <a:defRPr sz="2400" b="0" i="0" u="none" strike="noStrike" cap="none">
                <a:solidFill>
                  <a:schemeClr val="hlink"/>
                </a:solidFill>
                <a:latin typeface="Arial"/>
                <a:ea typeface="Arial"/>
                <a:cs typeface="Arial"/>
                <a:sym typeface="Arial"/>
              </a:defRPr>
            </a:lvl3pPr>
            <a:lvl4pPr marR="0" lvl="3" algn="l" rtl="0">
              <a:lnSpc>
                <a:spcPct val="100000"/>
              </a:lnSpc>
              <a:spcBef>
                <a:spcPts val="0"/>
              </a:spcBef>
              <a:spcAft>
                <a:spcPts val="0"/>
              </a:spcAft>
              <a:buClr>
                <a:schemeClr val="hlink"/>
              </a:buClr>
              <a:buSzPts val="2400"/>
              <a:buFont typeface="Arial"/>
              <a:buNone/>
              <a:defRPr sz="2400" b="0" i="0" u="none" strike="noStrike" cap="none">
                <a:solidFill>
                  <a:schemeClr val="hlink"/>
                </a:solidFill>
                <a:latin typeface="Arial"/>
                <a:ea typeface="Arial"/>
                <a:cs typeface="Arial"/>
                <a:sym typeface="Arial"/>
              </a:defRPr>
            </a:lvl4pPr>
            <a:lvl5pPr marR="0" lvl="4" algn="l" rtl="0">
              <a:lnSpc>
                <a:spcPct val="100000"/>
              </a:lnSpc>
              <a:spcBef>
                <a:spcPts val="0"/>
              </a:spcBef>
              <a:spcAft>
                <a:spcPts val="0"/>
              </a:spcAft>
              <a:buClr>
                <a:schemeClr val="hlink"/>
              </a:buClr>
              <a:buSzPts val="2400"/>
              <a:buFont typeface="Arial"/>
              <a:buNone/>
              <a:defRPr sz="2400" b="0" i="0" u="none" strike="noStrike" cap="none">
                <a:solidFill>
                  <a:schemeClr val="hlink"/>
                </a:solidFill>
                <a:latin typeface="Arial"/>
                <a:ea typeface="Arial"/>
                <a:cs typeface="Arial"/>
                <a:sym typeface="Arial"/>
              </a:defRPr>
            </a:lvl5pPr>
            <a:lvl6pPr marR="0" lvl="5" algn="l" rtl="0">
              <a:lnSpc>
                <a:spcPct val="100000"/>
              </a:lnSpc>
              <a:spcBef>
                <a:spcPts val="0"/>
              </a:spcBef>
              <a:spcAft>
                <a:spcPts val="0"/>
              </a:spcAft>
              <a:buClr>
                <a:schemeClr val="hlink"/>
              </a:buClr>
              <a:buSzPts val="2400"/>
              <a:buFont typeface="Arial"/>
              <a:buNone/>
              <a:defRPr sz="2400" b="0" i="0" u="none" strike="noStrike" cap="none">
                <a:solidFill>
                  <a:schemeClr val="hlink"/>
                </a:solidFill>
                <a:latin typeface="Arial"/>
                <a:ea typeface="Arial"/>
                <a:cs typeface="Arial"/>
                <a:sym typeface="Arial"/>
              </a:defRPr>
            </a:lvl6pPr>
            <a:lvl7pPr marR="0" lvl="6" algn="l" rtl="0">
              <a:lnSpc>
                <a:spcPct val="100000"/>
              </a:lnSpc>
              <a:spcBef>
                <a:spcPts val="0"/>
              </a:spcBef>
              <a:spcAft>
                <a:spcPts val="0"/>
              </a:spcAft>
              <a:buClr>
                <a:schemeClr val="hlink"/>
              </a:buClr>
              <a:buSzPts val="2400"/>
              <a:buFont typeface="Arial"/>
              <a:buNone/>
              <a:defRPr sz="2400" b="0" i="0" u="none" strike="noStrike" cap="none">
                <a:solidFill>
                  <a:schemeClr val="hlink"/>
                </a:solidFill>
                <a:latin typeface="Arial"/>
                <a:ea typeface="Arial"/>
                <a:cs typeface="Arial"/>
                <a:sym typeface="Arial"/>
              </a:defRPr>
            </a:lvl7pPr>
            <a:lvl8pPr marR="0" lvl="7" algn="l" rtl="0">
              <a:lnSpc>
                <a:spcPct val="100000"/>
              </a:lnSpc>
              <a:spcBef>
                <a:spcPts val="0"/>
              </a:spcBef>
              <a:spcAft>
                <a:spcPts val="0"/>
              </a:spcAft>
              <a:buClr>
                <a:schemeClr val="hlink"/>
              </a:buClr>
              <a:buSzPts val="2400"/>
              <a:buFont typeface="Arial"/>
              <a:buNone/>
              <a:defRPr sz="2400" b="0" i="0" u="none" strike="noStrike" cap="none">
                <a:solidFill>
                  <a:schemeClr val="hlink"/>
                </a:solidFill>
                <a:latin typeface="Arial"/>
                <a:ea typeface="Arial"/>
                <a:cs typeface="Arial"/>
                <a:sym typeface="Arial"/>
              </a:defRPr>
            </a:lvl8pPr>
            <a:lvl9pPr marR="0" lvl="8" algn="l" rtl="0">
              <a:lnSpc>
                <a:spcPct val="100000"/>
              </a:lnSpc>
              <a:spcBef>
                <a:spcPts val="0"/>
              </a:spcBef>
              <a:spcAft>
                <a:spcPts val="0"/>
              </a:spcAft>
              <a:buClr>
                <a:schemeClr val="hlink"/>
              </a:buClr>
              <a:buSzPts val="2400"/>
              <a:buFont typeface="Arial"/>
              <a:buNone/>
              <a:defRPr sz="2400" b="0" i="0" u="none" strike="noStrike" cap="none">
                <a:solidFill>
                  <a:schemeClr val="hlink"/>
                </a:solidFill>
                <a:latin typeface="Arial"/>
                <a:ea typeface="Arial"/>
                <a:cs typeface="Arial"/>
                <a:sym typeface="Arial"/>
              </a:defRPr>
            </a:lvl9pPr>
          </a:lstStyle>
          <a:p>
            <a:pPr algn="l" defTabSz="1219140">
              <a:buClr>
                <a:srgbClr val="41B6E6"/>
              </a:buClr>
              <a:defRPr/>
            </a:pPr>
            <a:r>
              <a:rPr lang="en-US" sz="4267" kern="0" dirty="0">
                <a:solidFill>
                  <a:srgbClr val="000000"/>
                </a:solidFill>
                <a:latin typeface="Open sans"/>
                <a:ea typeface="+mj-lt"/>
                <a:cs typeface="+mj-lt"/>
              </a:rPr>
              <a:t>Patient Safety Bundles </a:t>
            </a:r>
            <a:endParaRPr lang="en-US" sz="4267" kern="0" dirty="0">
              <a:solidFill>
                <a:srgbClr val="000000"/>
              </a:solidFill>
              <a:latin typeface="Open sans"/>
            </a:endParaRPr>
          </a:p>
        </p:txBody>
      </p:sp>
      <p:sp>
        <p:nvSpPr>
          <p:cNvPr id="10" name="Google Shape;335;p40">
            <a:extLst>
              <a:ext uri="{FF2B5EF4-FFF2-40B4-BE49-F238E27FC236}">
                <a16:creationId xmlns:a16="http://schemas.microsoft.com/office/drawing/2014/main" id="{9A7F73C1-2E90-4B59-AFE6-6D165A31FCAD}"/>
              </a:ext>
            </a:extLst>
          </p:cNvPr>
          <p:cNvSpPr txBox="1">
            <a:spLocks/>
          </p:cNvSpPr>
          <p:nvPr/>
        </p:nvSpPr>
        <p:spPr>
          <a:xfrm>
            <a:off x="7566333" y="5974178"/>
            <a:ext cx="4697385" cy="815757"/>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1600" dirty="0"/>
              <a:t>—Institute for Healthcare Improvement</a:t>
            </a:r>
          </a:p>
        </p:txBody>
      </p:sp>
      <p:pic>
        <p:nvPicPr>
          <p:cNvPr id="7" name="Content Placeholder 5" descr="Example pages of AIM patient safety bundles">
            <a:extLst>
              <a:ext uri="{FF2B5EF4-FFF2-40B4-BE49-F238E27FC236}">
                <a16:creationId xmlns:a16="http://schemas.microsoft.com/office/drawing/2014/main" id="{42E753E9-3287-40DB-B975-5A63BE1C7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231" y="232905"/>
            <a:ext cx="3227832" cy="3227832"/>
          </a:xfrm>
          <a:prstGeom prst="rect">
            <a:avLst/>
          </a:prstGeom>
        </p:spPr>
      </p:pic>
    </p:spTree>
    <p:extLst>
      <p:ext uri="{BB962C8B-B14F-4D97-AF65-F5344CB8AC3E}">
        <p14:creationId xmlns:p14="http://schemas.microsoft.com/office/powerpoint/2010/main" val="424877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A9FA-F64B-457D-ACD7-21B5BBA8905A}"/>
              </a:ext>
            </a:extLst>
          </p:cNvPr>
          <p:cNvSpPr>
            <a:spLocks noGrp="1"/>
          </p:cNvSpPr>
          <p:nvPr>
            <p:ph type="title"/>
          </p:nvPr>
        </p:nvSpPr>
        <p:spPr/>
        <p:txBody>
          <a:bodyPr/>
          <a:lstStyle/>
          <a:p>
            <a:r>
              <a:rPr lang="en-US" dirty="0"/>
              <a:t>Why Work Together? </a:t>
            </a:r>
          </a:p>
        </p:txBody>
      </p:sp>
      <p:graphicFrame>
        <p:nvGraphicFramePr>
          <p:cNvPr id="4" name="Content Placeholder 3">
            <a:extLst>
              <a:ext uri="{FF2B5EF4-FFF2-40B4-BE49-F238E27FC236}">
                <a16:creationId xmlns:a16="http://schemas.microsoft.com/office/drawing/2014/main" id="{2879FA71-2A94-4775-8CED-1E743FE417BF}"/>
              </a:ext>
            </a:extLst>
          </p:cNvPr>
          <p:cNvGraphicFramePr>
            <a:graphicFrameLocks noGrp="1"/>
          </p:cNvGraphicFramePr>
          <p:nvPr>
            <p:ph idx="1"/>
            <p:extLst>
              <p:ext uri="{D42A27DB-BD31-4B8C-83A1-F6EECF244321}">
                <p14:modId xmlns:p14="http://schemas.microsoft.com/office/powerpoint/2010/main" val="277991114"/>
              </p:ext>
            </p:extLst>
          </p:nvPr>
        </p:nvGraphicFramePr>
        <p:xfrm>
          <a:off x="838200" y="156401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955FADC-AA6C-4230-BAB8-1961B6B28BD7}"/>
              </a:ext>
            </a:extLst>
          </p:cNvPr>
          <p:cNvSpPr txBox="1"/>
          <p:nvPr/>
        </p:nvSpPr>
        <p:spPr>
          <a:xfrm>
            <a:off x="1057834" y="2191966"/>
            <a:ext cx="726141" cy="523220"/>
          </a:xfrm>
          <a:prstGeom prst="rect">
            <a:avLst/>
          </a:prstGeom>
          <a:noFill/>
        </p:spPr>
        <p:txBody>
          <a:bodyPr wrap="square" rtlCol="0">
            <a:spAutoFit/>
          </a:bodyPr>
          <a:lstStyle/>
          <a:p>
            <a:pPr algn="ctr"/>
            <a:r>
              <a:rPr lang="en-US" sz="2800" b="1" dirty="0">
                <a:solidFill>
                  <a:schemeClr val="accent5"/>
                </a:solidFill>
              </a:rPr>
              <a:t>MS</a:t>
            </a:r>
          </a:p>
        </p:txBody>
      </p:sp>
      <p:sp>
        <p:nvSpPr>
          <p:cNvPr id="6" name="TextBox 5">
            <a:extLst>
              <a:ext uri="{FF2B5EF4-FFF2-40B4-BE49-F238E27FC236}">
                <a16:creationId xmlns:a16="http://schemas.microsoft.com/office/drawing/2014/main" id="{6A123C6A-3CFE-4021-9663-25FE47967E81}"/>
              </a:ext>
            </a:extLst>
          </p:cNvPr>
          <p:cNvSpPr txBox="1"/>
          <p:nvPr/>
        </p:nvSpPr>
        <p:spPr>
          <a:xfrm>
            <a:off x="1057833" y="4770765"/>
            <a:ext cx="726141" cy="523220"/>
          </a:xfrm>
          <a:prstGeom prst="rect">
            <a:avLst/>
          </a:prstGeom>
          <a:noFill/>
        </p:spPr>
        <p:txBody>
          <a:bodyPr wrap="square" rtlCol="0">
            <a:spAutoFit/>
          </a:bodyPr>
          <a:lstStyle/>
          <a:p>
            <a:pPr algn="ctr"/>
            <a:r>
              <a:rPr lang="en-US" sz="2800" b="1" dirty="0">
                <a:solidFill>
                  <a:schemeClr val="accent6"/>
                </a:solidFill>
              </a:rPr>
              <a:t>OR</a:t>
            </a:r>
          </a:p>
        </p:txBody>
      </p:sp>
      <p:sp>
        <p:nvSpPr>
          <p:cNvPr id="7" name="TextBox 6">
            <a:extLst>
              <a:ext uri="{FF2B5EF4-FFF2-40B4-BE49-F238E27FC236}">
                <a16:creationId xmlns:a16="http://schemas.microsoft.com/office/drawing/2014/main" id="{1A602C12-EC91-4D7B-895C-77E0ED7C1FB2}"/>
              </a:ext>
            </a:extLst>
          </p:cNvPr>
          <p:cNvSpPr txBox="1"/>
          <p:nvPr/>
        </p:nvSpPr>
        <p:spPr>
          <a:xfrm>
            <a:off x="1420903" y="3512861"/>
            <a:ext cx="726141" cy="523220"/>
          </a:xfrm>
          <a:prstGeom prst="rect">
            <a:avLst/>
          </a:prstGeom>
          <a:noFill/>
        </p:spPr>
        <p:txBody>
          <a:bodyPr wrap="square" rtlCol="0">
            <a:spAutoFit/>
          </a:bodyPr>
          <a:lstStyle/>
          <a:p>
            <a:pPr algn="ctr"/>
            <a:r>
              <a:rPr lang="en-US" sz="2800" b="1" dirty="0">
                <a:solidFill>
                  <a:schemeClr val="tx2"/>
                </a:solidFill>
              </a:rPr>
              <a:t>NY</a:t>
            </a:r>
          </a:p>
        </p:txBody>
      </p:sp>
      <p:pic>
        <p:nvPicPr>
          <p:cNvPr id="8" name="Picture 7">
            <a:extLst>
              <a:ext uri="{FF2B5EF4-FFF2-40B4-BE49-F238E27FC236}">
                <a16:creationId xmlns:a16="http://schemas.microsoft.com/office/drawing/2014/main" id="{DD59A94A-473F-4AC0-B9ED-B758F42277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9185" y="601837"/>
            <a:ext cx="905395" cy="852137"/>
          </a:xfrm>
          <a:prstGeom prst="rect">
            <a:avLst/>
          </a:prstGeom>
        </p:spPr>
      </p:pic>
    </p:spTree>
    <p:extLst>
      <p:ext uri="{BB962C8B-B14F-4D97-AF65-F5344CB8AC3E}">
        <p14:creationId xmlns:p14="http://schemas.microsoft.com/office/powerpoint/2010/main" val="36057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488663-FCC1-47FC-BF84-F1FF755FAF1A}"/>
              </a:ext>
            </a:extLst>
          </p:cNvPr>
          <p:cNvSpPr>
            <a:spLocks noGrp="1"/>
          </p:cNvSpPr>
          <p:nvPr>
            <p:ph type="title"/>
          </p:nvPr>
        </p:nvSpPr>
        <p:spPr>
          <a:xfrm>
            <a:off x="453964" y="192618"/>
            <a:ext cx="10058400" cy="1450757"/>
          </a:xfrm>
        </p:spPr>
        <p:txBody>
          <a:bodyPr/>
          <a:lstStyle/>
          <a:p>
            <a:r>
              <a:rPr lang="en-US" sz="4267" dirty="0">
                <a:latin typeface="Open sans" panose="020B0606030504020204" pitchFamily="34" charset="0"/>
                <a:ea typeface="Open sans" panose="020B0606030504020204" pitchFamily="34" charset="0"/>
                <a:cs typeface="Open sans" panose="020B0606030504020204" pitchFamily="34" charset="0"/>
              </a:rPr>
              <a:t>AIM, MMRCs, and PQCs</a:t>
            </a:r>
            <a:endParaRPr lang="en-US" sz="4267"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oogle Shape;12739;p68" descr="3 turning cogs">
            <a:extLst>
              <a:ext uri="{FF2B5EF4-FFF2-40B4-BE49-F238E27FC236}">
                <a16:creationId xmlns:a16="http://schemas.microsoft.com/office/drawing/2014/main" id="{DFAE1C12-4FA4-4F1B-8FB1-DA7AB28BFB2C}"/>
              </a:ext>
            </a:extLst>
          </p:cNvPr>
          <p:cNvGrpSpPr/>
          <p:nvPr/>
        </p:nvGrpSpPr>
        <p:grpSpPr>
          <a:xfrm>
            <a:off x="4089852" y="1620593"/>
            <a:ext cx="4105835" cy="4509247"/>
            <a:chOff x="4206459" y="1183138"/>
            <a:chExt cx="636743" cy="710065"/>
          </a:xfrm>
        </p:grpSpPr>
        <p:sp>
          <p:nvSpPr>
            <p:cNvPr id="7" name="Google Shape;12741;p68">
              <a:extLst>
                <a:ext uri="{FF2B5EF4-FFF2-40B4-BE49-F238E27FC236}">
                  <a16:creationId xmlns:a16="http://schemas.microsoft.com/office/drawing/2014/main" id="{B79F0763-8704-474E-9DEE-B910EBFD17E1}"/>
                </a:ext>
              </a:extLst>
            </p:cNvPr>
            <p:cNvSpPr/>
            <p:nvPr/>
          </p:nvSpPr>
          <p:spPr>
            <a:xfrm>
              <a:off x="4524356" y="135279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chemeClr val="accent1">
                <a:lumMod val="50000"/>
              </a:schemeClr>
            </a:solidFill>
            <a:ln w="9525" cap="flat" cmpd="sng">
              <a:solidFill>
                <a:schemeClr val="accent1">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742;p68">
              <a:extLst>
                <a:ext uri="{FF2B5EF4-FFF2-40B4-BE49-F238E27FC236}">
                  <a16:creationId xmlns:a16="http://schemas.microsoft.com/office/drawing/2014/main" id="{AC5634DA-DE8A-49D7-A1B5-E5DC0E1329BD}"/>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chemeClr val="accent2">
                <a:lumMod val="50000"/>
              </a:schemeClr>
            </a:solidFill>
            <a:ln w="9525" cap="flat" cmpd="sng">
              <a:solidFill>
                <a:schemeClr val="accent2">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CE0058"/>
                </a:solidFill>
                <a:latin typeface="Arial"/>
                <a:cs typeface="Arial"/>
                <a:sym typeface="Arial"/>
              </a:endParaRPr>
            </a:p>
          </p:txBody>
        </p:sp>
        <p:sp>
          <p:nvSpPr>
            <p:cNvPr id="9" name="Google Shape;12743;p68">
              <a:extLst>
                <a:ext uri="{FF2B5EF4-FFF2-40B4-BE49-F238E27FC236}">
                  <a16:creationId xmlns:a16="http://schemas.microsoft.com/office/drawing/2014/main" id="{9659EF92-43BC-4E78-AC3A-92F271CD52D1}"/>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accent6">
                <a:lumMod val="50000"/>
              </a:schemeClr>
            </a:solidFill>
            <a:ln w="9525" cap="flat" cmpd="sng">
              <a:solidFill>
                <a:schemeClr val="accent6">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 name="Google Shape;12749;p68">
              <a:extLst>
                <a:ext uri="{FF2B5EF4-FFF2-40B4-BE49-F238E27FC236}">
                  <a16:creationId xmlns:a16="http://schemas.microsoft.com/office/drawing/2014/main" id="{E16B84A9-35F1-42FF-A3D2-4155C58FB45F}"/>
                </a:ext>
              </a:extLst>
            </p:cNvPr>
            <p:cNvGrpSpPr/>
            <p:nvPr/>
          </p:nvGrpSpPr>
          <p:grpSpPr>
            <a:xfrm>
              <a:off x="4364874" y="1183138"/>
              <a:ext cx="143691" cy="29488"/>
              <a:chOff x="4364874" y="1183138"/>
              <a:chExt cx="143691" cy="29488"/>
            </a:xfrm>
          </p:grpSpPr>
          <p:sp>
            <p:nvSpPr>
              <p:cNvPr id="36" name="Google Shape;12750;p68">
                <a:extLst>
                  <a:ext uri="{FF2B5EF4-FFF2-40B4-BE49-F238E27FC236}">
                    <a16:creationId xmlns:a16="http://schemas.microsoft.com/office/drawing/2014/main" id="{CD29A8E6-9384-4359-8AAB-E88152518363}"/>
                  </a:ext>
                </a:extLst>
              </p:cNvPr>
              <p:cNvSpPr/>
              <p:nvPr/>
            </p:nvSpPr>
            <p:spPr>
              <a:xfrm>
                <a:off x="4456861" y="1186851"/>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51;p68">
                <a:extLst>
                  <a:ext uri="{FF2B5EF4-FFF2-40B4-BE49-F238E27FC236}">
                    <a16:creationId xmlns:a16="http://schemas.microsoft.com/office/drawing/2014/main" id="{0593FEB9-A577-4BC9-9989-58C4DA463E19}"/>
                  </a:ext>
                </a:extLst>
              </p:cNvPr>
              <p:cNvSpPr/>
              <p:nvPr/>
            </p:nvSpPr>
            <p:spPr>
              <a:xfrm>
                <a:off x="4420648" y="1183138"/>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52;p68">
                <a:extLst>
                  <a:ext uri="{FF2B5EF4-FFF2-40B4-BE49-F238E27FC236}">
                    <a16:creationId xmlns:a16="http://schemas.microsoft.com/office/drawing/2014/main" id="{57519C23-ABA4-45B2-8B6E-0481D68FFB2E}"/>
                  </a:ext>
                </a:extLst>
              </p:cNvPr>
              <p:cNvSpPr/>
              <p:nvPr/>
            </p:nvSpPr>
            <p:spPr>
              <a:xfrm>
                <a:off x="4364874" y="1193270"/>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53;p68">
                <a:extLst>
                  <a:ext uri="{FF2B5EF4-FFF2-40B4-BE49-F238E27FC236}">
                    <a16:creationId xmlns:a16="http://schemas.microsoft.com/office/drawing/2014/main" id="{91BBD1AE-AA09-477B-B47C-391150498263}"/>
                  </a:ext>
                </a:extLst>
              </p:cNvPr>
              <p:cNvSpPr/>
              <p:nvPr/>
            </p:nvSpPr>
            <p:spPr>
              <a:xfrm>
                <a:off x="4388391" y="1184529"/>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 name="Google Shape;12754;p68">
              <a:extLst>
                <a:ext uri="{FF2B5EF4-FFF2-40B4-BE49-F238E27FC236}">
                  <a16:creationId xmlns:a16="http://schemas.microsoft.com/office/drawing/2014/main" id="{130CCF74-BEAB-42F8-8BB1-E32B4827064A}"/>
                </a:ext>
              </a:extLst>
            </p:cNvPr>
            <p:cNvGrpSpPr/>
            <p:nvPr/>
          </p:nvGrpSpPr>
          <p:grpSpPr>
            <a:xfrm>
              <a:off x="4339009" y="1863727"/>
              <a:ext cx="143703" cy="29476"/>
              <a:chOff x="4339009" y="1863727"/>
              <a:chExt cx="143703" cy="29476"/>
            </a:xfrm>
          </p:grpSpPr>
          <p:sp>
            <p:nvSpPr>
              <p:cNvPr id="32" name="Google Shape;12755;p68">
                <a:extLst>
                  <a:ext uri="{FF2B5EF4-FFF2-40B4-BE49-F238E27FC236}">
                    <a16:creationId xmlns:a16="http://schemas.microsoft.com/office/drawing/2014/main" id="{DC90DA27-F7E8-4BC6-985D-DF027256AFCE}"/>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56;p68">
                <a:extLst>
                  <a:ext uri="{FF2B5EF4-FFF2-40B4-BE49-F238E27FC236}">
                    <a16:creationId xmlns:a16="http://schemas.microsoft.com/office/drawing/2014/main" id="{0F3E46E9-681D-4538-A1C5-C44CEA3CC6C5}"/>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57;p68">
                <a:extLst>
                  <a:ext uri="{FF2B5EF4-FFF2-40B4-BE49-F238E27FC236}">
                    <a16:creationId xmlns:a16="http://schemas.microsoft.com/office/drawing/2014/main" id="{678F3996-E029-4CD6-823B-8A6A618B56DC}"/>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8;p68">
                <a:extLst>
                  <a:ext uri="{FF2B5EF4-FFF2-40B4-BE49-F238E27FC236}">
                    <a16:creationId xmlns:a16="http://schemas.microsoft.com/office/drawing/2014/main" id="{CE42D6A3-8728-4223-92B3-1C53CD8BA25A}"/>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 name="Google Shape;12759;p68">
              <a:extLst>
                <a:ext uri="{FF2B5EF4-FFF2-40B4-BE49-F238E27FC236}">
                  <a16:creationId xmlns:a16="http://schemas.microsoft.com/office/drawing/2014/main" id="{EBF30096-A9E8-40CF-BB20-6468D53F5688}"/>
                </a:ext>
              </a:extLst>
            </p:cNvPr>
            <p:cNvGrpSpPr/>
            <p:nvPr/>
          </p:nvGrpSpPr>
          <p:grpSpPr>
            <a:xfrm>
              <a:off x="4206459" y="1607315"/>
              <a:ext cx="29539" cy="142899"/>
              <a:chOff x="4206459" y="1607315"/>
              <a:chExt cx="29539" cy="142899"/>
            </a:xfrm>
          </p:grpSpPr>
          <p:sp>
            <p:nvSpPr>
              <p:cNvPr id="28" name="Google Shape;12760;p68">
                <a:extLst>
                  <a:ext uri="{FF2B5EF4-FFF2-40B4-BE49-F238E27FC236}">
                    <a16:creationId xmlns:a16="http://schemas.microsoft.com/office/drawing/2014/main" id="{06C6182E-06BC-4F7C-8BC1-A22BB3047F1B}"/>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761;p68">
                <a:extLst>
                  <a:ext uri="{FF2B5EF4-FFF2-40B4-BE49-F238E27FC236}">
                    <a16:creationId xmlns:a16="http://schemas.microsoft.com/office/drawing/2014/main" id="{F7940C49-BAF4-4E2B-B4D9-FE62610F25B0}"/>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62;p68">
                <a:extLst>
                  <a:ext uri="{FF2B5EF4-FFF2-40B4-BE49-F238E27FC236}">
                    <a16:creationId xmlns:a16="http://schemas.microsoft.com/office/drawing/2014/main" id="{078B62DD-F643-4AB7-BC80-D03A3BE1476D}"/>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63;p68">
                <a:extLst>
                  <a:ext uri="{FF2B5EF4-FFF2-40B4-BE49-F238E27FC236}">
                    <a16:creationId xmlns:a16="http://schemas.microsoft.com/office/drawing/2014/main" id="{54A8D7E5-1454-49B2-BCAC-7783EAB58383}"/>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Google Shape;12764;p68">
              <a:extLst>
                <a:ext uri="{FF2B5EF4-FFF2-40B4-BE49-F238E27FC236}">
                  <a16:creationId xmlns:a16="http://schemas.microsoft.com/office/drawing/2014/main" id="{FF317EA9-0A36-4AF9-852C-E68B78A6903E}"/>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765;p68">
              <a:extLst>
                <a:ext uri="{FF2B5EF4-FFF2-40B4-BE49-F238E27FC236}">
                  <a16:creationId xmlns:a16="http://schemas.microsoft.com/office/drawing/2014/main" id="{72422C3D-BFAF-4E24-963C-25E4A62F3EEF}"/>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766;p68">
              <a:extLst>
                <a:ext uri="{FF2B5EF4-FFF2-40B4-BE49-F238E27FC236}">
                  <a16:creationId xmlns:a16="http://schemas.microsoft.com/office/drawing/2014/main" id="{75ABECBD-FFA3-455E-9843-CCD79178A573}"/>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767;p68">
              <a:extLst>
                <a:ext uri="{FF2B5EF4-FFF2-40B4-BE49-F238E27FC236}">
                  <a16:creationId xmlns:a16="http://schemas.microsoft.com/office/drawing/2014/main" id="{B7AD2277-3ECD-4CA3-9B0F-55196E801961}"/>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 name="Google Shape;12773;p68">
              <a:extLst>
                <a:ext uri="{FF2B5EF4-FFF2-40B4-BE49-F238E27FC236}">
                  <a16:creationId xmlns:a16="http://schemas.microsoft.com/office/drawing/2014/main" id="{5BA469C4-1FCD-4A3E-BA80-0B2979D128A1}"/>
                </a:ext>
              </a:extLst>
            </p:cNvPr>
            <p:cNvGrpSpPr/>
            <p:nvPr/>
          </p:nvGrpSpPr>
          <p:grpSpPr>
            <a:xfrm>
              <a:off x="4734551" y="1594249"/>
              <a:ext cx="108651" cy="100446"/>
              <a:chOff x="4734551" y="1594249"/>
              <a:chExt cx="108651" cy="100446"/>
            </a:xfrm>
          </p:grpSpPr>
          <p:sp>
            <p:nvSpPr>
              <p:cNvPr id="20" name="Google Shape;12774;p68">
                <a:extLst>
                  <a:ext uri="{FF2B5EF4-FFF2-40B4-BE49-F238E27FC236}">
                    <a16:creationId xmlns:a16="http://schemas.microsoft.com/office/drawing/2014/main" id="{E4196368-BA5A-422A-8F3C-CFBAABF7C198}"/>
                  </a:ext>
                </a:extLst>
              </p:cNvPr>
              <p:cNvSpPr/>
              <p:nvPr/>
            </p:nvSpPr>
            <p:spPr>
              <a:xfrm>
                <a:off x="4734551" y="1668563"/>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775;p68">
                <a:extLst>
                  <a:ext uri="{FF2B5EF4-FFF2-40B4-BE49-F238E27FC236}">
                    <a16:creationId xmlns:a16="http://schemas.microsoft.com/office/drawing/2014/main" id="{EFE092DF-28DC-4426-BDA0-AF1D9B243D75}"/>
                  </a:ext>
                </a:extLst>
              </p:cNvPr>
              <p:cNvSpPr/>
              <p:nvPr/>
            </p:nvSpPr>
            <p:spPr>
              <a:xfrm>
                <a:off x="4789739" y="1645250"/>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776;p68">
                <a:extLst>
                  <a:ext uri="{FF2B5EF4-FFF2-40B4-BE49-F238E27FC236}">
                    <a16:creationId xmlns:a16="http://schemas.microsoft.com/office/drawing/2014/main" id="{145D977C-436D-45EE-B956-155EAC02D6E8}"/>
                  </a:ext>
                </a:extLst>
              </p:cNvPr>
              <p:cNvSpPr/>
              <p:nvPr/>
            </p:nvSpPr>
            <p:spPr>
              <a:xfrm>
                <a:off x="4831488" y="1594249"/>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777;p68">
                <a:extLst>
                  <a:ext uri="{FF2B5EF4-FFF2-40B4-BE49-F238E27FC236}">
                    <a16:creationId xmlns:a16="http://schemas.microsoft.com/office/drawing/2014/main" id="{5A609996-DFF3-41AF-A230-4E1C490FD219}"/>
                  </a:ext>
                </a:extLst>
              </p:cNvPr>
              <p:cNvSpPr/>
              <p:nvPr/>
            </p:nvSpPr>
            <p:spPr>
              <a:xfrm>
                <a:off x="4815693" y="1618391"/>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60" name="TextBox 59">
            <a:extLst>
              <a:ext uri="{FF2B5EF4-FFF2-40B4-BE49-F238E27FC236}">
                <a16:creationId xmlns:a16="http://schemas.microsoft.com/office/drawing/2014/main" id="{5ADEC1C6-9D09-4E17-8F6F-C27EF2A95EDF}"/>
              </a:ext>
            </a:extLst>
          </p:cNvPr>
          <p:cNvSpPr txBox="1"/>
          <p:nvPr/>
        </p:nvSpPr>
        <p:spPr>
          <a:xfrm>
            <a:off x="5111859" y="2572841"/>
            <a:ext cx="844841" cy="420564"/>
          </a:xfrm>
          <a:prstGeom prst="rect">
            <a:avLst/>
          </a:prstGeom>
          <a:noFill/>
        </p:spPr>
        <p:txBody>
          <a:bodyPr wrap="square" rtlCol="0">
            <a:spAutoFit/>
          </a:bodyPr>
          <a:lstStyle/>
          <a:p>
            <a:pPr defTabSz="1219170">
              <a:buClr>
                <a:srgbClr val="000000"/>
              </a:buClr>
            </a:pPr>
            <a:r>
              <a:rPr lang="en-US" sz="2133" b="1" kern="0" dirty="0">
                <a:solidFill>
                  <a:schemeClr val="accent6">
                    <a:lumMod val="50000"/>
                  </a:schemeClr>
                </a:solidFill>
                <a:latin typeface="Open sans"/>
                <a:cs typeface="Arial"/>
                <a:sym typeface="Arial"/>
              </a:rPr>
              <a:t>AIM</a:t>
            </a:r>
            <a:endParaRPr lang="en-US" sz="1867" b="1" kern="0" dirty="0">
              <a:solidFill>
                <a:schemeClr val="accent6">
                  <a:lumMod val="50000"/>
                </a:schemeClr>
              </a:solidFill>
              <a:latin typeface="Open sans"/>
              <a:cs typeface="Arial"/>
              <a:sym typeface="Arial"/>
            </a:endParaRPr>
          </a:p>
        </p:txBody>
      </p:sp>
      <p:sp>
        <p:nvSpPr>
          <p:cNvPr id="61" name="TextBox 60">
            <a:extLst>
              <a:ext uri="{FF2B5EF4-FFF2-40B4-BE49-F238E27FC236}">
                <a16:creationId xmlns:a16="http://schemas.microsoft.com/office/drawing/2014/main" id="{939CDC63-903F-42B0-BDEA-678A58CCC460}"/>
              </a:ext>
            </a:extLst>
          </p:cNvPr>
          <p:cNvSpPr txBox="1"/>
          <p:nvPr/>
        </p:nvSpPr>
        <p:spPr>
          <a:xfrm>
            <a:off x="6696279" y="3437714"/>
            <a:ext cx="898007" cy="420564"/>
          </a:xfrm>
          <a:prstGeom prst="rect">
            <a:avLst/>
          </a:prstGeom>
          <a:noFill/>
        </p:spPr>
        <p:txBody>
          <a:bodyPr wrap="square" rtlCol="0">
            <a:spAutoFit/>
          </a:bodyPr>
          <a:lstStyle/>
          <a:p>
            <a:pPr defTabSz="1219170">
              <a:buClr>
                <a:srgbClr val="000000"/>
              </a:buClr>
            </a:pPr>
            <a:r>
              <a:rPr lang="en-US" sz="2133" b="1" kern="0" dirty="0">
                <a:solidFill>
                  <a:schemeClr val="accent1">
                    <a:lumMod val="50000"/>
                  </a:schemeClr>
                </a:solidFill>
                <a:latin typeface="Open sans"/>
                <a:cs typeface="Arial"/>
                <a:sym typeface="Arial"/>
              </a:rPr>
              <a:t>PQCs</a:t>
            </a:r>
            <a:endParaRPr lang="en-US" sz="1867" b="1" kern="0" dirty="0">
              <a:solidFill>
                <a:schemeClr val="accent1">
                  <a:lumMod val="50000"/>
                </a:schemeClr>
              </a:solidFill>
              <a:latin typeface="Open sans"/>
              <a:cs typeface="Arial"/>
              <a:sym typeface="Arial"/>
            </a:endParaRPr>
          </a:p>
        </p:txBody>
      </p:sp>
      <p:sp>
        <p:nvSpPr>
          <p:cNvPr id="62" name="TextBox 61">
            <a:extLst>
              <a:ext uri="{FF2B5EF4-FFF2-40B4-BE49-F238E27FC236}">
                <a16:creationId xmlns:a16="http://schemas.microsoft.com/office/drawing/2014/main" id="{4C0838B2-2B9A-43D7-BA2B-0F712357DB62}"/>
              </a:ext>
            </a:extLst>
          </p:cNvPr>
          <p:cNvSpPr txBox="1"/>
          <p:nvPr/>
        </p:nvSpPr>
        <p:spPr>
          <a:xfrm>
            <a:off x="4870418" y="4567149"/>
            <a:ext cx="1327725" cy="420564"/>
          </a:xfrm>
          <a:prstGeom prst="rect">
            <a:avLst/>
          </a:prstGeom>
          <a:noFill/>
        </p:spPr>
        <p:txBody>
          <a:bodyPr wrap="square" rtlCol="0">
            <a:spAutoFit/>
          </a:bodyPr>
          <a:lstStyle/>
          <a:p>
            <a:pPr defTabSz="1219170">
              <a:buClr>
                <a:srgbClr val="000000"/>
              </a:buClr>
            </a:pPr>
            <a:r>
              <a:rPr lang="en-US" sz="2133" b="1" kern="0" dirty="0">
                <a:solidFill>
                  <a:schemeClr val="accent2">
                    <a:lumMod val="50000"/>
                  </a:schemeClr>
                </a:solidFill>
                <a:latin typeface="Open sans"/>
                <a:cs typeface="Arial"/>
                <a:sym typeface="Arial"/>
              </a:rPr>
              <a:t>MMRCs</a:t>
            </a:r>
            <a:endParaRPr lang="en-US" sz="1867" b="1" kern="0" dirty="0">
              <a:solidFill>
                <a:schemeClr val="accent2">
                  <a:lumMod val="50000"/>
                </a:schemeClr>
              </a:solidFill>
              <a:latin typeface="Open sans"/>
              <a:cs typeface="Arial"/>
              <a:sym typeface="Arial"/>
            </a:endParaRPr>
          </a:p>
        </p:txBody>
      </p:sp>
      <p:sp>
        <p:nvSpPr>
          <p:cNvPr id="18" name="Arrow: Pentagon 17">
            <a:extLst>
              <a:ext uri="{FF2B5EF4-FFF2-40B4-BE49-F238E27FC236}">
                <a16:creationId xmlns:a16="http://schemas.microsoft.com/office/drawing/2014/main" id="{66CC25CF-398D-4774-A9C2-773E2D68095E}"/>
              </a:ext>
            </a:extLst>
          </p:cNvPr>
          <p:cNvSpPr/>
          <p:nvPr/>
        </p:nvSpPr>
        <p:spPr>
          <a:xfrm rot="196683">
            <a:off x="1002665" y="1375881"/>
            <a:ext cx="3124508" cy="1974115"/>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Open sans"/>
              <a:sym typeface="Arial"/>
            </a:endParaRPr>
          </a:p>
        </p:txBody>
      </p:sp>
      <p:sp>
        <p:nvSpPr>
          <p:cNvPr id="42" name="TextBox 41">
            <a:extLst>
              <a:ext uri="{FF2B5EF4-FFF2-40B4-BE49-F238E27FC236}">
                <a16:creationId xmlns:a16="http://schemas.microsoft.com/office/drawing/2014/main" id="{40C57DC5-F057-48C2-A201-97A207038018}"/>
              </a:ext>
            </a:extLst>
          </p:cNvPr>
          <p:cNvSpPr txBox="1"/>
          <p:nvPr/>
        </p:nvSpPr>
        <p:spPr>
          <a:xfrm rot="188687">
            <a:off x="1028527" y="1665729"/>
            <a:ext cx="2732512" cy="1384995"/>
          </a:xfrm>
          <a:prstGeom prst="rect">
            <a:avLst/>
          </a:prstGeom>
          <a:noFill/>
        </p:spPr>
        <p:txBody>
          <a:bodyPr wrap="square" rtlCol="0">
            <a:spAutoFit/>
          </a:bodyPr>
          <a:lstStyle/>
          <a:p>
            <a:pPr defTabSz="1219170">
              <a:buClr>
                <a:srgbClr val="000000"/>
              </a:buClr>
            </a:pPr>
            <a:r>
              <a:rPr lang="en-US" sz="1400" b="1" kern="0" dirty="0">
                <a:solidFill>
                  <a:schemeClr val="accent6">
                    <a:lumMod val="50000"/>
                  </a:schemeClr>
                </a:solidFill>
                <a:latin typeface="Open sans"/>
                <a:cs typeface="Arial"/>
                <a:sym typeface="Arial"/>
              </a:rPr>
              <a:t>Alliance for Innovation on Maternal Health </a:t>
            </a:r>
            <a:r>
              <a:rPr lang="en-US" sz="1400" kern="0" dirty="0">
                <a:solidFill>
                  <a:schemeClr val="accent6">
                    <a:lumMod val="50000"/>
                  </a:schemeClr>
                </a:solidFill>
                <a:latin typeface="Open sans"/>
                <a:cs typeface="Arial"/>
                <a:sym typeface="Arial"/>
              </a:rPr>
              <a:t>moves established guidelines into practice with a standard approach to improve safety in care</a:t>
            </a:r>
          </a:p>
        </p:txBody>
      </p:sp>
      <p:sp>
        <p:nvSpPr>
          <p:cNvPr id="45" name="Arrow: Pentagon 44">
            <a:extLst>
              <a:ext uri="{FF2B5EF4-FFF2-40B4-BE49-F238E27FC236}">
                <a16:creationId xmlns:a16="http://schemas.microsoft.com/office/drawing/2014/main" id="{8845FA68-B4E1-4289-8653-032D626B8A27}"/>
              </a:ext>
            </a:extLst>
          </p:cNvPr>
          <p:cNvSpPr/>
          <p:nvPr/>
        </p:nvSpPr>
        <p:spPr>
          <a:xfrm rot="10622689">
            <a:off x="8244761" y="2107366"/>
            <a:ext cx="3581448" cy="2324588"/>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Open sans"/>
              <a:sym typeface="Arial"/>
            </a:endParaRPr>
          </a:p>
        </p:txBody>
      </p:sp>
      <p:sp>
        <p:nvSpPr>
          <p:cNvPr id="46" name="TextBox 45">
            <a:extLst>
              <a:ext uri="{FF2B5EF4-FFF2-40B4-BE49-F238E27FC236}">
                <a16:creationId xmlns:a16="http://schemas.microsoft.com/office/drawing/2014/main" id="{D2916061-966E-43D0-860E-36BA781BD56D}"/>
              </a:ext>
            </a:extLst>
          </p:cNvPr>
          <p:cNvSpPr txBox="1"/>
          <p:nvPr/>
        </p:nvSpPr>
        <p:spPr>
          <a:xfrm rot="21372996">
            <a:off x="9171870" y="2419832"/>
            <a:ext cx="2732512" cy="1600438"/>
          </a:xfrm>
          <a:prstGeom prst="rect">
            <a:avLst/>
          </a:prstGeom>
          <a:noFill/>
        </p:spPr>
        <p:txBody>
          <a:bodyPr wrap="square" rtlCol="0">
            <a:spAutoFit/>
          </a:bodyPr>
          <a:lstStyle/>
          <a:p>
            <a:pPr defTabSz="1219170">
              <a:buClr>
                <a:srgbClr val="000000"/>
              </a:buClr>
            </a:pPr>
            <a:r>
              <a:rPr lang="en-US" sz="1400" b="1" kern="0" dirty="0">
                <a:solidFill>
                  <a:schemeClr val="accent1">
                    <a:lumMod val="50000"/>
                  </a:schemeClr>
                </a:solidFill>
                <a:latin typeface="Open sans"/>
                <a:cs typeface="Arial"/>
                <a:sym typeface="Arial"/>
              </a:rPr>
              <a:t>Perinatal Quality Collaboratives </a:t>
            </a:r>
            <a:r>
              <a:rPr lang="en-US" sz="1400" kern="0" dirty="0">
                <a:solidFill>
                  <a:schemeClr val="accent1">
                    <a:lumMod val="50000"/>
                  </a:schemeClr>
                </a:solidFill>
                <a:latin typeface="Open sans"/>
                <a:cs typeface="Arial"/>
                <a:sym typeface="Arial"/>
              </a:rPr>
              <a:t>mobilize state or multi-state networks to implement clinical quality improvement efforts and improve care for perinatal patients and their babies</a:t>
            </a:r>
          </a:p>
        </p:txBody>
      </p:sp>
      <p:sp>
        <p:nvSpPr>
          <p:cNvPr id="48" name="TextBox 47">
            <a:extLst>
              <a:ext uri="{FF2B5EF4-FFF2-40B4-BE49-F238E27FC236}">
                <a16:creationId xmlns:a16="http://schemas.microsoft.com/office/drawing/2014/main" id="{EB7C17BB-A4B9-4240-BBDD-08886467812B}"/>
              </a:ext>
            </a:extLst>
          </p:cNvPr>
          <p:cNvSpPr txBox="1"/>
          <p:nvPr/>
        </p:nvSpPr>
        <p:spPr>
          <a:xfrm>
            <a:off x="926819" y="3805640"/>
            <a:ext cx="2732512" cy="2585323"/>
          </a:xfrm>
          <a:prstGeom prst="rect">
            <a:avLst/>
          </a:prstGeom>
          <a:noFill/>
        </p:spPr>
        <p:txBody>
          <a:bodyPr wrap="square" rtlCol="0">
            <a:spAutoFit/>
          </a:bodyPr>
          <a:lstStyle/>
          <a:p>
            <a:pPr algn="ctr" defTabSz="1219170">
              <a:buClr>
                <a:srgbClr val="000000"/>
              </a:buClr>
            </a:pPr>
            <a:r>
              <a:rPr lang="en-US" b="1" kern="0" dirty="0">
                <a:solidFill>
                  <a:schemeClr val="accent2">
                    <a:lumMod val="50000"/>
                  </a:schemeClr>
                </a:solidFill>
                <a:latin typeface="Open sans"/>
                <a:cs typeface="Arial"/>
                <a:sym typeface="Arial"/>
              </a:rPr>
              <a:t>Maternal Mortality Review Committees </a:t>
            </a:r>
            <a:r>
              <a:rPr lang="en-US" kern="0" dirty="0">
                <a:solidFill>
                  <a:schemeClr val="accent2">
                    <a:lumMod val="50000"/>
                  </a:schemeClr>
                </a:solidFill>
                <a:latin typeface="Open sans"/>
                <a:cs typeface="Arial"/>
                <a:sym typeface="Arial"/>
              </a:rPr>
              <a:t>conduct detailed reviews for complete and comprehensive data on maternal deaths to prioritize statewide prevention efforts  </a:t>
            </a:r>
          </a:p>
        </p:txBody>
      </p:sp>
      <p:sp>
        <p:nvSpPr>
          <p:cNvPr id="49" name="TextBox 48">
            <a:extLst>
              <a:ext uri="{FF2B5EF4-FFF2-40B4-BE49-F238E27FC236}">
                <a16:creationId xmlns:a16="http://schemas.microsoft.com/office/drawing/2014/main" id="{7E5C000E-9EA8-4C53-A361-243F52758F59}"/>
              </a:ext>
            </a:extLst>
          </p:cNvPr>
          <p:cNvSpPr txBox="1"/>
          <p:nvPr/>
        </p:nvSpPr>
        <p:spPr>
          <a:xfrm>
            <a:off x="6549599" y="6281317"/>
            <a:ext cx="5390293" cy="502573"/>
          </a:xfrm>
          <a:prstGeom prst="rect">
            <a:avLst/>
          </a:prstGeom>
          <a:noFill/>
        </p:spPr>
        <p:txBody>
          <a:bodyPr wrap="square" rtlCol="0">
            <a:spAutoFit/>
          </a:bodyPr>
          <a:lstStyle/>
          <a:p>
            <a:pPr algn="r" defTabSz="1219139">
              <a:buClr>
                <a:srgbClr val="000000"/>
              </a:buClr>
              <a:defRPr/>
            </a:pPr>
            <a:r>
              <a:rPr lang="en-US" sz="1333" kern="0" dirty="0">
                <a:solidFill>
                  <a:srgbClr val="A4D65E">
                    <a:lumMod val="50000"/>
                  </a:srgbClr>
                </a:solidFill>
                <a:latin typeface="Open sans"/>
                <a:cs typeface="Arial"/>
                <a:sym typeface="Arial"/>
              </a:rPr>
              <a:t>Created from a Centers for Disease Control, Division of Reproductive Health source</a:t>
            </a:r>
          </a:p>
        </p:txBody>
      </p:sp>
    </p:spTree>
    <p:extLst>
      <p:ext uri="{BB962C8B-B14F-4D97-AF65-F5344CB8AC3E}">
        <p14:creationId xmlns:p14="http://schemas.microsoft.com/office/powerpoint/2010/main" val="380444328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642667"/>
      </a:accent1>
      <a:accent2>
        <a:srgbClr val="41B6E6"/>
      </a:accent2>
      <a:accent3>
        <a:srgbClr val="A4D65E"/>
      </a:accent3>
      <a:accent4>
        <a:srgbClr val="FF8F1C"/>
      </a:accent4>
      <a:accent5>
        <a:srgbClr val="C5299B"/>
      </a:accent5>
      <a:accent6>
        <a:srgbClr val="00249C"/>
      </a:accent6>
      <a:hlink>
        <a:srgbClr val="FEDD00"/>
      </a:hlink>
      <a:folHlink>
        <a:srgbClr val="CE00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71BBB62C52A44BB618686A72DF0203" ma:contentTypeVersion="16" ma:contentTypeDescription="Create a new document." ma:contentTypeScope="" ma:versionID="ea9fbbe0379c2364867e4949c17bca65">
  <xsd:schema xmlns:xsd="http://www.w3.org/2001/XMLSchema" xmlns:xs="http://www.w3.org/2001/XMLSchema" xmlns:p="http://schemas.microsoft.com/office/2006/metadata/properties" xmlns:ns2="f3e57897-1c42-4b44-8eb6-ccc22826b8cd" xmlns:ns3="bc286e9e-9d38-4199-95ab-600c53f9639c" targetNamespace="http://schemas.microsoft.com/office/2006/metadata/properties" ma:root="true" ma:fieldsID="7f7fb4a933c069ab3db3232bb814f952" ns2:_="" ns3:_="">
    <xsd:import namespace="f3e57897-1c42-4b44-8eb6-ccc22826b8cd"/>
    <xsd:import namespace="bc286e9e-9d38-4199-95ab-600c53f963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57897-1c42-4b44-8eb6-ccc22826b8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a117085-c058-4997-9940-8389cd705f6d}" ma:internalName="TaxCatchAll" ma:showField="CatchAllData" ma:web="f3e57897-1c42-4b44-8eb6-ccc22826b8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286e9e-9d38-4199-95ab-600c53f9639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e17086-7522-45d8-a006-069b515ea90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e57897-1c42-4b44-8eb6-ccc22826b8cd" xsi:nil="true"/>
    <lcf76f155ced4ddcb4097134ff3c332f xmlns="bc286e9e-9d38-4199-95ab-600c53f963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8BE13E-204D-4F25-8F3A-9AA920732ED8}"/>
</file>

<file path=customXml/itemProps2.xml><?xml version="1.0" encoding="utf-8"?>
<ds:datastoreItem xmlns:ds="http://schemas.openxmlformats.org/officeDocument/2006/customXml" ds:itemID="{30B8BA2D-63D1-4381-8531-DA779AE5E196}"/>
</file>

<file path=customXml/itemProps3.xml><?xml version="1.0" encoding="utf-8"?>
<ds:datastoreItem xmlns:ds="http://schemas.openxmlformats.org/officeDocument/2006/customXml" ds:itemID="{15ED5482-3C3B-414C-AE8E-A2D38B982A90}"/>
</file>

<file path=docProps/app.xml><?xml version="1.0" encoding="utf-8"?>
<Properties xmlns="http://schemas.openxmlformats.org/officeDocument/2006/extended-properties" xmlns:vt="http://schemas.openxmlformats.org/officeDocument/2006/docPropsVTypes">
  <Template/>
  <TotalTime>717</TotalTime>
  <Words>5283</Words>
  <Application>Microsoft Office PowerPoint</Application>
  <PresentationFormat>Widescreen</PresentationFormat>
  <Paragraphs>438</Paragraphs>
  <Slides>38</Slides>
  <Notes>27</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38</vt:i4>
      </vt:variant>
    </vt:vector>
  </HeadingPairs>
  <TitlesOfParts>
    <vt:vector size="57" baseType="lpstr">
      <vt:lpstr>Anton</vt:lpstr>
      <vt:lpstr>Arial</vt:lpstr>
      <vt:lpstr>Arial Black</vt:lpstr>
      <vt:lpstr>Calibri</vt:lpstr>
      <vt:lpstr>Calibri  </vt:lpstr>
      <vt:lpstr>Calibri Light</vt:lpstr>
      <vt:lpstr>Century Gothic</vt:lpstr>
      <vt:lpstr>Georgia</vt:lpstr>
      <vt:lpstr>Goudy Old Style</vt:lpstr>
      <vt:lpstr>Open Sans</vt:lpstr>
      <vt:lpstr>Open Sans</vt:lpstr>
      <vt:lpstr>Segoe UI</vt:lpstr>
      <vt:lpstr>Segoe UI Black</vt:lpstr>
      <vt:lpstr>Symbol</vt:lpstr>
      <vt:lpstr>Verdana</vt:lpstr>
      <vt:lpstr>Wingdings</vt:lpstr>
      <vt:lpstr>Office Theme</vt:lpstr>
      <vt:lpstr>1_Office Theme</vt:lpstr>
      <vt:lpstr>2_Office Theme</vt:lpstr>
      <vt:lpstr>PowerPoint Presentation</vt:lpstr>
      <vt:lpstr>How State Perinatal Quality Collaboratives Facilitate Actionable Strategies to  Address Disparities and Promote Birth Equity</vt:lpstr>
      <vt:lpstr>Speaker Introductions and Disclosures</vt:lpstr>
      <vt:lpstr>AIM, MMRCs, and PQCs</vt:lpstr>
      <vt:lpstr>AIM, MMRCs, and PQCs</vt:lpstr>
      <vt:lpstr>How AIM Works</vt:lpstr>
      <vt:lpstr>PowerPoint Presentation</vt:lpstr>
      <vt:lpstr>Why Work Together? </vt:lpstr>
      <vt:lpstr>AIM, MMRCs, and PQCs</vt:lpstr>
      <vt:lpstr>Texas MMMRC Findings</vt:lpstr>
      <vt:lpstr>Texas MMMRC Findings</vt:lpstr>
      <vt:lpstr>Texas MMMRC Recommendations</vt:lpstr>
      <vt:lpstr>PowerPoint Presentation</vt:lpstr>
      <vt:lpstr>PowerPoint Presentation</vt:lpstr>
      <vt:lpstr>AIM, MMRCs, and PQCs</vt:lpstr>
      <vt:lpstr>Status of PQCs in the US</vt:lpstr>
      <vt:lpstr>Initiative Selection and Buy-in: ILPQC’s Approach</vt:lpstr>
      <vt:lpstr>Collaborative Improvement Science –  ILPQC’s Approach</vt:lpstr>
      <vt:lpstr>Incorporation of AIM into the work of the PQC – ILPQC’s approach</vt:lpstr>
      <vt:lpstr>Equity and Engagement in PQC and AIM Work</vt:lpstr>
      <vt:lpstr>Equity in the AIM Patient Safety Bundles</vt:lpstr>
      <vt:lpstr>PowerPoint Presentation</vt:lpstr>
      <vt:lpstr>How Texas Has Prioritized Equity</vt:lpstr>
      <vt:lpstr>Texas Collaborative for Healthy Moms and Babies Mission Statement</vt:lpstr>
      <vt:lpstr>High-level strategy: Implement high valued quality improvement projects that address health priorities, promote equity and eliminate disparities  </vt:lpstr>
      <vt:lpstr>Inclusion of bias in QI efforts</vt:lpstr>
      <vt:lpstr>Disaggregation of data</vt:lpstr>
      <vt:lpstr>ILPQC Birth Equity Aims and Drivers</vt:lpstr>
      <vt:lpstr>ILPQC – Birth Equity Key QI Strategies </vt:lpstr>
      <vt:lpstr>PowerPoint Presentation</vt:lpstr>
      <vt:lpstr>How to Get Involved</vt:lpstr>
      <vt:lpstr>Framework for engaging hospital teams  and implementing QI initiatives across Illinois</vt:lpstr>
      <vt:lpstr>Promoting clinician engagement in the work of the collaborative</vt:lpstr>
      <vt:lpstr>Resources for hospital QI teams to engage clinicians at the clinical/hospital level</vt:lpstr>
      <vt:lpstr>Benefits of Participation for Clinicians</vt:lpstr>
      <vt:lpstr>Patients with Lived Experience in AIM</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State Perinatal Quality Collaboratives Facilitate Actionable Strategies to  Address Disparities and Promote Birth Equity</dc:title>
  <dc:creator>Christie Allen</dc:creator>
  <cp:lastModifiedBy>Christie Allen</cp:lastModifiedBy>
  <cp:revision>40</cp:revision>
  <dcterms:created xsi:type="dcterms:W3CDTF">2022-04-19T12:15:33Z</dcterms:created>
  <dcterms:modified xsi:type="dcterms:W3CDTF">2022-05-09T07:36:37Z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0x010100E771BBB62C52A44BB618686A72DF0203</vt:lpwstr>
  </property>
</Properties>
</file>