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0" r:id="rId5"/>
    <p:sldMasterId id="2147483682" r:id="rId6"/>
  </p:sldMasterIdLst>
  <p:notesMasterIdLst>
    <p:notesMasterId r:id="rId31"/>
  </p:notesMasterIdLst>
  <p:sldIdLst>
    <p:sldId id="256" r:id="rId7"/>
    <p:sldId id="257" r:id="rId8"/>
    <p:sldId id="1081" r:id="rId9"/>
    <p:sldId id="1085" r:id="rId10"/>
    <p:sldId id="3640" r:id="rId11"/>
    <p:sldId id="276" r:id="rId12"/>
    <p:sldId id="1119" r:id="rId13"/>
    <p:sldId id="1228" r:id="rId14"/>
    <p:sldId id="1207" r:id="rId15"/>
    <p:sldId id="3453" r:id="rId16"/>
    <p:sldId id="1223" r:id="rId17"/>
    <p:sldId id="1429" r:id="rId18"/>
    <p:sldId id="3630" r:id="rId19"/>
    <p:sldId id="399" r:id="rId20"/>
    <p:sldId id="3631" r:id="rId21"/>
    <p:sldId id="747" r:id="rId22"/>
    <p:sldId id="3632" r:id="rId23"/>
    <p:sldId id="3633" r:id="rId24"/>
    <p:sldId id="3634" r:id="rId25"/>
    <p:sldId id="3635" r:id="rId26"/>
    <p:sldId id="3636" r:id="rId27"/>
    <p:sldId id="3637" r:id="rId28"/>
    <p:sldId id="3638" r:id="rId29"/>
    <p:sldId id="74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7C81"/>
    <a:srgbClr val="59B7B3"/>
    <a:srgbClr val="9694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B6FC1-BF0B-482F-B406-2D0F5AFB2124}" v="76" dt="2022-05-09T02:29:56.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859"/>
    <p:restoredTop sz="78706" autoAdjust="0"/>
  </p:normalViewPr>
  <p:slideViewPr>
    <p:cSldViewPr snapToGrid="0" snapToObjects="1">
      <p:cViewPr varScale="1">
        <p:scale>
          <a:sx n="61" d="100"/>
          <a:sy n="61" d="100"/>
        </p:scale>
        <p:origin x="981" y="45"/>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son, Christina Marie" userId="515129cd-b5b6-401a-86af-acc17399919d" providerId="ADAL" clId="{629BCCC1-02D1-41F2-BE1F-B253287F7FC8}"/>
    <pc:docChg chg="custSel delSld modSld sldOrd">
      <pc:chgData name="Davidson, Christina Marie" userId="515129cd-b5b6-401a-86af-acc17399919d" providerId="ADAL" clId="{629BCCC1-02D1-41F2-BE1F-B253287F7FC8}" dt="2022-05-03T17:55:11.354" v="27" actId="2696"/>
      <pc:docMkLst>
        <pc:docMk/>
      </pc:docMkLst>
      <pc:sldChg chg="modSp">
        <pc:chgData name="Davidson, Christina Marie" userId="515129cd-b5b6-401a-86af-acc17399919d" providerId="ADAL" clId="{629BCCC1-02D1-41F2-BE1F-B253287F7FC8}" dt="2022-05-03T15:39:34.898" v="13" actId="255"/>
        <pc:sldMkLst>
          <pc:docMk/>
          <pc:sldMk cId="2651193280" sldId="257"/>
        </pc:sldMkLst>
        <pc:spChg chg="mod">
          <ac:chgData name="Davidson, Christina Marie" userId="515129cd-b5b6-401a-86af-acc17399919d" providerId="ADAL" clId="{629BCCC1-02D1-41F2-BE1F-B253287F7FC8}" dt="2022-05-03T15:39:08.155" v="6" actId="14100"/>
          <ac:spMkLst>
            <pc:docMk/>
            <pc:sldMk cId="2651193280" sldId="257"/>
            <ac:spMk id="2" creationId="{539519C6-D9B4-E040-81FD-6EFDDFCB6B4B}"/>
          </ac:spMkLst>
        </pc:spChg>
        <pc:spChg chg="mod">
          <ac:chgData name="Davidson, Christina Marie" userId="515129cd-b5b6-401a-86af-acc17399919d" providerId="ADAL" clId="{629BCCC1-02D1-41F2-BE1F-B253287F7FC8}" dt="2022-05-03T15:39:34.898" v="13" actId="255"/>
          <ac:spMkLst>
            <pc:docMk/>
            <pc:sldMk cId="2651193280" sldId="257"/>
            <ac:spMk id="3" creationId="{35BB4DBE-057B-4948-98AB-2CFEA409F479}"/>
          </ac:spMkLst>
        </pc:spChg>
      </pc:sldChg>
      <pc:sldChg chg="ord modTransition">
        <pc:chgData name="Davidson, Christina Marie" userId="515129cd-b5b6-401a-86af-acc17399919d" providerId="ADAL" clId="{629BCCC1-02D1-41F2-BE1F-B253287F7FC8}" dt="2022-05-03T17:49:47.623" v="22"/>
        <pc:sldMkLst>
          <pc:docMk/>
          <pc:sldMk cId="0" sldId="266"/>
        </pc:sldMkLst>
      </pc:sldChg>
      <pc:sldChg chg="modTransition">
        <pc:chgData name="Davidson, Christina Marie" userId="515129cd-b5b6-401a-86af-acc17399919d" providerId="ADAL" clId="{629BCCC1-02D1-41F2-BE1F-B253287F7FC8}" dt="2022-05-03T17:47:41.957" v="18"/>
        <pc:sldMkLst>
          <pc:docMk/>
          <pc:sldMk cId="0" sldId="732"/>
        </pc:sldMkLst>
      </pc:sldChg>
      <pc:sldChg chg="modTransition">
        <pc:chgData name="Davidson, Christina Marie" userId="515129cd-b5b6-401a-86af-acc17399919d" providerId="ADAL" clId="{629BCCC1-02D1-41F2-BE1F-B253287F7FC8}" dt="2022-05-03T17:49:03.054" v="19"/>
        <pc:sldMkLst>
          <pc:docMk/>
          <pc:sldMk cId="0" sldId="733"/>
        </pc:sldMkLst>
      </pc:sldChg>
      <pc:sldChg chg="modTransition">
        <pc:chgData name="Davidson, Christina Marie" userId="515129cd-b5b6-401a-86af-acc17399919d" providerId="ADAL" clId="{629BCCC1-02D1-41F2-BE1F-B253287F7FC8}" dt="2022-05-03T17:49:18.495" v="20"/>
        <pc:sldMkLst>
          <pc:docMk/>
          <pc:sldMk cId="0" sldId="734"/>
        </pc:sldMkLst>
      </pc:sldChg>
      <pc:sldChg chg="modTransition">
        <pc:chgData name="Davidson, Christina Marie" userId="515129cd-b5b6-401a-86af-acc17399919d" providerId="ADAL" clId="{629BCCC1-02D1-41F2-BE1F-B253287F7FC8}" dt="2022-05-03T17:47:40.082" v="17"/>
        <pc:sldMkLst>
          <pc:docMk/>
          <pc:sldMk cId="2856181020" sldId="740"/>
        </pc:sldMkLst>
      </pc:sldChg>
      <pc:sldChg chg="modTransition">
        <pc:chgData name="Davidson, Christina Marie" userId="515129cd-b5b6-401a-86af-acc17399919d" providerId="ADAL" clId="{629BCCC1-02D1-41F2-BE1F-B253287F7FC8}" dt="2022-05-03T17:49:18.495" v="20"/>
        <pc:sldMkLst>
          <pc:docMk/>
          <pc:sldMk cId="2251007581" sldId="741"/>
        </pc:sldMkLst>
      </pc:sldChg>
      <pc:sldChg chg="del">
        <pc:chgData name="Davidson, Christina Marie" userId="515129cd-b5b6-401a-86af-acc17399919d" providerId="ADAL" clId="{629BCCC1-02D1-41F2-BE1F-B253287F7FC8}" dt="2022-05-03T17:23:08.749" v="14" actId="2696"/>
        <pc:sldMkLst>
          <pc:docMk/>
          <pc:sldMk cId="1432551038" sldId="1082"/>
        </pc:sldMkLst>
      </pc:sldChg>
      <pc:sldChg chg="del modTransition">
        <pc:chgData name="Davidson, Christina Marie" userId="515129cd-b5b6-401a-86af-acc17399919d" providerId="ADAL" clId="{629BCCC1-02D1-41F2-BE1F-B253287F7FC8}" dt="2022-05-03T17:55:11.344" v="25" actId="2696"/>
        <pc:sldMkLst>
          <pc:docMk/>
          <pc:sldMk cId="1254123052" sldId="1438"/>
        </pc:sldMkLst>
      </pc:sldChg>
      <pc:sldChg chg="del modTransition">
        <pc:chgData name="Davidson, Christina Marie" userId="515129cd-b5b6-401a-86af-acc17399919d" providerId="ADAL" clId="{629BCCC1-02D1-41F2-BE1F-B253287F7FC8}" dt="2022-05-03T17:55:11.348" v="26" actId="2696"/>
        <pc:sldMkLst>
          <pc:docMk/>
          <pc:sldMk cId="171164661" sldId="1440"/>
        </pc:sldMkLst>
      </pc:sldChg>
      <pc:sldChg chg="del modTransition">
        <pc:chgData name="Davidson, Christina Marie" userId="515129cd-b5b6-401a-86af-acc17399919d" providerId="ADAL" clId="{629BCCC1-02D1-41F2-BE1F-B253287F7FC8}" dt="2022-05-03T17:55:11.354" v="27" actId="2696"/>
        <pc:sldMkLst>
          <pc:docMk/>
          <pc:sldMk cId="2145309741" sldId="1452"/>
        </pc:sldMkLst>
      </pc:sldChg>
      <pc:sldChg chg="del modTransition">
        <pc:chgData name="Davidson, Christina Marie" userId="515129cd-b5b6-401a-86af-acc17399919d" providerId="ADAL" clId="{629BCCC1-02D1-41F2-BE1F-B253287F7FC8}" dt="2022-05-03T17:55:11.317" v="23" actId="2696"/>
        <pc:sldMkLst>
          <pc:docMk/>
          <pc:sldMk cId="2147658474" sldId="3444"/>
        </pc:sldMkLst>
      </pc:sldChg>
      <pc:sldChg chg="ord">
        <pc:chgData name="Davidson, Christina Marie" userId="515129cd-b5b6-401a-86af-acc17399919d" providerId="ADAL" clId="{629BCCC1-02D1-41F2-BE1F-B253287F7FC8}" dt="2022-05-03T17:31:51.270" v="16"/>
        <pc:sldMkLst>
          <pc:docMk/>
          <pc:sldMk cId="3068351470" sldId="3446"/>
        </pc:sldMkLst>
      </pc:sldChg>
      <pc:sldChg chg="del modTransition">
        <pc:chgData name="Davidson, Christina Marie" userId="515129cd-b5b6-401a-86af-acc17399919d" providerId="ADAL" clId="{629BCCC1-02D1-41F2-BE1F-B253287F7FC8}" dt="2022-05-03T17:55:11.320" v="24" actId="2696"/>
        <pc:sldMkLst>
          <pc:docMk/>
          <pc:sldMk cId="2053401842" sldId="3463"/>
        </pc:sldMkLst>
      </pc:sldChg>
    </pc:docChg>
  </pc:docChgLst>
  <pc:docChgLst>
    <pc:chgData name="Davidson, Christina Marie" userId="515129cd-b5b6-401a-86af-acc17399919d" providerId="ADAL" clId="{18EB6FC1-BF0B-482F-B406-2D0F5AFB2124}"/>
    <pc:docChg chg="undo custSel addSld delSld modSld sldOrd delMainMaster">
      <pc:chgData name="Davidson, Christina Marie" userId="515129cd-b5b6-401a-86af-acc17399919d" providerId="ADAL" clId="{18EB6FC1-BF0B-482F-B406-2D0F5AFB2124}" dt="2022-05-09T02:56:01.707" v="432" actId="47"/>
      <pc:docMkLst>
        <pc:docMk/>
      </pc:docMkLst>
      <pc:sldChg chg="del">
        <pc:chgData name="Davidson, Christina Marie" userId="515129cd-b5b6-401a-86af-acc17399919d" providerId="ADAL" clId="{18EB6FC1-BF0B-482F-B406-2D0F5AFB2124}" dt="2022-05-08T15:49:24.563" v="166" actId="47"/>
        <pc:sldMkLst>
          <pc:docMk/>
          <pc:sldMk cId="441224660" sldId="258"/>
        </pc:sldMkLst>
      </pc:sldChg>
      <pc:sldChg chg="del">
        <pc:chgData name="Davidson, Christina Marie" userId="515129cd-b5b6-401a-86af-acc17399919d" providerId="ADAL" clId="{18EB6FC1-BF0B-482F-B406-2D0F5AFB2124}" dt="2022-05-08T15:48:38.653" v="162" actId="47"/>
        <pc:sldMkLst>
          <pc:docMk/>
          <pc:sldMk cId="0" sldId="260"/>
        </pc:sldMkLst>
      </pc:sldChg>
      <pc:sldChg chg="del">
        <pc:chgData name="Davidson, Christina Marie" userId="515129cd-b5b6-401a-86af-acc17399919d" providerId="ADAL" clId="{18EB6FC1-BF0B-482F-B406-2D0F5AFB2124}" dt="2022-05-08T15:48:38.653" v="162" actId="47"/>
        <pc:sldMkLst>
          <pc:docMk/>
          <pc:sldMk cId="0" sldId="262"/>
        </pc:sldMkLst>
      </pc:sldChg>
      <pc:sldChg chg="del">
        <pc:chgData name="Davidson, Christina Marie" userId="515129cd-b5b6-401a-86af-acc17399919d" providerId="ADAL" clId="{18EB6FC1-BF0B-482F-B406-2D0F5AFB2124}" dt="2022-05-08T15:48:38.653" v="162" actId="47"/>
        <pc:sldMkLst>
          <pc:docMk/>
          <pc:sldMk cId="0" sldId="266"/>
        </pc:sldMkLst>
      </pc:sldChg>
      <pc:sldChg chg="del">
        <pc:chgData name="Davidson, Christina Marie" userId="515129cd-b5b6-401a-86af-acc17399919d" providerId="ADAL" clId="{18EB6FC1-BF0B-482F-B406-2D0F5AFB2124}" dt="2022-05-08T15:48:38.653" v="162" actId="47"/>
        <pc:sldMkLst>
          <pc:docMk/>
          <pc:sldMk cId="0" sldId="271"/>
        </pc:sldMkLst>
      </pc:sldChg>
      <pc:sldChg chg="del">
        <pc:chgData name="Davidson, Christina Marie" userId="515129cd-b5b6-401a-86af-acc17399919d" providerId="ADAL" clId="{18EB6FC1-BF0B-482F-B406-2D0F5AFB2124}" dt="2022-05-08T15:48:38.653" v="162" actId="47"/>
        <pc:sldMkLst>
          <pc:docMk/>
          <pc:sldMk cId="0" sldId="272"/>
        </pc:sldMkLst>
      </pc:sldChg>
      <pc:sldChg chg="del">
        <pc:chgData name="Davidson, Christina Marie" userId="515129cd-b5b6-401a-86af-acc17399919d" providerId="ADAL" clId="{18EB6FC1-BF0B-482F-B406-2D0F5AFB2124}" dt="2022-05-08T15:48:38.653" v="162" actId="47"/>
        <pc:sldMkLst>
          <pc:docMk/>
          <pc:sldMk cId="0" sldId="273"/>
        </pc:sldMkLst>
      </pc:sldChg>
      <pc:sldChg chg="del">
        <pc:chgData name="Davidson, Christina Marie" userId="515129cd-b5b6-401a-86af-acc17399919d" providerId="ADAL" clId="{18EB6FC1-BF0B-482F-B406-2D0F5AFB2124}" dt="2022-05-08T15:48:38.653" v="162" actId="47"/>
        <pc:sldMkLst>
          <pc:docMk/>
          <pc:sldMk cId="0" sldId="274"/>
        </pc:sldMkLst>
      </pc:sldChg>
      <pc:sldChg chg="add">
        <pc:chgData name="Davidson, Christina Marie" userId="515129cd-b5b6-401a-86af-acc17399919d" providerId="ADAL" clId="{18EB6FC1-BF0B-482F-B406-2D0F5AFB2124}" dt="2022-05-08T15:46:54.275" v="160"/>
        <pc:sldMkLst>
          <pc:docMk/>
          <pc:sldMk cId="571531170" sldId="399"/>
        </pc:sldMkLst>
      </pc:sldChg>
      <pc:sldChg chg="del">
        <pc:chgData name="Davidson, Christina Marie" userId="515129cd-b5b6-401a-86af-acc17399919d" providerId="ADAL" clId="{18EB6FC1-BF0B-482F-B406-2D0F5AFB2124}" dt="2022-05-08T15:48:38.653" v="162" actId="47"/>
        <pc:sldMkLst>
          <pc:docMk/>
          <pc:sldMk cId="2287581692" sldId="728"/>
        </pc:sldMkLst>
      </pc:sldChg>
      <pc:sldChg chg="del">
        <pc:chgData name="Davidson, Christina Marie" userId="515129cd-b5b6-401a-86af-acc17399919d" providerId="ADAL" clId="{18EB6FC1-BF0B-482F-B406-2D0F5AFB2124}" dt="2022-05-08T15:48:38.653" v="162" actId="47"/>
        <pc:sldMkLst>
          <pc:docMk/>
          <pc:sldMk cId="0" sldId="732"/>
        </pc:sldMkLst>
      </pc:sldChg>
      <pc:sldChg chg="del">
        <pc:chgData name="Davidson, Christina Marie" userId="515129cd-b5b6-401a-86af-acc17399919d" providerId="ADAL" clId="{18EB6FC1-BF0B-482F-B406-2D0F5AFB2124}" dt="2022-05-08T15:48:38.653" v="162" actId="47"/>
        <pc:sldMkLst>
          <pc:docMk/>
          <pc:sldMk cId="0" sldId="733"/>
        </pc:sldMkLst>
      </pc:sldChg>
      <pc:sldChg chg="del">
        <pc:chgData name="Davidson, Christina Marie" userId="515129cd-b5b6-401a-86af-acc17399919d" providerId="ADAL" clId="{18EB6FC1-BF0B-482F-B406-2D0F5AFB2124}" dt="2022-05-08T15:48:38.653" v="162" actId="47"/>
        <pc:sldMkLst>
          <pc:docMk/>
          <pc:sldMk cId="0" sldId="734"/>
        </pc:sldMkLst>
      </pc:sldChg>
      <pc:sldChg chg="del">
        <pc:chgData name="Davidson, Christina Marie" userId="515129cd-b5b6-401a-86af-acc17399919d" providerId="ADAL" clId="{18EB6FC1-BF0B-482F-B406-2D0F5AFB2124}" dt="2022-05-08T15:48:38.653" v="162" actId="47"/>
        <pc:sldMkLst>
          <pc:docMk/>
          <pc:sldMk cId="0" sldId="737"/>
        </pc:sldMkLst>
      </pc:sldChg>
      <pc:sldChg chg="del">
        <pc:chgData name="Davidson, Christina Marie" userId="515129cd-b5b6-401a-86af-acc17399919d" providerId="ADAL" clId="{18EB6FC1-BF0B-482F-B406-2D0F5AFB2124}" dt="2022-05-08T15:48:38.653" v="162" actId="47"/>
        <pc:sldMkLst>
          <pc:docMk/>
          <pc:sldMk cId="0" sldId="738"/>
        </pc:sldMkLst>
      </pc:sldChg>
      <pc:sldChg chg="del">
        <pc:chgData name="Davidson, Christina Marie" userId="515129cd-b5b6-401a-86af-acc17399919d" providerId="ADAL" clId="{18EB6FC1-BF0B-482F-B406-2D0F5AFB2124}" dt="2022-05-08T15:48:38.653" v="162" actId="47"/>
        <pc:sldMkLst>
          <pc:docMk/>
          <pc:sldMk cId="3944565418" sldId="739"/>
        </pc:sldMkLst>
      </pc:sldChg>
      <pc:sldChg chg="del">
        <pc:chgData name="Davidson, Christina Marie" userId="515129cd-b5b6-401a-86af-acc17399919d" providerId="ADAL" clId="{18EB6FC1-BF0B-482F-B406-2D0F5AFB2124}" dt="2022-05-08T15:48:38.653" v="162" actId="47"/>
        <pc:sldMkLst>
          <pc:docMk/>
          <pc:sldMk cId="2856181020" sldId="740"/>
        </pc:sldMkLst>
      </pc:sldChg>
      <pc:sldChg chg="del">
        <pc:chgData name="Davidson, Christina Marie" userId="515129cd-b5b6-401a-86af-acc17399919d" providerId="ADAL" clId="{18EB6FC1-BF0B-482F-B406-2D0F5AFB2124}" dt="2022-05-08T15:48:38.653" v="162" actId="47"/>
        <pc:sldMkLst>
          <pc:docMk/>
          <pc:sldMk cId="2251007581" sldId="741"/>
        </pc:sldMkLst>
      </pc:sldChg>
      <pc:sldChg chg="del">
        <pc:chgData name="Davidson, Christina Marie" userId="515129cd-b5b6-401a-86af-acc17399919d" providerId="ADAL" clId="{18EB6FC1-BF0B-482F-B406-2D0F5AFB2124}" dt="2022-05-08T15:48:38.653" v="162" actId="47"/>
        <pc:sldMkLst>
          <pc:docMk/>
          <pc:sldMk cId="1424651889" sldId="742"/>
        </pc:sldMkLst>
      </pc:sldChg>
      <pc:sldChg chg="del">
        <pc:chgData name="Davidson, Christina Marie" userId="515129cd-b5b6-401a-86af-acc17399919d" providerId="ADAL" clId="{18EB6FC1-BF0B-482F-B406-2D0F5AFB2124}" dt="2022-05-08T15:48:38.653" v="162" actId="47"/>
        <pc:sldMkLst>
          <pc:docMk/>
          <pc:sldMk cId="548790947" sldId="743"/>
        </pc:sldMkLst>
      </pc:sldChg>
      <pc:sldChg chg="del">
        <pc:chgData name="Davidson, Christina Marie" userId="515129cd-b5b6-401a-86af-acc17399919d" providerId="ADAL" clId="{18EB6FC1-BF0B-482F-B406-2D0F5AFB2124}" dt="2022-05-08T15:48:38.653" v="162" actId="47"/>
        <pc:sldMkLst>
          <pc:docMk/>
          <pc:sldMk cId="0" sldId="745"/>
        </pc:sldMkLst>
      </pc:sldChg>
      <pc:sldChg chg="add ord">
        <pc:chgData name="Davidson, Christina Marie" userId="515129cd-b5b6-401a-86af-acc17399919d" providerId="ADAL" clId="{18EB6FC1-BF0B-482F-B406-2D0F5AFB2124}" dt="2022-05-08T15:49:23.186" v="165"/>
        <pc:sldMkLst>
          <pc:docMk/>
          <pc:sldMk cId="687272430" sldId="746"/>
        </pc:sldMkLst>
      </pc:sldChg>
      <pc:sldChg chg="add">
        <pc:chgData name="Davidson, Christina Marie" userId="515129cd-b5b6-401a-86af-acc17399919d" providerId="ADAL" clId="{18EB6FC1-BF0B-482F-B406-2D0F5AFB2124}" dt="2022-05-08T15:46:54.275" v="160"/>
        <pc:sldMkLst>
          <pc:docMk/>
          <pc:sldMk cId="0" sldId="747"/>
        </pc:sldMkLst>
      </pc:sldChg>
      <pc:sldChg chg="modSp mod modNotesTx">
        <pc:chgData name="Davidson, Christina Marie" userId="515129cd-b5b6-401a-86af-acc17399919d" providerId="ADAL" clId="{18EB6FC1-BF0B-482F-B406-2D0F5AFB2124}" dt="2022-05-09T02:52:41.474" v="429" actId="20577"/>
        <pc:sldMkLst>
          <pc:docMk/>
          <pc:sldMk cId="3328872701" sldId="1223"/>
        </pc:sldMkLst>
        <pc:spChg chg="mod">
          <ac:chgData name="Davidson, Christina Marie" userId="515129cd-b5b6-401a-86af-acc17399919d" providerId="ADAL" clId="{18EB6FC1-BF0B-482F-B406-2D0F5AFB2124}" dt="2022-05-09T02:52:41.474" v="429" actId="20577"/>
          <ac:spMkLst>
            <pc:docMk/>
            <pc:sldMk cId="3328872701" sldId="1223"/>
            <ac:spMk id="3" creationId="{EE2A87F8-7E46-405F-962F-A7221F5C5D4C}"/>
          </ac:spMkLst>
        </pc:spChg>
      </pc:sldChg>
      <pc:sldChg chg="modSp mod">
        <pc:chgData name="Davidson, Christina Marie" userId="515129cd-b5b6-401a-86af-acc17399919d" providerId="ADAL" clId="{18EB6FC1-BF0B-482F-B406-2D0F5AFB2124}" dt="2022-05-09T02:49:45.784" v="404" actId="403"/>
        <pc:sldMkLst>
          <pc:docMk/>
          <pc:sldMk cId="3773476979" sldId="1228"/>
        </pc:sldMkLst>
        <pc:spChg chg="mod">
          <ac:chgData name="Davidson, Christina Marie" userId="515129cd-b5b6-401a-86af-acc17399919d" providerId="ADAL" clId="{18EB6FC1-BF0B-482F-B406-2D0F5AFB2124}" dt="2022-05-09T02:49:45.784" v="404" actId="403"/>
          <ac:spMkLst>
            <pc:docMk/>
            <pc:sldMk cId="3773476979" sldId="1228"/>
            <ac:spMk id="5" creationId="{00000000-0000-0000-0000-000000000000}"/>
          </ac:spMkLst>
        </pc:spChg>
      </pc:sldChg>
      <pc:sldChg chg="del">
        <pc:chgData name="Davidson, Christina Marie" userId="515129cd-b5b6-401a-86af-acc17399919d" providerId="ADAL" clId="{18EB6FC1-BF0B-482F-B406-2D0F5AFB2124}" dt="2022-05-09T02:56:01.707" v="432" actId="47"/>
        <pc:sldMkLst>
          <pc:docMk/>
          <pc:sldMk cId="4162099473" sldId="1249"/>
        </pc:sldMkLst>
      </pc:sldChg>
      <pc:sldChg chg="addSp delSp modSp del mod setBg setClrOvrMap modNotesTx">
        <pc:chgData name="Davidson, Christina Marie" userId="515129cd-b5b6-401a-86af-acc17399919d" providerId="ADAL" clId="{18EB6FC1-BF0B-482F-B406-2D0F5AFB2124}" dt="2022-05-08T18:05:40.074" v="263" actId="47"/>
        <pc:sldMkLst>
          <pc:docMk/>
          <pc:sldMk cId="2750068897" sldId="1256"/>
        </pc:sldMkLst>
        <pc:spChg chg="mod">
          <ac:chgData name="Davidson, Christina Marie" userId="515129cd-b5b6-401a-86af-acc17399919d" providerId="ADAL" clId="{18EB6FC1-BF0B-482F-B406-2D0F5AFB2124}" dt="2022-05-08T17:59:27.859" v="221" actId="26606"/>
          <ac:spMkLst>
            <pc:docMk/>
            <pc:sldMk cId="2750068897" sldId="1256"/>
            <ac:spMk id="3" creationId="{00000000-0000-0000-0000-000000000000}"/>
          </ac:spMkLst>
        </pc:spChg>
        <pc:spChg chg="del">
          <ac:chgData name="Davidson, Christina Marie" userId="515129cd-b5b6-401a-86af-acc17399919d" providerId="ADAL" clId="{18EB6FC1-BF0B-482F-B406-2D0F5AFB2124}" dt="2022-05-08T17:03:57.969" v="193" actId="26606"/>
          <ac:spMkLst>
            <pc:docMk/>
            <pc:sldMk cId="2750068897" sldId="1256"/>
            <ac:spMk id="8" creationId="{46C2E80F-49A6-4372-B103-219D417A55ED}"/>
          </ac:spMkLst>
        </pc:spChg>
        <pc:spChg chg="add del">
          <ac:chgData name="Davidson, Christina Marie" userId="515129cd-b5b6-401a-86af-acc17399919d" providerId="ADAL" clId="{18EB6FC1-BF0B-482F-B406-2D0F5AFB2124}" dt="2022-05-08T17:47:31.031" v="208" actId="26606"/>
          <ac:spMkLst>
            <pc:docMk/>
            <pc:sldMk cId="2750068897" sldId="1256"/>
            <ac:spMk id="13" creationId="{955A2079-FA98-4876-80F0-72364A7D2EA4}"/>
          </ac:spMkLst>
        </pc:spChg>
        <pc:spChg chg="add del">
          <ac:chgData name="Davidson, Christina Marie" userId="515129cd-b5b6-401a-86af-acc17399919d" providerId="ADAL" clId="{18EB6FC1-BF0B-482F-B406-2D0F5AFB2124}" dt="2022-05-08T17:59:27.859" v="221" actId="26606"/>
          <ac:spMkLst>
            <pc:docMk/>
            <pc:sldMk cId="2750068897" sldId="1256"/>
            <ac:spMk id="18" creationId="{9CC67894-1D18-43E0-B8E1-ECF37EB0D4B5}"/>
          </ac:spMkLst>
        </pc:spChg>
        <pc:spChg chg="add del">
          <ac:chgData name="Davidson, Christina Marie" userId="515129cd-b5b6-401a-86af-acc17399919d" providerId="ADAL" clId="{18EB6FC1-BF0B-482F-B406-2D0F5AFB2124}" dt="2022-05-08T17:59:27.859" v="221" actId="26606"/>
          <ac:spMkLst>
            <pc:docMk/>
            <pc:sldMk cId="2750068897" sldId="1256"/>
            <ac:spMk id="20" creationId="{A13E3398-4840-4DA1-B674-51AE569B24F9}"/>
          </ac:spMkLst>
        </pc:spChg>
        <pc:spChg chg="add del">
          <ac:chgData name="Davidson, Christina Marie" userId="515129cd-b5b6-401a-86af-acc17399919d" providerId="ADAL" clId="{18EB6FC1-BF0B-482F-B406-2D0F5AFB2124}" dt="2022-05-08T17:59:27.859" v="221" actId="26606"/>
          <ac:spMkLst>
            <pc:docMk/>
            <pc:sldMk cId="2750068897" sldId="1256"/>
            <ac:spMk id="22" creationId="{83306AB0-8BF5-43D5-B5E2-C53EA0783845}"/>
          </ac:spMkLst>
        </pc:spChg>
        <pc:spChg chg="add">
          <ac:chgData name="Davidson, Christina Marie" userId="515129cd-b5b6-401a-86af-acc17399919d" providerId="ADAL" clId="{18EB6FC1-BF0B-482F-B406-2D0F5AFB2124}" dt="2022-05-08T17:59:27.859" v="221" actId="26606"/>
          <ac:spMkLst>
            <pc:docMk/>
            <pc:sldMk cId="2750068897" sldId="1256"/>
            <ac:spMk id="27" creationId="{955A2079-FA98-4876-80F0-72364A7D2EA4}"/>
          </ac:spMkLst>
        </pc:spChg>
        <pc:spChg chg="add del">
          <ac:chgData name="Davidson, Christina Marie" userId="515129cd-b5b6-401a-86af-acc17399919d" providerId="ADAL" clId="{18EB6FC1-BF0B-482F-B406-2D0F5AFB2124}" dt="2022-05-08T17:59:11.532" v="218" actId="26606"/>
          <ac:spMkLst>
            <pc:docMk/>
            <pc:sldMk cId="2750068897" sldId="1256"/>
            <ac:spMk id="28" creationId="{C5E6CFF1-2F42-4E10-9A97-F116F46F53FE}"/>
          </ac:spMkLst>
        </pc:spChg>
        <pc:graphicFrameChg chg="mod modGraphic">
          <ac:chgData name="Davidson, Christina Marie" userId="515129cd-b5b6-401a-86af-acc17399919d" providerId="ADAL" clId="{18EB6FC1-BF0B-482F-B406-2D0F5AFB2124}" dt="2022-05-08T17:59:27.859" v="221" actId="26606"/>
          <ac:graphicFrameMkLst>
            <pc:docMk/>
            <pc:sldMk cId="2750068897" sldId="1256"/>
            <ac:graphicFrameMk id="6" creationId="{1B6B4F80-4A0B-4556-B107-D3ED079AAA50}"/>
          </ac:graphicFrameMkLst>
        </pc:graphicFrameChg>
        <pc:picChg chg="add del">
          <ac:chgData name="Davidson, Christina Marie" userId="515129cd-b5b6-401a-86af-acc17399919d" providerId="ADAL" clId="{18EB6FC1-BF0B-482F-B406-2D0F5AFB2124}" dt="2022-05-08T17:59:11.532" v="218" actId="26606"/>
          <ac:picMkLst>
            <pc:docMk/>
            <pc:sldMk cId="2750068897" sldId="1256"/>
            <ac:picMk id="24" creationId="{5C6729D1-93E1-C6F8-DC7C-708E032C173D}"/>
          </ac:picMkLst>
        </pc:picChg>
        <pc:cxnChg chg="add del">
          <ac:chgData name="Davidson, Christina Marie" userId="515129cd-b5b6-401a-86af-acc17399919d" providerId="ADAL" clId="{18EB6FC1-BF0B-482F-B406-2D0F5AFB2124}" dt="2022-05-08T17:59:11.532" v="218" actId="26606"/>
          <ac:cxnSpMkLst>
            <pc:docMk/>
            <pc:sldMk cId="2750068897" sldId="1256"/>
            <ac:cxnSpMk id="30" creationId="{67182200-4859-4C8D-BCBB-55B245C28BA3}"/>
          </ac:cxnSpMkLst>
        </pc:cxnChg>
      </pc:sldChg>
      <pc:sldChg chg="del modNotesTx">
        <pc:chgData name="Davidson, Christina Marie" userId="515129cd-b5b6-401a-86af-acc17399919d" providerId="ADAL" clId="{18EB6FC1-BF0B-482F-B406-2D0F5AFB2124}" dt="2022-05-08T15:48:38.653" v="162" actId="47"/>
        <pc:sldMkLst>
          <pc:docMk/>
          <pc:sldMk cId="3068351470" sldId="3446"/>
        </pc:sldMkLst>
      </pc:sldChg>
      <pc:sldChg chg="modNotesTx">
        <pc:chgData name="Davidson, Christina Marie" userId="515129cd-b5b6-401a-86af-acc17399919d" providerId="ADAL" clId="{18EB6FC1-BF0B-482F-B406-2D0F5AFB2124}" dt="2022-05-09T02:25:43.077" v="381" actId="20577"/>
        <pc:sldMkLst>
          <pc:docMk/>
          <pc:sldMk cId="103558635" sldId="3453"/>
        </pc:sldMkLst>
      </pc:sldChg>
      <pc:sldChg chg="addSp delSp modSp del mod modClrScheme delDesignElem chgLayout modNotesTx">
        <pc:chgData name="Davidson, Christina Marie" userId="515129cd-b5b6-401a-86af-acc17399919d" providerId="ADAL" clId="{18EB6FC1-BF0B-482F-B406-2D0F5AFB2124}" dt="2022-05-09T02:53:20.988" v="431" actId="47"/>
        <pc:sldMkLst>
          <pc:docMk/>
          <pc:sldMk cId="1871577446" sldId="3628"/>
        </pc:sldMkLst>
        <pc:spChg chg="mod ord">
          <ac:chgData name="Davidson, Christina Marie" userId="515129cd-b5b6-401a-86af-acc17399919d" providerId="ADAL" clId="{18EB6FC1-BF0B-482F-B406-2D0F5AFB2124}" dt="2022-05-09T02:06:59.253" v="266" actId="700"/>
          <ac:spMkLst>
            <pc:docMk/>
            <pc:sldMk cId="1871577446" sldId="3628"/>
            <ac:spMk id="2" creationId="{BCBF8E12-14F5-4497-8172-4A77AB25E262}"/>
          </ac:spMkLst>
        </pc:spChg>
        <pc:spChg chg="add mod">
          <ac:chgData name="Davidson, Christina Marie" userId="515129cd-b5b6-401a-86af-acc17399919d" providerId="ADAL" clId="{18EB6FC1-BF0B-482F-B406-2D0F5AFB2124}" dt="2022-05-08T18:03:04.155" v="243" actId="1076"/>
          <ac:spMkLst>
            <pc:docMk/>
            <pc:sldMk cId="1871577446" sldId="3628"/>
            <ac:spMk id="7" creationId="{D76F4BBF-9AAC-93B3-9BD6-09D5B458C532}"/>
          </ac:spMkLst>
        </pc:spChg>
        <pc:spChg chg="add mod">
          <ac:chgData name="Davidson, Christina Marie" userId="515129cd-b5b6-401a-86af-acc17399919d" providerId="ADAL" clId="{18EB6FC1-BF0B-482F-B406-2D0F5AFB2124}" dt="2022-05-08T18:03:28.738" v="247" actId="1076"/>
          <ac:spMkLst>
            <pc:docMk/>
            <pc:sldMk cId="1871577446" sldId="3628"/>
            <ac:spMk id="8" creationId="{00185AC4-CA8B-5FFC-31B2-7F75CF31AD9C}"/>
          </ac:spMkLst>
        </pc:spChg>
        <pc:spChg chg="add del mod ord">
          <ac:chgData name="Davidson, Christina Marie" userId="515129cd-b5b6-401a-86af-acc17399919d" providerId="ADAL" clId="{18EB6FC1-BF0B-482F-B406-2D0F5AFB2124}" dt="2022-05-08T18:04:57.977" v="261"/>
          <ac:spMkLst>
            <pc:docMk/>
            <pc:sldMk cId="1871577446" sldId="3628"/>
            <ac:spMk id="9" creationId="{92B83D04-B646-6B3A-492F-4644A24C5A41}"/>
          </ac:spMkLst>
        </pc:spChg>
        <pc:spChg chg="add del">
          <ac:chgData name="Davidson, Christina Marie" userId="515129cd-b5b6-401a-86af-acc17399919d" providerId="ADAL" clId="{18EB6FC1-BF0B-482F-B406-2D0F5AFB2124}" dt="2022-05-09T02:06:59.253" v="266" actId="700"/>
          <ac:spMkLst>
            <pc:docMk/>
            <pc:sldMk cId="1871577446" sldId="3628"/>
            <ac:spMk id="17" creationId="{32BC26D8-82FB-445E-AA49-62A77D7C1EE0}"/>
          </ac:spMkLst>
        </pc:spChg>
        <pc:spChg chg="add del">
          <ac:chgData name="Davidson, Christina Marie" userId="515129cd-b5b6-401a-86af-acc17399919d" providerId="ADAL" clId="{18EB6FC1-BF0B-482F-B406-2D0F5AFB2124}" dt="2022-05-09T02:06:59.253" v="266" actId="700"/>
          <ac:spMkLst>
            <pc:docMk/>
            <pc:sldMk cId="1871577446" sldId="3628"/>
            <ac:spMk id="18" creationId="{CB44330D-EA18-4254-AA95-EB49948539B8}"/>
          </ac:spMkLst>
        </pc:spChg>
        <pc:graphicFrameChg chg="mod ord modGraphic">
          <ac:chgData name="Davidson, Christina Marie" userId="515129cd-b5b6-401a-86af-acc17399919d" providerId="ADAL" clId="{18EB6FC1-BF0B-482F-B406-2D0F5AFB2124}" dt="2022-05-09T02:06:59.253" v="266" actId="700"/>
          <ac:graphicFrameMkLst>
            <pc:docMk/>
            <pc:sldMk cId="1871577446" sldId="3628"/>
            <ac:graphicFrameMk id="15" creationId="{9297A53D-22C6-973C-5387-4B415A506E5A}"/>
          </ac:graphicFrameMkLst>
        </pc:graphicFrameChg>
      </pc:sldChg>
      <pc:sldChg chg="modSp new del mod">
        <pc:chgData name="Davidson, Christina Marie" userId="515129cd-b5b6-401a-86af-acc17399919d" providerId="ADAL" clId="{18EB6FC1-BF0B-482F-B406-2D0F5AFB2124}" dt="2022-05-09T02:52:49.445" v="430" actId="47"/>
        <pc:sldMkLst>
          <pc:docMk/>
          <pc:sldMk cId="3675023957" sldId="3629"/>
        </pc:sldMkLst>
        <pc:spChg chg="mod">
          <ac:chgData name="Davidson, Christina Marie" userId="515129cd-b5b6-401a-86af-acc17399919d" providerId="ADAL" clId="{18EB6FC1-BF0B-482F-B406-2D0F5AFB2124}" dt="2022-05-08T15:28:58.559" v="159" actId="20577"/>
          <ac:spMkLst>
            <pc:docMk/>
            <pc:sldMk cId="3675023957" sldId="3629"/>
            <ac:spMk id="2" creationId="{53BDCAD7-EEB2-D337-0F38-B0A673B1D585}"/>
          </ac:spMkLst>
        </pc:spChg>
      </pc:sldChg>
      <pc:sldChg chg="add">
        <pc:chgData name="Davidson, Christina Marie" userId="515129cd-b5b6-401a-86af-acc17399919d" providerId="ADAL" clId="{18EB6FC1-BF0B-482F-B406-2D0F5AFB2124}" dt="2022-05-08T15:46:54.275" v="160"/>
        <pc:sldMkLst>
          <pc:docMk/>
          <pc:sldMk cId="0" sldId="3630"/>
        </pc:sldMkLst>
      </pc:sldChg>
      <pc:sldChg chg="add">
        <pc:chgData name="Davidson, Christina Marie" userId="515129cd-b5b6-401a-86af-acc17399919d" providerId="ADAL" clId="{18EB6FC1-BF0B-482F-B406-2D0F5AFB2124}" dt="2022-05-08T15:46:54.275" v="160"/>
        <pc:sldMkLst>
          <pc:docMk/>
          <pc:sldMk cId="0" sldId="3631"/>
        </pc:sldMkLst>
      </pc:sldChg>
      <pc:sldChg chg="add">
        <pc:chgData name="Davidson, Christina Marie" userId="515129cd-b5b6-401a-86af-acc17399919d" providerId="ADAL" clId="{18EB6FC1-BF0B-482F-B406-2D0F5AFB2124}" dt="2022-05-08T15:47:47.992" v="161"/>
        <pc:sldMkLst>
          <pc:docMk/>
          <pc:sldMk cId="2116547975" sldId="3632"/>
        </pc:sldMkLst>
      </pc:sldChg>
      <pc:sldChg chg="add">
        <pc:chgData name="Davidson, Christina Marie" userId="515129cd-b5b6-401a-86af-acc17399919d" providerId="ADAL" clId="{18EB6FC1-BF0B-482F-B406-2D0F5AFB2124}" dt="2022-05-08T15:47:47.992" v="161"/>
        <pc:sldMkLst>
          <pc:docMk/>
          <pc:sldMk cId="0" sldId="3633"/>
        </pc:sldMkLst>
      </pc:sldChg>
      <pc:sldChg chg="add">
        <pc:chgData name="Davidson, Christina Marie" userId="515129cd-b5b6-401a-86af-acc17399919d" providerId="ADAL" clId="{18EB6FC1-BF0B-482F-B406-2D0F5AFB2124}" dt="2022-05-08T15:47:47.992" v="161"/>
        <pc:sldMkLst>
          <pc:docMk/>
          <pc:sldMk cId="0" sldId="3634"/>
        </pc:sldMkLst>
      </pc:sldChg>
      <pc:sldChg chg="add">
        <pc:chgData name="Davidson, Christina Marie" userId="515129cd-b5b6-401a-86af-acc17399919d" providerId="ADAL" clId="{18EB6FC1-BF0B-482F-B406-2D0F5AFB2124}" dt="2022-05-08T15:47:47.992" v="161"/>
        <pc:sldMkLst>
          <pc:docMk/>
          <pc:sldMk cId="0" sldId="3635"/>
        </pc:sldMkLst>
      </pc:sldChg>
      <pc:sldChg chg="add">
        <pc:chgData name="Davidson, Christina Marie" userId="515129cd-b5b6-401a-86af-acc17399919d" providerId="ADAL" clId="{18EB6FC1-BF0B-482F-B406-2D0F5AFB2124}" dt="2022-05-08T15:47:47.992" v="161"/>
        <pc:sldMkLst>
          <pc:docMk/>
          <pc:sldMk cId="1702455303" sldId="3636"/>
        </pc:sldMkLst>
      </pc:sldChg>
      <pc:sldChg chg="add">
        <pc:chgData name="Davidson, Christina Marie" userId="515129cd-b5b6-401a-86af-acc17399919d" providerId="ADAL" clId="{18EB6FC1-BF0B-482F-B406-2D0F5AFB2124}" dt="2022-05-08T15:47:47.992" v="161"/>
        <pc:sldMkLst>
          <pc:docMk/>
          <pc:sldMk cId="0" sldId="3637"/>
        </pc:sldMkLst>
      </pc:sldChg>
      <pc:sldChg chg="add">
        <pc:chgData name="Davidson, Christina Marie" userId="515129cd-b5b6-401a-86af-acc17399919d" providerId="ADAL" clId="{18EB6FC1-BF0B-482F-B406-2D0F5AFB2124}" dt="2022-05-08T15:49:20.085" v="163"/>
        <pc:sldMkLst>
          <pc:docMk/>
          <pc:sldMk cId="3390586454" sldId="3638"/>
        </pc:sldMkLst>
      </pc:sldChg>
      <pc:sldChg chg="new del">
        <pc:chgData name="Davidson, Christina Marie" userId="515129cd-b5b6-401a-86af-acc17399919d" providerId="ADAL" clId="{18EB6FC1-BF0B-482F-B406-2D0F5AFB2124}" dt="2022-05-09T02:07:02.795" v="267" actId="47"/>
        <pc:sldMkLst>
          <pc:docMk/>
          <pc:sldMk cId="306304944" sldId="3639"/>
        </pc:sldMkLst>
      </pc:sldChg>
      <pc:sldChg chg="addSp delSp modSp del mod">
        <pc:chgData name="Davidson, Christina Marie" userId="515129cd-b5b6-401a-86af-acc17399919d" providerId="ADAL" clId="{18EB6FC1-BF0B-482F-B406-2D0F5AFB2124}" dt="2022-05-09T02:21:40.989" v="287" actId="47"/>
        <pc:sldMkLst>
          <pc:docMk/>
          <pc:sldMk cId="628495581" sldId="3639"/>
        </pc:sldMkLst>
        <pc:spChg chg="del">
          <ac:chgData name="Davidson, Christina Marie" userId="515129cd-b5b6-401a-86af-acc17399919d" providerId="ADAL" clId="{18EB6FC1-BF0B-482F-B406-2D0F5AFB2124}" dt="2022-05-09T02:07:22.800" v="268" actId="21"/>
          <ac:spMkLst>
            <pc:docMk/>
            <pc:sldMk cId="628495581" sldId="3639"/>
            <ac:spMk id="7" creationId="{D76F4BBF-9AAC-93B3-9BD6-09D5B458C532}"/>
          </ac:spMkLst>
        </pc:spChg>
        <pc:spChg chg="del mod">
          <ac:chgData name="Davidson, Christina Marie" userId="515129cd-b5b6-401a-86af-acc17399919d" providerId="ADAL" clId="{18EB6FC1-BF0B-482F-B406-2D0F5AFB2124}" dt="2022-05-09T02:08:24.210" v="277" actId="478"/>
          <ac:spMkLst>
            <pc:docMk/>
            <pc:sldMk cId="628495581" sldId="3639"/>
            <ac:spMk id="8" creationId="{00185AC4-CA8B-5FFC-31B2-7F75CF31AD9C}"/>
          </ac:spMkLst>
        </pc:spChg>
        <pc:spChg chg="add del mod">
          <ac:chgData name="Davidson, Christina Marie" userId="515129cd-b5b6-401a-86af-acc17399919d" providerId="ADAL" clId="{18EB6FC1-BF0B-482F-B406-2D0F5AFB2124}" dt="2022-05-09T02:08:22.256" v="276" actId="478"/>
          <ac:spMkLst>
            <pc:docMk/>
            <pc:sldMk cId="628495581" sldId="3639"/>
            <ac:spMk id="9" creationId="{8D7CDFAA-007E-E597-01B3-FDF110E2DF6A}"/>
          </ac:spMkLst>
        </pc:spChg>
        <pc:spChg chg="add del">
          <ac:chgData name="Davidson, Christina Marie" userId="515129cd-b5b6-401a-86af-acc17399919d" providerId="ADAL" clId="{18EB6FC1-BF0B-482F-B406-2D0F5AFB2124}" dt="2022-05-09T02:07:52.438" v="273" actId="21"/>
          <ac:spMkLst>
            <pc:docMk/>
            <pc:sldMk cId="628495581" sldId="3639"/>
            <ac:spMk id="16" creationId="{C96E4FCF-15D5-49BE-AB90-5A26DEE357EC}"/>
          </ac:spMkLst>
        </pc:spChg>
      </pc:sldChg>
      <pc:sldChg chg="modSp del mod">
        <pc:chgData name="Davidson, Christina Marie" userId="515129cd-b5b6-401a-86af-acc17399919d" providerId="ADAL" clId="{18EB6FC1-BF0B-482F-B406-2D0F5AFB2124}" dt="2022-05-08T18:05:37.008" v="262" actId="47"/>
        <pc:sldMkLst>
          <pc:docMk/>
          <pc:sldMk cId="3199367207" sldId="3639"/>
        </pc:sldMkLst>
        <pc:spChg chg="mod">
          <ac:chgData name="Davidson, Christina Marie" userId="515129cd-b5b6-401a-86af-acc17399919d" providerId="ADAL" clId="{18EB6FC1-BF0B-482F-B406-2D0F5AFB2124}" dt="2022-05-08T16:53:22.500" v="178" actId="20577"/>
          <ac:spMkLst>
            <pc:docMk/>
            <pc:sldMk cId="3199367207" sldId="3639"/>
            <ac:spMk id="2" creationId="{BCBF8E12-14F5-4497-8172-4A77AB25E262}"/>
          </ac:spMkLst>
        </pc:spChg>
        <pc:graphicFrameChg chg="mod">
          <ac:chgData name="Davidson, Christina Marie" userId="515129cd-b5b6-401a-86af-acc17399919d" providerId="ADAL" clId="{18EB6FC1-BF0B-482F-B406-2D0F5AFB2124}" dt="2022-05-08T17:00:37.883" v="187"/>
          <ac:graphicFrameMkLst>
            <pc:docMk/>
            <pc:sldMk cId="3199367207" sldId="3639"/>
            <ac:graphicFrameMk id="15" creationId="{9297A53D-22C6-973C-5387-4B415A506E5A}"/>
          </ac:graphicFrameMkLst>
        </pc:graphicFrameChg>
      </pc:sldChg>
      <pc:sldChg chg="addSp delSp modSp new mod setBg modNotesTx">
        <pc:chgData name="Davidson, Christina Marie" userId="515129cd-b5b6-401a-86af-acc17399919d" providerId="ADAL" clId="{18EB6FC1-BF0B-482F-B406-2D0F5AFB2124}" dt="2022-05-09T02:32:41.813" v="399"/>
        <pc:sldMkLst>
          <pc:docMk/>
          <pc:sldMk cId="1821957624" sldId="3640"/>
        </pc:sldMkLst>
        <pc:spChg chg="mod">
          <ac:chgData name="Davidson, Christina Marie" userId="515129cd-b5b6-401a-86af-acc17399919d" providerId="ADAL" clId="{18EB6FC1-BF0B-482F-B406-2D0F5AFB2124}" dt="2022-05-09T02:22:19.590" v="292" actId="26606"/>
          <ac:spMkLst>
            <pc:docMk/>
            <pc:sldMk cId="1821957624" sldId="3640"/>
            <ac:spMk id="2" creationId="{A03D21DC-9284-6040-AA59-9795A7500C21}"/>
          </ac:spMkLst>
        </pc:spChg>
        <pc:spChg chg="mod ord">
          <ac:chgData name="Davidson, Christina Marie" userId="515129cd-b5b6-401a-86af-acc17399919d" providerId="ADAL" clId="{18EB6FC1-BF0B-482F-B406-2D0F5AFB2124}" dt="2022-05-09T02:23:13.384" v="296" actId="27636"/>
          <ac:spMkLst>
            <pc:docMk/>
            <pc:sldMk cId="1821957624" sldId="3640"/>
            <ac:spMk id="3" creationId="{84D3C61C-545B-61CE-E6F6-B6ADEC690859}"/>
          </ac:spMkLst>
        </pc:spChg>
        <pc:spChg chg="add del">
          <ac:chgData name="Davidson, Christina Marie" userId="515129cd-b5b6-401a-86af-acc17399919d" providerId="ADAL" clId="{18EB6FC1-BF0B-482F-B406-2D0F5AFB2124}" dt="2022-05-09T02:22:19.556" v="291" actId="26606"/>
          <ac:spMkLst>
            <pc:docMk/>
            <pc:sldMk cId="1821957624" sldId="3640"/>
            <ac:spMk id="12" creationId="{4038CB10-1F5C-4D54-9DF7-12586DE5B007}"/>
          </ac:spMkLst>
        </pc:spChg>
        <pc:spChg chg="add del">
          <ac:chgData name="Davidson, Christina Marie" userId="515129cd-b5b6-401a-86af-acc17399919d" providerId="ADAL" clId="{18EB6FC1-BF0B-482F-B406-2D0F5AFB2124}" dt="2022-05-09T02:22:19.556" v="291" actId="26606"/>
          <ac:spMkLst>
            <pc:docMk/>
            <pc:sldMk cId="1821957624" sldId="3640"/>
            <ac:spMk id="14" creationId="{33B81349-3A7E-4A66-9ED9-66E6F8E29C4A}"/>
          </ac:spMkLst>
        </pc:spChg>
        <pc:spChg chg="add del">
          <ac:chgData name="Davidson, Christina Marie" userId="515129cd-b5b6-401a-86af-acc17399919d" providerId="ADAL" clId="{18EB6FC1-BF0B-482F-B406-2D0F5AFB2124}" dt="2022-05-09T02:22:19.556" v="291" actId="26606"/>
          <ac:spMkLst>
            <pc:docMk/>
            <pc:sldMk cId="1821957624" sldId="3640"/>
            <ac:spMk id="16" creationId="{4A37A7FF-19A5-40D8-8D0C-E780CBD33087}"/>
          </ac:spMkLst>
        </pc:spChg>
        <pc:spChg chg="add mod">
          <ac:chgData name="Davidson, Christina Marie" userId="515129cd-b5b6-401a-86af-acc17399919d" providerId="ADAL" clId="{18EB6FC1-BF0B-482F-B406-2D0F5AFB2124}" dt="2022-05-09T02:30:26.251" v="386" actId="14100"/>
          <ac:spMkLst>
            <pc:docMk/>
            <pc:sldMk cId="1821957624" sldId="3640"/>
            <ac:spMk id="17" creationId="{B3674ABF-6FE6-C5D5-7268-F585B4C16DCE}"/>
          </ac:spMkLst>
        </pc:spChg>
        <pc:spChg chg="add del">
          <ac:chgData name="Davidson, Christina Marie" userId="515129cd-b5b6-401a-86af-acc17399919d" providerId="ADAL" clId="{18EB6FC1-BF0B-482F-B406-2D0F5AFB2124}" dt="2022-05-09T02:22:19.556" v="291" actId="26606"/>
          <ac:spMkLst>
            <pc:docMk/>
            <pc:sldMk cId="1821957624" sldId="3640"/>
            <ac:spMk id="18" creationId="{73ED6512-6858-4552-B699-9A97FE9A4EA2}"/>
          </ac:spMkLst>
        </pc:spChg>
        <pc:spChg chg="add">
          <ac:chgData name="Davidson, Christina Marie" userId="515129cd-b5b6-401a-86af-acc17399919d" providerId="ADAL" clId="{18EB6FC1-BF0B-482F-B406-2D0F5AFB2124}" dt="2022-05-09T02:22:19.590" v="292" actId="26606"/>
          <ac:spMkLst>
            <pc:docMk/>
            <pc:sldMk cId="1821957624" sldId="3640"/>
            <ac:spMk id="20" creationId="{C8D58395-74AF-401A-AF2F-76B6FCF71DFE}"/>
          </ac:spMkLst>
        </pc:spChg>
        <pc:spChg chg="add">
          <ac:chgData name="Davidson, Christina Marie" userId="515129cd-b5b6-401a-86af-acc17399919d" providerId="ADAL" clId="{18EB6FC1-BF0B-482F-B406-2D0F5AFB2124}" dt="2022-05-09T02:22:19.590" v="292" actId="26606"/>
          <ac:spMkLst>
            <pc:docMk/>
            <pc:sldMk cId="1821957624" sldId="3640"/>
            <ac:spMk id="21" creationId="{B712E947-0734-45F9-9C4F-41114EC3A33E}"/>
          </ac:spMkLst>
        </pc:spChg>
        <pc:spChg chg="add">
          <ac:chgData name="Davidson, Christina Marie" userId="515129cd-b5b6-401a-86af-acc17399919d" providerId="ADAL" clId="{18EB6FC1-BF0B-482F-B406-2D0F5AFB2124}" dt="2022-05-09T02:22:19.590" v="292" actId="26606"/>
          <ac:spMkLst>
            <pc:docMk/>
            <pc:sldMk cId="1821957624" sldId="3640"/>
            <ac:spMk id="22" creationId="{2F003F3F-F118-41D2-AA3F-74DB0D1970BB}"/>
          </ac:spMkLst>
        </pc:spChg>
        <pc:spChg chg="add">
          <ac:chgData name="Davidson, Christina Marie" userId="515129cd-b5b6-401a-86af-acc17399919d" providerId="ADAL" clId="{18EB6FC1-BF0B-482F-B406-2D0F5AFB2124}" dt="2022-05-09T02:22:19.590" v="292" actId="26606"/>
          <ac:spMkLst>
            <pc:docMk/>
            <pc:sldMk cId="1821957624" sldId="3640"/>
            <ac:spMk id="23" creationId="{4C6B5652-C661-4C58-B937-F0F490F7FCB2}"/>
          </ac:spMkLst>
        </pc:spChg>
        <pc:spChg chg="add">
          <ac:chgData name="Davidson, Christina Marie" userId="515129cd-b5b6-401a-86af-acc17399919d" providerId="ADAL" clId="{18EB6FC1-BF0B-482F-B406-2D0F5AFB2124}" dt="2022-05-09T02:22:19.590" v="292" actId="26606"/>
          <ac:spMkLst>
            <pc:docMk/>
            <pc:sldMk cId="1821957624" sldId="3640"/>
            <ac:spMk id="24" creationId="{0B936867-6407-43FB-9DE6-1B0879D0CB31}"/>
          </ac:spMkLst>
        </pc:spChg>
        <pc:spChg chg="add">
          <ac:chgData name="Davidson, Christina Marie" userId="515129cd-b5b6-401a-86af-acc17399919d" providerId="ADAL" clId="{18EB6FC1-BF0B-482F-B406-2D0F5AFB2124}" dt="2022-05-09T02:22:19.590" v="292" actId="26606"/>
          <ac:spMkLst>
            <pc:docMk/>
            <pc:sldMk cId="1821957624" sldId="3640"/>
            <ac:spMk id="25" creationId="{ACD0B258-678B-4A8C-894F-848AF24A1922}"/>
          </ac:spMkLst>
        </pc:spChg>
        <pc:picChg chg="add mod ord">
          <ac:chgData name="Davidson, Christina Marie" userId="515129cd-b5b6-401a-86af-acc17399919d" providerId="ADAL" clId="{18EB6FC1-BF0B-482F-B406-2D0F5AFB2124}" dt="2022-05-09T02:23:29.144" v="300" actId="1076"/>
          <ac:picMkLst>
            <pc:docMk/>
            <pc:sldMk cId="1821957624" sldId="3640"/>
            <ac:picMk id="5" creationId="{7B908326-9D76-8954-ADCB-D8943742A696}"/>
          </ac:picMkLst>
        </pc:picChg>
        <pc:picChg chg="add mod">
          <ac:chgData name="Davidson, Christina Marie" userId="515129cd-b5b6-401a-86af-acc17399919d" providerId="ADAL" clId="{18EB6FC1-BF0B-482F-B406-2D0F5AFB2124}" dt="2022-05-09T02:23:21.640" v="298" actId="1076"/>
          <ac:picMkLst>
            <pc:docMk/>
            <pc:sldMk cId="1821957624" sldId="3640"/>
            <ac:picMk id="7" creationId="{BA631C3C-0518-7773-6669-FBC111A2AAC8}"/>
          </ac:picMkLst>
        </pc:picChg>
      </pc:sldChg>
      <pc:sldChg chg="addSp modSp new del mod">
        <pc:chgData name="Davidson, Christina Marie" userId="515129cd-b5b6-401a-86af-acc17399919d" providerId="ADAL" clId="{18EB6FC1-BF0B-482F-B406-2D0F5AFB2124}" dt="2022-05-08T17:39:41.214" v="201" actId="47"/>
        <pc:sldMkLst>
          <pc:docMk/>
          <pc:sldMk cId="2500208838" sldId="3640"/>
        </pc:sldMkLst>
        <pc:spChg chg="mod">
          <ac:chgData name="Davidson, Christina Marie" userId="515129cd-b5b6-401a-86af-acc17399919d" providerId="ADAL" clId="{18EB6FC1-BF0B-482F-B406-2D0F5AFB2124}" dt="2022-05-08T16:54:27.908" v="182"/>
          <ac:spMkLst>
            <pc:docMk/>
            <pc:sldMk cId="2500208838" sldId="3640"/>
            <ac:spMk id="3" creationId="{921419DD-9A99-6C4A-8EC4-39213B193BCC}"/>
          </ac:spMkLst>
        </pc:spChg>
        <pc:picChg chg="add mod">
          <ac:chgData name="Davidson, Christina Marie" userId="515129cd-b5b6-401a-86af-acc17399919d" providerId="ADAL" clId="{18EB6FC1-BF0B-482F-B406-2D0F5AFB2124}" dt="2022-05-08T16:56:01.549" v="183" actId="931"/>
          <ac:picMkLst>
            <pc:docMk/>
            <pc:sldMk cId="2500208838" sldId="3640"/>
            <ac:picMk id="5" creationId="{EC69D951-6C9A-C2E8-7EB7-1426992776D5}"/>
          </ac:picMkLst>
        </pc:picChg>
        <pc:picChg chg="add mod">
          <ac:chgData name="Davidson, Christina Marie" userId="515129cd-b5b6-401a-86af-acc17399919d" providerId="ADAL" clId="{18EB6FC1-BF0B-482F-B406-2D0F5AFB2124}" dt="2022-05-08T16:56:33.081" v="185" actId="1076"/>
          <ac:picMkLst>
            <pc:docMk/>
            <pc:sldMk cId="2500208838" sldId="3640"/>
            <ac:picMk id="7" creationId="{60DA1CDE-C734-123D-CE4C-E192933367AB}"/>
          </ac:picMkLst>
        </pc:picChg>
      </pc:sldChg>
      <pc:sldMasterChg chg="del delSldLayout">
        <pc:chgData name="Davidson, Christina Marie" userId="515129cd-b5b6-401a-86af-acc17399919d" providerId="ADAL" clId="{18EB6FC1-BF0B-482F-B406-2D0F5AFB2124}" dt="2022-05-08T15:48:38.653" v="162" actId="47"/>
        <pc:sldMasterMkLst>
          <pc:docMk/>
          <pc:sldMasterMk cId="2100559739" sldId="2147483658"/>
        </pc:sldMasterMkLst>
        <pc:sldLayoutChg chg="del">
          <pc:chgData name="Davidson, Christina Marie" userId="515129cd-b5b6-401a-86af-acc17399919d" providerId="ADAL" clId="{18EB6FC1-BF0B-482F-B406-2D0F5AFB2124}" dt="2022-05-08T15:48:38.653" v="162" actId="47"/>
          <pc:sldLayoutMkLst>
            <pc:docMk/>
            <pc:sldMasterMk cId="2100559739" sldId="2147483658"/>
            <pc:sldLayoutMk cId="3743321908" sldId="2147483659"/>
          </pc:sldLayoutMkLst>
        </pc:sldLayoutChg>
        <pc:sldLayoutChg chg="del">
          <pc:chgData name="Davidson, Christina Marie" userId="515129cd-b5b6-401a-86af-acc17399919d" providerId="ADAL" clId="{18EB6FC1-BF0B-482F-B406-2D0F5AFB2124}" dt="2022-05-08T15:48:38.653" v="162" actId="47"/>
          <pc:sldLayoutMkLst>
            <pc:docMk/>
            <pc:sldMasterMk cId="2100559739" sldId="2147483658"/>
            <pc:sldLayoutMk cId="4244345518" sldId="2147483660"/>
          </pc:sldLayoutMkLst>
        </pc:sldLayoutChg>
        <pc:sldLayoutChg chg="del">
          <pc:chgData name="Davidson, Christina Marie" userId="515129cd-b5b6-401a-86af-acc17399919d" providerId="ADAL" clId="{18EB6FC1-BF0B-482F-B406-2D0F5AFB2124}" dt="2022-05-08T15:48:38.653" v="162" actId="47"/>
          <pc:sldLayoutMkLst>
            <pc:docMk/>
            <pc:sldMasterMk cId="2100559739" sldId="2147483658"/>
            <pc:sldLayoutMk cId="2209716654" sldId="2147483661"/>
          </pc:sldLayoutMkLst>
        </pc:sldLayoutChg>
        <pc:sldLayoutChg chg="del">
          <pc:chgData name="Davidson, Christina Marie" userId="515129cd-b5b6-401a-86af-acc17399919d" providerId="ADAL" clId="{18EB6FC1-BF0B-482F-B406-2D0F5AFB2124}" dt="2022-05-08T15:48:38.653" v="162" actId="47"/>
          <pc:sldLayoutMkLst>
            <pc:docMk/>
            <pc:sldMasterMk cId="2100559739" sldId="2147483658"/>
            <pc:sldLayoutMk cId="3143240355" sldId="2147483662"/>
          </pc:sldLayoutMkLst>
        </pc:sldLayoutChg>
        <pc:sldLayoutChg chg="del">
          <pc:chgData name="Davidson, Christina Marie" userId="515129cd-b5b6-401a-86af-acc17399919d" providerId="ADAL" clId="{18EB6FC1-BF0B-482F-B406-2D0F5AFB2124}" dt="2022-05-08T15:48:38.653" v="162" actId="47"/>
          <pc:sldLayoutMkLst>
            <pc:docMk/>
            <pc:sldMasterMk cId="2100559739" sldId="2147483658"/>
            <pc:sldLayoutMk cId="3466376139" sldId="2147483663"/>
          </pc:sldLayoutMkLst>
        </pc:sldLayoutChg>
        <pc:sldLayoutChg chg="del">
          <pc:chgData name="Davidson, Christina Marie" userId="515129cd-b5b6-401a-86af-acc17399919d" providerId="ADAL" clId="{18EB6FC1-BF0B-482F-B406-2D0F5AFB2124}" dt="2022-05-08T15:48:38.653" v="162" actId="47"/>
          <pc:sldLayoutMkLst>
            <pc:docMk/>
            <pc:sldMasterMk cId="2100559739" sldId="2147483658"/>
            <pc:sldLayoutMk cId="2494429764" sldId="2147483664"/>
          </pc:sldLayoutMkLst>
        </pc:sldLayoutChg>
        <pc:sldLayoutChg chg="del">
          <pc:chgData name="Davidson, Christina Marie" userId="515129cd-b5b6-401a-86af-acc17399919d" providerId="ADAL" clId="{18EB6FC1-BF0B-482F-B406-2D0F5AFB2124}" dt="2022-05-08T15:48:38.653" v="162" actId="47"/>
          <pc:sldLayoutMkLst>
            <pc:docMk/>
            <pc:sldMasterMk cId="2100559739" sldId="2147483658"/>
            <pc:sldLayoutMk cId="3337821074" sldId="2147483665"/>
          </pc:sldLayoutMkLst>
        </pc:sldLayoutChg>
        <pc:sldLayoutChg chg="del">
          <pc:chgData name="Davidson, Christina Marie" userId="515129cd-b5b6-401a-86af-acc17399919d" providerId="ADAL" clId="{18EB6FC1-BF0B-482F-B406-2D0F5AFB2124}" dt="2022-05-08T15:48:38.653" v="162" actId="47"/>
          <pc:sldLayoutMkLst>
            <pc:docMk/>
            <pc:sldMasterMk cId="2100559739" sldId="2147483658"/>
            <pc:sldLayoutMk cId="193059921" sldId="2147483666"/>
          </pc:sldLayoutMkLst>
        </pc:sldLayoutChg>
        <pc:sldLayoutChg chg="del">
          <pc:chgData name="Davidson, Christina Marie" userId="515129cd-b5b6-401a-86af-acc17399919d" providerId="ADAL" clId="{18EB6FC1-BF0B-482F-B406-2D0F5AFB2124}" dt="2022-05-08T15:48:38.653" v="162" actId="47"/>
          <pc:sldLayoutMkLst>
            <pc:docMk/>
            <pc:sldMasterMk cId="2100559739" sldId="2147483658"/>
            <pc:sldLayoutMk cId="2568612284" sldId="2147483667"/>
          </pc:sldLayoutMkLst>
        </pc:sldLayoutChg>
        <pc:sldLayoutChg chg="del">
          <pc:chgData name="Davidson, Christina Marie" userId="515129cd-b5b6-401a-86af-acc17399919d" providerId="ADAL" clId="{18EB6FC1-BF0B-482F-B406-2D0F5AFB2124}" dt="2022-05-08T15:48:38.653" v="162" actId="47"/>
          <pc:sldLayoutMkLst>
            <pc:docMk/>
            <pc:sldMasterMk cId="2100559739" sldId="2147483658"/>
            <pc:sldLayoutMk cId="2493490947" sldId="2147483668"/>
          </pc:sldLayoutMkLst>
        </pc:sldLayoutChg>
        <pc:sldLayoutChg chg="del">
          <pc:chgData name="Davidson, Christina Marie" userId="515129cd-b5b6-401a-86af-acc17399919d" providerId="ADAL" clId="{18EB6FC1-BF0B-482F-B406-2D0F5AFB2124}" dt="2022-05-08T15:48:38.653" v="162" actId="47"/>
          <pc:sldLayoutMkLst>
            <pc:docMk/>
            <pc:sldMasterMk cId="2100559739" sldId="2147483658"/>
            <pc:sldLayoutMk cId="3264114135" sldId="2147483669"/>
          </pc:sldLayoutMkLst>
        </pc:sldLayoutChg>
      </pc:sldMasterChg>
    </pc:docChg>
  </pc:docChgLst>
  <pc:docChgLst>
    <pc:chgData name="Christina Davidson" userId="515129cd-b5b6-401a-86af-acc17399919d" providerId="ADAL" clId="{D0121929-D379-4400-B2CF-6636616D6EE2}"/>
    <pc:docChg chg="custSel addSld modSld sldOrd">
      <pc:chgData name="Christina Davidson" userId="515129cd-b5b6-401a-86af-acc17399919d" providerId="ADAL" clId="{D0121929-D379-4400-B2CF-6636616D6EE2}" dt="2022-04-27T21:46:49.021" v="97" actId="20577"/>
      <pc:docMkLst>
        <pc:docMk/>
      </pc:docMkLst>
      <pc:sldChg chg="modSp mod">
        <pc:chgData name="Christina Davidson" userId="515129cd-b5b6-401a-86af-acc17399919d" providerId="ADAL" clId="{D0121929-D379-4400-B2CF-6636616D6EE2}" dt="2022-04-27T21:18:20.262" v="30" actId="1076"/>
        <pc:sldMkLst>
          <pc:docMk/>
          <pc:sldMk cId="2651193280" sldId="257"/>
        </pc:sldMkLst>
        <pc:spChg chg="mod">
          <ac:chgData name="Christina Davidson" userId="515129cd-b5b6-401a-86af-acc17399919d" providerId="ADAL" clId="{D0121929-D379-4400-B2CF-6636616D6EE2}" dt="2022-04-27T21:18:20.262" v="30" actId="1076"/>
          <ac:spMkLst>
            <pc:docMk/>
            <pc:sldMk cId="2651193280" sldId="257"/>
            <ac:spMk id="2" creationId="{539519C6-D9B4-E040-81FD-6EFDDFCB6B4B}"/>
          </ac:spMkLst>
        </pc:spChg>
        <pc:spChg chg="mod">
          <ac:chgData name="Christina Davidson" userId="515129cd-b5b6-401a-86af-acc17399919d" providerId="ADAL" clId="{D0121929-D379-4400-B2CF-6636616D6EE2}" dt="2022-04-27T21:16:28.258" v="29" actId="20577"/>
          <ac:spMkLst>
            <pc:docMk/>
            <pc:sldMk cId="2651193280" sldId="257"/>
            <ac:spMk id="3" creationId="{35BB4DBE-057B-4948-98AB-2CFEA409F479}"/>
          </ac:spMkLst>
        </pc:spChg>
      </pc:sldChg>
      <pc:sldChg chg="add">
        <pc:chgData name="Christina Davidson" userId="515129cd-b5b6-401a-86af-acc17399919d" providerId="ADAL" clId="{D0121929-D379-4400-B2CF-6636616D6EE2}" dt="2022-04-27T21:44:14.779" v="78"/>
        <pc:sldMkLst>
          <pc:docMk/>
          <pc:sldMk cId="1366589310" sldId="1081"/>
        </pc:sldMkLst>
      </pc:sldChg>
      <pc:sldChg chg="add">
        <pc:chgData name="Christina Davidson" userId="515129cd-b5b6-401a-86af-acc17399919d" providerId="ADAL" clId="{D0121929-D379-4400-B2CF-6636616D6EE2}" dt="2022-04-27T21:44:14.779" v="78"/>
        <pc:sldMkLst>
          <pc:docMk/>
          <pc:sldMk cId="3573473377" sldId="1085"/>
        </pc:sldMkLst>
      </pc:sldChg>
      <pc:sldChg chg="modSp mod">
        <pc:chgData name="Christina Davidson" userId="515129cd-b5b6-401a-86af-acc17399919d" providerId="ADAL" clId="{D0121929-D379-4400-B2CF-6636616D6EE2}" dt="2022-04-27T21:21:32.823" v="75" actId="20577"/>
        <pc:sldMkLst>
          <pc:docMk/>
          <pc:sldMk cId="3328872701" sldId="1223"/>
        </pc:sldMkLst>
        <pc:spChg chg="mod">
          <ac:chgData name="Christina Davidson" userId="515129cd-b5b6-401a-86af-acc17399919d" providerId="ADAL" clId="{D0121929-D379-4400-B2CF-6636616D6EE2}" dt="2022-04-27T21:21:32.823" v="75" actId="20577"/>
          <ac:spMkLst>
            <pc:docMk/>
            <pc:sldMk cId="3328872701" sldId="1223"/>
            <ac:spMk id="2" creationId="{BD779794-CFD5-4011-8D9E-4B70CC9B94E9}"/>
          </ac:spMkLst>
        </pc:spChg>
      </pc:sldChg>
      <pc:sldChg chg="modSp mod">
        <pc:chgData name="Christina Davidson" userId="515129cd-b5b6-401a-86af-acc17399919d" providerId="ADAL" clId="{D0121929-D379-4400-B2CF-6636616D6EE2}" dt="2022-04-27T21:46:49.021" v="97" actId="20577"/>
        <pc:sldMkLst>
          <pc:docMk/>
          <pc:sldMk cId="3773476979" sldId="1228"/>
        </pc:sldMkLst>
        <pc:spChg chg="mod">
          <ac:chgData name="Christina Davidson" userId="515129cd-b5b6-401a-86af-acc17399919d" providerId="ADAL" clId="{D0121929-D379-4400-B2CF-6636616D6EE2}" dt="2022-04-27T21:46:49.021" v="97" actId="20577"/>
          <ac:spMkLst>
            <pc:docMk/>
            <pc:sldMk cId="3773476979" sldId="1228"/>
            <ac:spMk id="5" creationId="{00000000-0000-0000-0000-000000000000}"/>
          </ac:spMkLst>
        </pc:spChg>
      </pc:sldChg>
      <pc:sldChg chg="ord">
        <pc:chgData name="Christina Davidson" userId="515129cd-b5b6-401a-86af-acc17399919d" providerId="ADAL" clId="{D0121929-D379-4400-B2CF-6636616D6EE2}" dt="2022-04-27T21:23:40.722" v="77"/>
        <pc:sldMkLst>
          <pc:docMk/>
          <pc:sldMk cId="3068351470" sldId="3446"/>
        </pc:sldMkLst>
      </pc:sldChg>
      <pc:sldChg chg="modSp mod">
        <pc:chgData name="Christina Davidson" userId="515129cd-b5b6-401a-86af-acc17399919d" providerId="ADAL" clId="{D0121929-D379-4400-B2CF-6636616D6EE2}" dt="2022-04-27T21:21:18.637" v="55" actId="20577"/>
        <pc:sldMkLst>
          <pc:docMk/>
          <pc:sldMk cId="103558635" sldId="3453"/>
        </pc:sldMkLst>
        <pc:spChg chg="mod">
          <ac:chgData name="Christina Davidson" userId="515129cd-b5b6-401a-86af-acc17399919d" providerId="ADAL" clId="{D0121929-D379-4400-B2CF-6636616D6EE2}" dt="2022-04-27T21:21:18.637" v="55" actId="20577"/>
          <ac:spMkLst>
            <pc:docMk/>
            <pc:sldMk cId="103558635" sldId="3453"/>
            <ac:spMk id="2" creationId="{E17E1F2C-E055-4969-8A1B-22926C031904}"/>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6E03FC-F33D-4260-B3D4-C6CB2826A4EE}"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8694A308-94A9-46EB-A84E-BC0E42648CAB}">
      <dgm:prSet custT="1"/>
      <dgm:spPr/>
      <dgm:t>
        <a:bodyPr/>
        <a:lstStyle/>
        <a:p>
          <a:pPr>
            <a:lnSpc>
              <a:spcPct val="100000"/>
            </a:lnSpc>
            <a:defRPr b="1"/>
          </a:pPr>
          <a:r>
            <a:rPr lang="en-US" sz="1600" dirty="0"/>
            <a:t>A structured method used to analyze serious adverse events</a:t>
          </a:r>
        </a:p>
      </dgm:t>
    </dgm:pt>
    <dgm:pt modelId="{C6851DCD-5279-4D97-8CF6-F86DE74DE642}" type="parTrans" cxnId="{0A7DABAF-4F60-4EEE-B5A5-523DE718C947}">
      <dgm:prSet/>
      <dgm:spPr/>
      <dgm:t>
        <a:bodyPr/>
        <a:lstStyle/>
        <a:p>
          <a:pPr algn="l"/>
          <a:endParaRPr lang="en-US" sz="2000"/>
        </a:p>
      </dgm:t>
    </dgm:pt>
    <dgm:pt modelId="{FABF7304-7CE9-4B0C-B843-CEDFC1EC6C66}" type="sibTrans" cxnId="{0A7DABAF-4F60-4EEE-B5A5-523DE718C947}">
      <dgm:prSet/>
      <dgm:spPr/>
      <dgm:t>
        <a:bodyPr/>
        <a:lstStyle/>
        <a:p>
          <a:pPr algn="l"/>
          <a:endParaRPr lang="en-US" sz="2000"/>
        </a:p>
      </dgm:t>
    </dgm:pt>
    <dgm:pt modelId="{D9BD2905-50F7-46CE-B414-221765CE36D1}">
      <dgm:prSet custT="1"/>
      <dgm:spPr/>
      <dgm:t>
        <a:bodyPr/>
        <a:lstStyle/>
        <a:p>
          <a:pPr>
            <a:lnSpc>
              <a:spcPct val="100000"/>
            </a:lnSpc>
          </a:pPr>
          <a:endParaRPr lang="en-US" sz="1200" dirty="0"/>
        </a:p>
      </dgm:t>
    </dgm:pt>
    <dgm:pt modelId="{F1A28A7F-479F-485C-9D0E-1A4826D7FBB8}" type="parTrans" cxnId="{9C2DE3E1-151A-4400-9D8B-D7822424B3F3}">
      <dgm:prSet/>
      <dgm:spPr/>
      <dgm:t>
        <a:bodyPr/>
        <a:lstStyle/>
        <a:p>
          <a:pPr algn="l"/>
          <a:endParaRPr lang="en-US" sz="2000"/>
        </a:p>
      </dgm:t>
    </dgm:pt>
    <dgm:pt modelId="{33027BB9-9E34-488F-941D-793FBCF0C8B9}" type="sibTrans" cxnId="{9C2DE3E1-151A-4400-9D8B-D7822424B3F3}">
      <dgm:prSet/>
      <dgm:spPr/>
      <dgm:t>
        <a:bodyPr/>
        <a:lstStyle/>
        <a:p>
          <a:pPr algn="l"/>
          <a:endParaRPr lang="en-US" sz="2000"/>
        </a:p>
      </dgm:t>
    </dgm:pt>
    <dgm:pt modelId="{6512220B-6A49-4618-A7A9-44815A4E1E85}">
      <dgm:prSet custT="1"/>
      <dgm:spPr/>
      <dgm:t>
        <a:bodyPr/>
        <a:lstStyle/>
        <a:p>
          <a:pPr>
            <a:lnSpc>
              <a:spcPct val="100000"/>
            </a:lnSpc>
            <a:defRPr b="1"/>
          </a:pPr>
          <a:r>
            <a:rPr lang="en-US" sz="1600"/>
            <a:t>A process for identifying the basic or causal factors that underlie variation in performance</a:t>
          </a:r>
        </a:p>
      </dgm:t>
    </dgm:pt>
    <dgm:pt modelId="{037CB71E-ED28-4317-8FDB-BA288C9972D0}" type="parTrans" cxnId="{9E5877A9-01B2-4237-AF31-D08907E0C8A6}">
      <dgm:prSet/>
      <dgm:spPr/>
      <dgm:t>
        <a:bodyPr/>
        <a:lstStyle/>
        <a:p>
          <a:pPr algn="l"/>
          <a:endParaRPr lang="en-US" sz="2000"/>
        </a:p>
      </dgm:t>
    </dgm:pt>
    <dgm:pt modelId="{E7C87B05-32D3-41ED-AA3F-E5037953BBE8}" type="sibTrans" cxnId="{9E5877A9-01B2-4237-AF31-D08907E0C8A6}">
      <dgm:prSet/>
      <dgm:spPr/>
      <dgm:t>
        <a:bodyPr/>
        <a:lstStyle/>
        <a:p>
          <a:pPr algn="l"/>
          <a:endParaRPr lang="en-US" sz="2000"/>
        </a:p>
      </dgm:t>
    </dgm:pt>
    <dgm:pt modelId="{7753A3FF-EF50-4D6E-9C87-2B5A601B54AE}">
      <dgm:prSet custT="1"/>
      <dgm:spPr/>
      <dgm:t>
        <a:bodyPr/>
        <a:lstStyle/>
        <a:p>
          <a:pPr>
            <a:lnSpc>
              <a:spcPct val="100000"/>
            </a:lnSpc>
            <a:defRPr b="1"/>
          </a:pPr>
          <a:r>
            <a:rPr lang="en-US" sz="1600"/>
            <a:t>Focuses primarily on systems and processes, not individual performance</a:t>
          </a:r>
        </a:p>
      </dgm:t>
    </dgm:pt>
    <dgm:pt modelId="{267839B9-BC49-4749-93BA-87582B9B1E1F}" type="parTrans" cxnId="{7727ABC9-E66C-4446-9AAF-FC946B401FC7}">
      <dgm:prSet/>
      <dgm:spPr/>
      <dgm:t>
        <a:bodyPr/>
        <a:lstStyle/>
        <a:p>
          <a:pPr algn="l"/>
          <a:endParaRPr lang="en-US" sz="2000"/>
        </a:p>
      </dgm:t>
    </dgm:pt>
    <dgm:pt modelId="{39FF43B7-4C00-4EC9-9146-D3016F88E8E3}" type="sibTrans" cxnId="{7727ABC9-E66C-4446-9AAF-FC946B401FC7}">
      <dgm:prSet/>
      <dgm:spPr/>
      <dgm:t>
        <a:bodyPr/>
        <a:lstStyle/>
        <a:p>
          <a:pPr algn="l"/>
          <a:endParaRPr lang="en-US" sz="2000"/>
        </a:p>
      </dgm:t>
    </dgm:pt>
    <dgm:pt modelId="{74F7A19C-62E2-4D9E-BC4A-814F904E8159}">
      <dgm:prSet custT="1"/>
      <dgm:spPr/>
      <dgm:t>
        <a:bodyPr/>
        <a:lstStyle/>
        <a:p>
          <a:pPr>
            <a:lnSpc>
              <a:spcPct val="100000"/>
            </a:lnSpc>
            <a:defRPr b="1"/>
          </a:pPr>
          <a:r>
            <a:rPr lang="en-US" sz="1600"/>
            <a:t>There may be multiple root causes of a problem; different people who see different parts of the system may answer the questions differently</a:t>
          </a:r>
        </a:p>
      </dgm:t>
    </dgm:pt>
    <dgm:pt modelId="{2892F9A9-55BC-416C-AC21-1B218A7D4B34}" type="parTrans" cxnId="{DD3436CB-29A8-4C18-B931-E283B8421F79}">
      <dgm:prSet/>
      <dgm:spPr/>
      <dgm:t>
        <a:bodyPr/>
        <a:lstStyle/>
        <a:p>
          <a:pPr algn="l"/>
          <a:endParaRPr lang="en-US" sz="2000"/>
        </a:p>
      </dgm:t>
    </dgm:pt>
    <dgm:pt modelId="{98F1A9EE-A252-4AF2-9EFE-12028F367342}" type="sibTrans" cxnId="{DD3436CB-29A8-4C18-B931-E283B8421F79}">
      <dgm:prSet/>
      <dgm:spPr/>
      <dgm:t>
        <a:bodyPr/>
        <a:lstStyle/>
        <a:p>
          <a:pPr algn="l"/>
          <a:endParaRPr lang="en-US" sz="2000"/>
        </a:p>
      </dgm:t>
    </dgm:pt>
    <dgm:pt modelId="{F9C7D3A1-A1B7-49CC-95CA-6DA662F7D326}" type="pres">
      <dgm:prSet presAssocID="{686E03FC-F33D-4260-B3D4-C6CB2826A4EE}" presName="root" presStyleCnt="0">
        <dgm:presLayoutVars>
          <dgm:dir/>
          <dgm:resizeHandles val="exact"/>
        </dgm:presLayoutVars>
      </dgm:prSet>
      <dgm:spPr/>
    </dgm:pt>
    <dgm:pt modelId="{3E8FCE69-82D1-46C4-A17D-273D1A36CF55}" type="pres">
      <dgm:prSet presAssocID="{8694A308-94A9-46EB-A84E-BC0E42648CAB}" presName="compNode" presStyleCnt="0"/>
      <dgm:spPr/>
    </dgm:pt>
    <dgm:pt modelId="{06C7BB98-6513-4038-A708-2CD5C3B48692}" type="pres">
      <dgm:prSet presAssocID="{8694A308-94A9-46EB-A84E-BC0E42648CA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BA621111-F8F4-4071-B757-A226BC40B684}" type="pres">
      <dgm:prSet presAssocID="{8694A308-94A9-46EB-A84E-BC0E42648CAB}" presName="iconSpace" presStyleCnt="0"/>
      <dgm:spPr/>
    </dgm:pt>
    <dgm:pt modelId="{07C09BD1-C680-448E-A92C-AEFF735F012E}" type="pres">
      <dgm:prSet presAssocID="{8694A308-94A9-46EB-A84E-BC0E42648CAB}" presName="parTx" presStyleLbl="revTx" presStyleIdx="0" presStyleCnt="8">
        <dgm:presLayoutVars>
          <dgm:chMax val="0"/>
          <dgm:chPref val="0"/>
        </dgm:presLayoutVars>
      </dgm:prSet>
      <dgm:spPr/>
    </dgm:pt>
    <dgm:pt modelId="{332D2934-C869-4ED5-8E06-7EC160182493}" type="pres">
      <dgm:prSet presAssocID="{8694A308-94A9-46EB-A84E-BC0E42648CAB}" presName="txSpace" presStyleCnt="0"/>
      <dgm:spPr/>
    </dgm:pt>
    <dgm:pt modelId="{48DF8284-358F-42A2-A9F7-BD1EB8B12215}" type="pres">
      <dgm:prSet presAssocID="{8694A308-94A9-46EB-A84E-BC0E42648CAB}" presName="desTx" presStyleLbl="revTx" presStyleIdx="1" presStyleCnt="8">
        <dgm:presLayoutVars/>
      </dgm:prSet>
      <dgm:spPr/>
    </dgm:pt>
    <dgm:pt modelId="{8B62FA13-FA77-4296-9382-9202840BE2DD}" type="pres">
      <dgm:prSet presAssocID="{FABF7304-7CE9-4B0C-B843-CEDFC1EC6C66}" presName="sibTrans" presStyleCnt="0"/>
      <dgm:spPr/>
    </dgm:pt>
    <dgm:pt modelId="{49F936F8-CC24-41C6-AD1F-F5DBE7194123}" type="pres">
      <dgm:prSet presAssocID="{6512220B-6A49-4618-A7A9-44815A4E1E85}" presName="compNode" presStyleCnt="0"/>
      <dgm:spPr/>
    </dgm:pt>
    <dgm:pt modelId="{BAD9B21E-4A0A-4C16-BC49-6BC7488B6724}" type="pres">
      <dgm:prSet presAssocID="{6512220B-6A49-4618-A7A9-44815A4E1E8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5F1BE175-9724-4137-A6AD-E6D131F46B1E}" type="pres">
      <dgm:prSet presAssocID="{6512220B-6A49-4618-A7A9-44815A4E1E85}" presName="iconSpace" presStyleCnt="0"/>
      <dgm:spPr/>
    </dgm:pt>
    <dgm:pt modelId="{C4F1BD33-DBFB-423B-B470-E4CE00F8FF70}" type="pres">
      <dgm:prSet presAssocID="{6512220B-6A49-4618-A7A9-44815A4E1E85}" presName="parTx" presStyleLbl="revTx" presStyleIdx="2" presStyleCnt="8">
        <dgm:presLayoutVars>
          <dgm:chMax val="0"/>
          <dgm:chPref val="0"/>
        </dgm:presLayoutVars>
      </dgm:prSet>
      <dgm:spPr/>
    </dgm:pt>
    <dgm:pt modelId="{213E31BB-A2E5-446F-8D20-2AA4425B84DC}" type="pres">
      <dgm:prSet presAssocID="{6512220B-6A49-4618-A7A9-44815A4E1E85}" presName="txSpace" presStyleCnt="0"/>
      <dgm:spPr/>
    </dgm:pt>
    <dgm:pt modelId="{66B986E0-8BF2-4864-B8FB-AD2DA5360F3A}" type="pres">
      <dgm:prSet presAssocID="{6512220B-6A49-4618-A7A9-44815A4E1E85}" presName="desTx" presStyleLbl="revTx" presStyleIdx="3" presStyleCnt="8">
        <dgm:presLayoutVars/>
      </dgm:prSet>
      <dgm:spPr/>
    </dgm:pt>
    <dgm:pt modelId="{0B1C953C-06D2-4BC5-9003-B98AC330089C}" type="pres">
      <dgm:prSet presAssocID="{E7C87B05-32D3-41ED-AA3F-E5037953BBE8}" presName="sibTrans" presStyleCnt="0"/>
      <dgm:spPr/>
    </dgm:pt>
    <dgm:pt modelId="{E66A3DAF-7E6D-4CE5-B756-A2F977870A84}" type="pres">
      <dgm:prSet presAssocID="{7753A3FF-EF50-4D6E-9C87-2B5A601B54AE}" presName="compNode" presStyleCnt="0"/>
      <dgm:spPr/>
    </dgm:pt>
    <dgm:pt modelId="{770BAD48-0669-4AA7-8CD9-828B75CD4ABE}" type="pres">
      <dgm:prSet presAssocID="{7753A3FF-EF50-4D6E-9C87-2B5A601B54AE}"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EEA33839-87C6-4423-8BE0-91C55C3B5D81}" type="pres">
      <dgm:prSet presAssocID="{7753A3FF-EF50-4D6E-9C87-2B5A601B54AE}" presName="iconSpace" presStyleCnt="0"/>
      <dgm:spPr/>
    </dgm:pt>
    <dgm:pt modelId="{3E692058-15EE-4B27-B659-75DCDEACB396}" type="pres">
      <dgm:prSet presAssocID="{7753A3FF-EF50-4D6E-9C87-2B5A601B54AE}" presName="parTx" presStyleLbl="revTx" presStyleIdx="4" presStyleCnt="8">
        <dgm:presLayoutVars>
          <dgm:chMax val="0"/>
          <dgm:chPref val="0"/>
        </dgm:presLayoutVars>
      </dgm:prSet>
      <dgm:spPr/>
    </dgm:pt>
    <dgm:pt modelId="{D8ACCDBF-1502-4DEF-8AEF-9625319C5256}" type="pres">
      <dgm:prSet presAssocID="{7753A3FF-EF50-4D6E-9C87-2B5A601B54AE}" presName="txSpace" presStyleCnt="0"/>
      <dgm:spPr/>
    </dgm:pt>
    <dgm:pt modelId="{11F4BD4A-0789-4416-97DE-46E7365BFFF2}" type="pres">
      <dgm:prSet presAssocID="{7753A3FF-EF50-4D6E-9C87-2B5A601B54AE}" presName="desTx" presStyleLbl="revTx" presStyleIdx="5" presStyleCnt="8">
        <dgm:presLayoutVars/>
      </dgm:prSet>
      <dgm:spPr/>
    </dgm:pt>
    <dgm:pt modelId="{093883AA-4B48-4C21-A254-AE5D2C709C39}" type="pres">
      <dgm:prSet presAssocID="{39FF43B7-4C00-4EC9-9146-D3016F88E8E3}" presName="sibTrans" presStyleCnt="0"/>
      <dgm:spPr/>
    </dgm:pt>
    <dgm:pt modelId="{8F389B50-C303-412F-A2CF-8D72CD0E8FF2}" type="pres">
      <dgm:prSet presAssocID="{74F7A19C-62E2-4D9E-BC4A-814F904E8159}" presName="compNode" presStyleCnt="0"/>
      <dgm:spPr/>
    </dgm:pt>
    <dgm:pt modelId="{E8512440-0B25-4D25-A41A-0302C02073E5}" type="pres">
      <dgm:prSet presAssocID="{74F7A19C-62E2-4D9E-BC4A-814F904E815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s"/>
        </a:ext>
      </dgm:extLst>
    </dgm:pt>
    <dgm:pt modelId="{07A61DB5-18AF-48DD-A40E-C8DB48863D5E}" type="pres">
      <dgm:prSet presAssocID="{74F7A19C-62E2-4D9E-BC4A-814F904E8159}" presName="iconSpace" presStyleCnt="0"/>
      <dgm:spPr/>
    </dgm:pt>
    <dgm:pt modelId="{A61B8ACB-10C8-4FD2-B87C-291F5AA13EB6}" type="pres">
      <dgm:prSet presAssocID="{74F7A19C-62E2-4D9E-BC4A-814F904E8159}" presName="parTx" presStyleLbl="revTx" presStyleIdx="6" presStyleCnt="8">
        <dgm:presLayoutVars>
          <dgm:chMax val="0"/>
          <dgm:chPref val="0"/>
        </dgm:presLayoutVars>
      </dgm:prSet>
      <dgm:spPr/>
    </dgm:pt>
    <dgm:pt modelId="{CA230A80-7ACD-4E06-91D3-01373686C28B}" type="pres">
      <dgm:prSet presAssocID="{74F7A19C-62E2-4D9E-BC4A-814F904E8159}" presName="txSpace" presStyleCnt="0"/>
      <dgm:spPr/>
    </dgm:pt>
    <dgm:pt modelId="{B3E0B2D5-8A7A-4ACA-8EAF-C522604572DF}" type="pres">
      <dgm:prSet presAssocID="{74F7A19C-62E2-4D9E-BC4A-814F904E8159}" presName="desTx" presStyleLbl="revTx" presStyleIdx="7" presStyleCnt="8">
        <dgm:presLayoutVars/>
      </dgm:prSet>
      <dgm:spPr/>
    </dgm:pt>
  </dgm:ptLst>
  <dgm:cxnLst>
    <dgm:cxn modelId="{34B37033-740D-4558-AD64-79CC8497326E}" type="presOf" srcId="{D9BD2905-50F7-46CE-B414-221765CE36D1}" destId="{48DF8284-358F-42A2-A9F7-BD1EB8B12215}" srcOrd="0" destOrd="0" presId="urn:microsoft.com/office/officeart/2018/2/layout/IconLabelDescriptionList"/>
    <dgm:cxn modelId="{3EC3C737-D992-46B5-9121-81F2C3655BB4}" type="presOf" srcId="{6512220B-6A49-4618-A7A9-44815A4E1E85}" destId="{C4F1BD33-DBFB-423B-B470-E4CE00F8FF70}" srcOrd="0" destOrd="0" presId="urn:microsoft.com/office/officeart/2018/2/layout/IconLabelDescriptionList"/>
    <dgm:cxn modelId="{68E7A647-7F42-47C2-8ED9-ABD05965CD01}" type="presOf" srcId="{8694A308-94A9-46EB-A84E-BC0E42648CAB}" destId="{07C09BD1-C680-448E-A92C-AEFF735F012E}" srcOrd="0" destOrd="0" presId="urn:microsoft.com/office/officeart/2018/2/layout/IconLabelDescriptionList"/>
    <dgm:cxn modelId="{9D42A856-6449-45DE-8201-C58FED934E05}" type="presOf" srcId="{74F7A19C-62E2-4D9E-BC4A-814F904E8159}" destId="{A61B8ACB-10C8-4FD2-B87C-291F5AA13EB6}" srcOrd="0" destOrd="0" presId="urn:microsoft.com/office/officeart/2018/2/layout/IconLabelDescriptionList"/>
    <dgm:cxn modelId="{158F5F8C-4748-41D5-88B2-0A4FF45FC544}" type="presOf" srcId="{686E03FC-F33D-4260-B3D4-C6CB2826A4EE}" destId="{F9C7D3A1-A1B7-49CC-95CA-6DA662F7D326}" srcOrd="0" destOrd="0" presId="urn:microsoft.com/office/officeart/2018/2/layout/IconLabelDescriptionList"/>
    <dgm:cxn modelId="{9E5877A9-01B2-4237-AF31-D08907E0C8A6}" srcId="{686E03FC-F33D-4260-B3D4-C6CB2826A4EE}" destId="{6512220B-6A49-4618-A7A9-44815A4E1E85}" srcOrd="1" destOrd="0" parTransId="{037CB71E-ED28-4317-8FDB-BA288C9972D0}" sibTransId="{E7C87B05-32D3-41ED-AA3F-E5037953BBE8}"/>
    <dgm:cxn modelId="{0A7DABAF-4F60-4EEE-B5A5-523DE718C947}" srcId="{686E03FC-F33D-4260-B3D4-C6CB2826A4EE}" destId="{8694A308-94A9-46EB-A84E-BC0E42648CAB}" srcOrd="0" destOrd="0" parTransId="{C6851DCD-5279-4D97-8CF6-F86DE74DE642}" sibTransId="{FABF7304-7CE9-4B0C-B843-CEDFC1EC6C66}"/>
    <dgm:cxn modelId="{06DC3BB2-7089-40ED-B81C-8F86FD35C031}" type="presOf" srcId="{7753A3FF-EF50-4D6E-9C87-2B5A601B54AE}" destId="{3E692058-15EE-4B27-B659-75DCDEACB396}" srcOrd="0" destOrd="0" presId="urn:microsoft.com/office/officeart/2018/2/layout/IconLabelDescriptionList"/>
    <dgm:cxn modelId="{7727ABC9-E66C-4446-9AAF-FC946B401FC7}" srcId="{686E03FC-F33D-4260-B3D4-C6CB2826A4EE}" destId="{7753A3FF-EF50-4D6E-9C87-2B5A601B54AE}" srcOrd="2" destOrd="0" parTransId="{267839B9-BC49-4749-93BA-87582B9B1E1F}" sibTransId="{39FF43B7-4C00-4EC9-9146-D3016F88E8E3}"/>
    <dgm:cxn modelId="{DD3436CB-29A8-4C18-B931-E283B8421F79}" srcId="{686E03FC-F33D-4260-B3D4-C6CB2826A4EE}" destId="{74F7A19C-62E2-4D9E-BC4A-814F904E8159}" srcOrd="3" destOrd="0" parTransId="{2892F9A9-55BC-416C-AC21-1B218A7D4B34}" sibTransId="{98F1A9EE-A252-4AF2-9EFE-12028F367342}"/>
    <dgm:cxn modelId="{9C2DE3E1-151A-4400-9D8B-D7822424B3F3}" srcId="{8694A308-94A9-46EB-A84E-BC0E42648CAB}" destId="{D9BD2905-50F7-46CE-B414-221765CE36D1}" srcOrd="0" destOrd="0" parTransId="{F1A28A7F-479F-485C-9D0E-1A4826D7FBB8}" sibTransId="{33027BB9-9E34-488F-941D-793FBCF0C8B9}"/>
    <dgm:cxn modelId="{462815C2-A6F7-4038-8B66-A1948130CF03}" type="presParOf" srcId="{F9C7D3A1-A1B7-49CC-95CA-6DA662F7D326}" destId="{3E8FCE69-82D1-46C4-A17D-273D1A36CF55}" srcOrd="0" destOrd="0" presId="urn:microsoft.com/office/officeart/2018/2/layout/IconLabelDescriptionList"/>
    <dgm:cxn modelId="{4FAC945A-80F2-4BAF-91E5-59ADDAAE32F2}" type="presParOf" srcId="{3E8FCE69-82D1-46C4-A17D-273D1A36CF55}" destId="{06C7BB98-6513-4038-A708-2CD5C3B48692}" srcOrd="0" destOrd="0" presId="urn:microsoft.com/office/officeart/2018/2/layout/IconLabelDescriptionList"/>
    <dgm:cxn modelId="{E0CA272A-E9B7-45F8-8043-27DAD762C033}" type="presParOf" srcId="{3E8FCE69-82D1-46C4-A17D-273D1A36CF55}" destId="{BA621111-F8F4-4071-B757-A226BC40B684}" srcOrd="1" destOrd="0" presId="urn:microsoft.com/office/officeart/2018/2/layout/IconLabelDescriptionList"/>
    <dgm:cxn modelId="{20470269-D0E7-4B64-B538-936BC2883D00}" type="presParOf" srcId="{3E8FCE69-82D1-46C4-A17D-273D1A36CF55}" destId="{07C09BD1-C680-448E-A92C-AEFF735F012E}" srcOrd="2" destOrd="0" presId="urn:microsoft.com/office/officeart/2018/2/layout/IconLabelDescriptionList"/>
    <dgm:cxn modelId="{83DA7B31-B548-4DDF-A093-5F037CA0ED1E}" type="presParOf" srcId="{3E8FCE69-82D1-46C4-A17D-273D1A36CF55}" destId="{332D2934-C869-4ED5-8E06-7EC160182493}" srcOrd="3" destOrd="0" presId="urn:microsoft.com/office/officeart/2018/2/layout/IconLabelDescriptionList"/>
    <dgm:cxn modelId="{5CC6D73E-AB34-429B-ADFE-9891E233653F}" type="presParOf" srcId="{3E8FCE69-82D1-46C4-A17D-273D1A36CF55}" destId="{48DF8284-358F-42A2-A9F7-BD1EB8B12215}" srcOrd="4" destOrd="0" presId="urn:microsoft.com/office/officeart/2018/2/layout/IconLabelDescriptionList"/>
    <dgm:cxn modelId="{DAF749F4-2C62-4F46-A9DB-9AAEE50A2A21}" type="presParOf" srcId="{F9C7D3A1-A1B7-49CC-95CA-6DA662F7D326}" destId="{8B62FA13-FA77-4296-9382-9202840BE2DD}" srcOrd="1" destOrd="0" presId="urn:microsoft.com/office/officeart/2018/2/layout/IconLabelDescriptionList"/>
    <dgm:cxn modelId="{FB990965-93D4-414A-B85E-821ABA93AB1B}" type="presParOf" srcId="{F9C7D3A1-A1B7-49CC-95CA-6DA662F7D326}" destId="{49F936F8-CC24-41C6-AD1F-F5DBE7194123}" srcOrd="2" destOrd="0" presId="urn:microsoft.com/office/officeart/2018/2/layout/IconLabelDescriptionList"/>
    <dgm:cxn modelId="{95214314-072D-4698-93C8-69891866C0E2}" type="presParOf" srcId="{49F936F8-CC24-41C6-AD1F-F5DBE7194123}" destId="{BAD9B21E-4A0A-4C16-BC49-6BC7488B6724}" srcOrd="0" destOrd="0" presId="urn:microsoft.com/office/officeart/2018/2/layout/IconLabelDescriptionList"/>
    <dgm:cxn modelId="{8EF70024-EAE1-41F5-BBA9-AE34A72D4529}" type="presParOf" srcId="{49F936F8-CC24-41C6-AD1F-F5DBE7194123}" destId="{5F1BE175-9724-4137-A6AD-E6D131F46B1E}" srcOrd="1" destOrd="0" presId="urn:microsoft.com/office/officeart/2018/2/layout/IconLabelDescriptionList"/>
    <dgm:cxn modelId="{E019FF4B-483C-40D8-A9D0-965ABC5CD5EF}" type="presParOf" srcId="{49F936F8-CC24-41C6-AD1F-F5DBE7194123}" destId="{C4F1BD33-DBFB-423B-B470-E4CE00F8FF70}" srcOrd="2" destOrd="0" presId="urn:microsoft.com/office/officeart/2018/2/layout/IconLabelDescriptionList"/>
    <dgm:cxn modelId="{CAA00FD6-0432-4FE9-B946-639008EA9D94}" type="presParOf" srcId="{49F936F8-CC24-41C6-AD1F-F5DBE7194123}" destId="{213E31BB-A2E5-446F-8D20-2AA4425B84DC}" srcOrd="3" destOrd="0" presId="urn:microsoft.com/office/officeart/2018/2/layout/IconLabelDescriptionList"/>
    <dgm:cxn modelId="{658CE2AD-2090-494C-8431-6D571680A122}" type="presParOf" srcId="{49F936F8-CC24-41C6-AD1F-F5DBE7194123}" destId="{66B986E0-8BF2-4864-B8FB-AD2DA5360F3A}" srcOrd="4" destOrd="0" presId="urn:microsoft.com/office/officeart/2018/2/layout/IconLabelDescriptionList"/>
    <dgm:cxn modelId="{72B89704-86DB-4E3A-92E2-DCBDBC1122BC}" type="presParOf" srcId="{F9C7D3A1-A1B7-49CC-95CA-6DA662F7D326}" destId="{0B1C953C-06D2-4BC5-9003-B98AC330089C}" srcOrd="3" destOrd="0" presId="urn:microsoft.com/office/officeart/2018/2/layout/IconLabelDescriptionList"/>
    <dgm:cxn modelId="{2D88A1ED-10BA-4A0B-80E4-44047078C443}" type="presParOf" srcId="{F9C7D3A1-A1B7-49CC-95CA-6DA662F7D326}" destId="{E66A3DAF-7E6D-4CE5-B756-A2F977870A84}" srcOrd="4" destOrd="0" presId="urn:microsoft.com/office/officeart/2018/2/layout/IconLabelDescriptionList"/>
    <dgm:cxn modelId="{2732BF49-AE82-484C-BCAD-ED0EC135D085}" type="presParOf" srcId="{E66A3DAF-7E6D-4CE5-B756-A2F977870A84}" destId="{770BAD48-0669-4AA7-8CD9-828B75CD4ABE}" srcOrd="0" destOrd="0" presId="urn:microsoft.com/office/officeart/2018/2/layout/IconLabelDescriptionList"/>
    <dgm:cxn modelId="{E041B24D-2F55-4C83-A9AF-1E44CF5FAB0B}" type="presParOf" srcId="{E66A3DAF-7E6D-4CE5-B756-A2F977870A84}" destId="{EEA33839-87C6-4423-8BE0-91C55C3B5D81}" srcOrd="1" destOrd="0" presId="urn:microsoft.com/office/officeart/2018/2/layout/IconLabelDescriptionList"/>
    <dgm:cxn modelId="{0ECF7824-96EE-4771-9389-86DCD7F180CE}" type="presParOf" srcId="{E66A3DAF-7E6D-4CE5-B756-A2F977870A84}" destId="{3E692058-15EE-4B27-B659-75DCDEACB396}" srcOrd="2" destOrd="0" presId="urn:microsoft.com/office/officeart/2018/2/layout/IconLabelDescriptionList"/>
    <dgm:cxn modelId="{CA926FA5-609A-4892-80D8-29CF5C173326}" type="presParOf" srcId="{E66A3DAF-7E6D-4CE5-B756-A2F977870A84}" destId="{D8ACCDBF-1502-4DEF-8AEF-9625319C5256}" srcOrd="3" destOrd="0" presId="urn:microsoft.com/office/officeart/2018/2/layout/IconLabelDescriptionList"/>
    <dgm:cxn modelId="{16D86E3B-C128-4809-AF0D-FB4D0BD9F498}" type="presParOf" srcId="{E66A3DAF-7E6D-4CE5-B756-A2F977870A84}" destId="{11F4BD4A-0789-4416-97DE-46E7365BFFF2}" srcOrd="4" destOrd="0" presId="urn:microsoft.com/office/officeart/2018/2/layout/IconLabelDescriptionList"/>
    <dgm:cxn modelId="{3D758E80-4560-4D58-A685-1568A27B9AD6}" type="presParOf" srcId="{F9C7D3A1-A1B7-49CC-95CA-6DA662F7D326}" destId="{093883AA-4B48-4C21-A254-AE5D2C709C39}" srcOrd="5" destOrd="0" presId="urn:microsoft.com/office/officeart/2018/2/layout/IconLabelDescriptionList"/>
    <dgm:cxn modelId="{75219FF8-C786-4DC2-BBDD-C56D0A4508CA}" type="presParOf" srcId="{F9C7D3A1-A1B7-49CC-95CA-6DA662F7D326}" destId="{8F389B50-C303-412F-A2CF-8D72CD0E8FF2}" srcOrd="6" destOrd="0" presId="urn:microsoft.com/office/officeart/2018/2/layout/IconLabelDescriptionList"/>
    <dgm:cxn modelId="{8485FA00-64AE-4F06-8A35-B7C0AA88CDF9}" type="presParOf" srcId="{8F389B50-C303-412F-A2CF-8D72CD0E8FF2}" destId="{E8512440-0B25-4D25-A41A-0302C02073E5}" srcOrd="0" destOrd="0" presId="urn:microsoft.com/office/officeart/2018/2/layout/IconLabelDescriptionList"/>
    <dgm:cxn modelId="{663ABF61-B12D-42E2-BC0D-9AE58F27BE58}" type="presParOf" srcId="{8F389B50-C303-412F-A2CF-8D72CD0E8FF2}" destId="{07A61DB5-18AF-48DD-A40E-C8DB48863D5E}" srcOrd="1" destOrd="0" presId="urn:microsoft.com/office/officeart/2018/2/layout/IconLabelDescriptionList"/>
    <dgm:cxn modelId="{C3F3AC0C-4CCA-4CF5-9004-95520F708185}" type="presParOf" srcId="{8F389B50-C303-412F-A2CF-8D72CD0E8FF2}" destId="{A61B8ACB-10C8-4FD2-B87C-291F5AA13EB6}" srcOrd="2" destOrd="0" presId="urn:microsoft.com/office/officeart/2018/2/layout/IconLabelDescriptionList"/>
    <dgm:cxn modelId="{8144EBE7-FE11-4F2F-B92C-9B3127805AA3}" type="presParOf" srcId="{8F389B50-C303-412F-A2CF-8D72CD0E8FF2}" destId="{CA230A80-7ACD-4E06-91D3-01373686C28B}" srcOrd="3" destOrd="0" presId="urn:microsoft.com/office/officeart/2018/2/layout/IconLabelDescriptionList"/>
    <dgm:cxn modelId="{1C213350-98FB-49C9-BB4C-9658E4FCE71B}" type="presParOf" srcId="{8F389B50-C303-412F-A2CF-8D72CD0E8FF2}" destId="{B3E0B2D5-8A7A-4ACA-8EAF-C522604572DF}"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7BB98-6513-4038-A708-2CD5C3B48692}">
      <dsp:nvSpPr>
        <dsp:cNvPr id="0" name=""/>
        <dsp:cNvSpPr/>
      </dsp:nvSpPr>
      <dsp:spPr>
        <a:xfrm>
          <a:off x="5425" y="856837"/>
          <a:ext cx="881507" cy="8815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C09BD1-C680-448E-A92C-AEFF735F012E}">
      <dsp:nvSpPr>
        <dsp:cNvPr id="0" name=""/>
        <dsp:cNvSpPr/>
      </dsp:nvSpPr>
      <dsp:spPr>
        <a:xfrm>
          <a:off x="5425" y="1851786"/>
          <a:ext cx="2518593" cy="149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dirty="0"/>
            <a:t>A structured method used to analyze serious adverse events</a:t>
          </a:r>
        </a:p>
      </dsp:txBody>
      <dsp:txXfrm>
        <a:off x="5425" y="1851786"/>
        <a:ext cx="2518593" cy="1494731"/>
      </dsp:txXfrm>
    </dsp:sp>
    <dsp:sp modelId="{48DF8284-358F-42A2-A9F7-BD1EB8B12215}">
      <dsp:nvSpPr>
        <dsp:cNvPr id="0" name=""/>
        <dsp:cNvSpPr/>
      </dsp:nvSpPr>
      <dsp:spPr>
        <a:xfrm>
          <a:off x="5425" y="3399280"/>
          <a:ext cx="2518593" cy="9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533400">
            <a:lnSpc>
              <a:spcPct val="100000"/>
            </a:lnSpc>
            <a:spcBef>
              <a:spcPct val="0"/>
            </a:spcBef>
            <a:spcAft>
              <a:spcPct val="35000"/>
            </a:spcAft>
            <a:buNone/>
          </a:pPr>
          <a:endParaRPr lang="en-US" sz="1200" kern="1200" dirty="0"/>
        </a:p>
      </dsp:txBody>
      <dsp:txXfrm>
        <a:off x="5425" y="3399280"/>
        <a:ext cx="2518593" cy="95220"/>
      </dsp:txXfrm>
    </dsp:sp>
    <dsp:sp modelId="{BAD9B21E-4A0A-4C16-BC49-6BC7488B6724}">
      <dsp:nvSpPr>
        <dsp:cNvPr id="0" name=""/>
        <dsp:cNvSpPr/>
      </dsp:nvSpPr>
      <dsp:spPr>
        <a:xfrm>
          <a:off x="2964772" y="856837"/>
          <a:ext cx="881507" cy="8815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F1BD33-DBFB-423B-B470-E4CE00F8FF70}">
      <dsp:nvSpPr>
        <dsp:cNvPr id="0" name=""/>
        <dsp:cNvSpPr/>
      </dsp:nvSpPr>
      <dsp:spPr>
        <a:xfrm>
          <a:off x="2964772" y="1851786"/>
          <a:ext cx="2518593" cy="149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A process for identifying the basic or causal factors that underlie variation in performance</a:t>
          </a:r>
        </a:p>
      </dsp:txBody>
      <dsp:txXfrm>
        <a:off x="2964772" y="1851786"/>
        <a:ext cx="2518593" cy="1494731"/>
      </dsp:txXfrm>
    </dsp:sp>
    <dsp:sp modelId="{66B986E0-8BF2-4864-B8FB-AD2DA5360F3A}">
      <dsp:nvSpPr>
        <dsp:cNvPr id="0" name=""/>
        <dsp:cNvSpPr/>
      </dsp:nvSpPr>
      <dsp:spPr>
        <a:xfrm>
          <a:off x="2964772" y="3399280"/>
          <a:ext cx="2518593" cy="95220"/>
        </a:xfrm>
        <a:prstGeom prst="rect">
          <a:avLst/>
        </a:prstGeom>
        <a:noFill/>
        <a:ln>
          <a:noFill/>
        </a:ln>
        <a:effectLst/>
      </dsp:spPr>
      <dsp:style>
        <a:lnRef idx="0">
          <a:scrgbClr r="0" g="0" b="0"/>
        </a:lnRef>
        <a:fillRef idx="0">
          <a:scrgbClr r="0" g="0" b="0"/>
        </a:fillRef>
        <a:effectRef idx="0">
          <a:scrgbClr r="0" g="0" b="0"/>
        </a:effectRef>
        <a:fontRef idx="minor"/>
      </dsp:style>
    </dsp:sp>
    <dsp:sp modelId="{770BAD48-0669-4AA7-8CD9-828B75CD4ABE}">
      <dsp:nvSpPr>
        <dsp:cNvPr id="0" name=""/>
        <dsp:cNvSpPr/>
      </dsp:nvSpPr>
      <dsp:spPr>
        <a:xfrm>
          <a:off x="5924120" y="856837"/>
          <a:ext cx="881507" cy="88150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692058-15EE-4B27-B659-75DCDEACB396}">
      <dsp:nvSpPr>
        <dsp:cNvPr id="0" name=""/>
        <dsp:cNvSpPr/>
      </dsp:nvSpPr>
      <dsp:spPr>
        <a:xfrm>
          <a:off x="5924120" y="1851786"/>
          <a:ext cx="2518593" cy="149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Focuses primarily on systems and processes, not individual performance</a:t>
          </a:r>
        </a:p>
      </dsp:txBody>
      <dsp:txXfrm>
        <a:off x="5924120" y="1851786"/>
        <a:ext cx="2518593" cy="1494731"/>
      </dsp:txXfrm>
    </dsp:sp>
    <dsp:sp modelId="{11F4BD4A-0789-4416-97DE-46E7365BFFF2}">
      <dsp:nvSpPr>
        <dsp:cNvPr id="0" name=""/>
        <dsp:cNvSpPr/>
      </dsp:nvSpPr>
      <dsp:spPr>
        <a:xfrm>
          <a:off x="5924120" y="3399280"/>
          <a:ext cx="2518593" cy="95220"/>
        </a:xfrm>
        <a:prstGeom prst="rect">
          <a:avLst/>
        </a:prstGeom>
        <a:noFill/>
        <a:ln>
          <a:noFill/>
        </a:ln>
        <a:effectLst/>
      </dsp:spPr>
      <dsp:style>
        <a:lnRef idx="0">
          <a:scrgbClr r="0" g="0" b="0"/>
        </a:lnRef>
        <a:fillRef idx="0">
          <a:scrgbClr r="0" g="0" b="0"/>
        </a:fillRef>
        <a:effectRef idx="0">
          <a:scrgbClr r="0" g="0" b="0"/>
        </a:effectRef>
        <a:fontRef idx="minor"/>
      </dsp:style>
    </dsp:sp>
    <dsp:sp modelId="{E8512440-0B25-4D25-A41A-0302C02073E5}">
      <dsp:nvSpPr>
        <dsp:cNvPr id="0" name=""/>
        <dsp:cNvSpPr/>
      </dsp:nvSpPr>
      <dsp:spPr>
        <a:xfrm>
          <a:off x="8883468" y="856837"/>
          <a:ext cx="881507" cy="8815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1B8ACB-10C8-4FD2-B87C-291F5AA13EB6}">
      <dsp:nvSpPr>
        <dsp:cNvPr id="0" name=""/>
        <dsp:cNvSpPr/>
      </dsp:nvSpPr>
      <dsp:spPr>
        <a:xfrm>
          <a:off x="8883468" y="1851786"/>
          <a:ext cx="2518593" cy="14947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There may be multiple root causes of a problem; different people who see different parts of the system may answer the questions differently</a:t>
          </a:r>
        </a:p>
      </dsp:txBody>
      <dsp:txXfrm>
        <a:off x="8883468" y="1851786"/>
        <a:ext cx="2518593" cy="1494731"/>
      </dsp:txXfrm>
    </dsp:sp>
    <dsp:sp modelId="{B3E0B2D5-8A7A-4ACA-8EAF-C522604572DF}">
      <dsp:nvSpPr>
        <dsp:cNvPr id="0" name=""/>
        <dsp:cNvSpPr/>
      </dsp:nvSpPr>
      <dsp:spPr>
        <a:xfrm>
          <a:off x="8883468" y="3399280"/>
          <a:ext cx="2518593" cy="95220"/>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18754-F277-40D6-945A-027DACC3D71C}" type="datetimeFigureOut">
              <a:rPr lang="en-US" smtClean="0"/>
              <a:t>5/8/2022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445A33-8796-4D1C-A53D-F9D17BD92743}" type="slidenum">
              <a:rPr lang="en-US" smtClean="0"/>
              <a:t>‹#›</a:t>
            </a:fld>
            <a:endParaRPr lang="en-US"/>
          </a:p>
        </p:txBody>
      </p:sp>
    </p:spTree>
    <p:extLst>
      <p:ext uri="{BB962C8B-B14F-4D97-AF65-F5344CB8AC3E}">
        <p14:creationId xmlns:p14="http://schemas.microsoft.com/office/powerpoint/2010/main" val="2507857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ealth.gov/our-work/national-health-initiatives/healthy-people/healthy-people-2030/questions-answers"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file:///C:\Users\User\OneDrive%20-%20Baylor%20College%20of%20Medicine\My%20Documents\Morbidity%20and%20Mortality%20and%20Disparities\what%20is%20health%20equity_robert%20wood%20johnson%20foundation.pdf" TargetMode="External"/><Relationship Id="rId4" Type="http://schemas.openxmlformats.org/officeDocument/2006/relationships/hyperlink" Target="https://ccnmtl.columbia.edu/projects/region2phtc/modules/Region2Mod1/understanding_the_difference_between_health_disparity_and_health_inequity.html?msclkid=48a2a2d0ce7311ec92c19348ff30d04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nnualreviews.org/doi/abs/10.1146/annurev-soc-060116-05340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a:t>RCA: used for </a:t>
            </a:r>
            <a:r>
              <a:rPr lang="en-US" sz="1200" dirty="0"/>
              <a:t>Sentinel events as defined by Joint Commission, All serious safety events at TCH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620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Studies have demonstrated that Black patients tend to receive care in hospitals with higher mortality rates and lower rates of effective evidence-based medical treatments compared with white patients. These studies suggest that place matters and there is growing attention to improving quality of care during delivery hospitalization to reduce disparities in maternal mortality and morbidity. It also important to note that racial and ethnic disparities have been documented both between hospitals and within hospitals and improvements in quality of care may address both of these causes of disparities. Hospitals that disproportionately care for black deliveries have been shown to have higher risk-adjusted severe maternal morbidity rates for both black and white women in those hospitals.</a:t>
            </a:r>
          </a:p>
          <a:p>
            <a:r>
              <a:rPr lang="en-US" dirty="0"/>
              <a:t>(Ref=Reducing Disparities in Severe Maternal Morbidity and Mortality Elizabeth A Howell)</a:t>
            </a:r>
          </a:p>
          <a:p>
            <a:endParaRPr lang="en-US" dirty="0"/>
          </a:p>
          <a:p>
            <a:r>
              <a:rPr lang="en-US" dirty="0"/>
              <a:t>Multiple studies have investigated the impact of site of care on obstetric outcome disparities.  Recent data suggests that a sizeable portion of racial and ethnic disparities in severe maternal morbidity and mortality may be explained by variation in hospital quality. </a:t>
            </a:r>
          </a:p>
          <a:p>
            <a:endParaRPr lang="en-US" dirty="0"/>
          </a:p>
          <a:p>
            <a:endParaRPr lang="en-US" dirty="0"/>
          </a:p>
          <a:p>
            <a:r>
              <a:rPr lang="en-US" dirty="0"/>
              <a:t>Howell et al. examined maternal morbidity in New York City and found significantly higher rates of morbidity at hospitals with high rates of non-Hispanic black patients than primarily non-Hispanic white patients; they concluded that at least some of the difference was due to hospital performance, inasmuch as they inferred from their data that the same patients would have had better outcomes at primarily white-serving hospitals. most quality indicators had the best performance in Hispanic-serving hospitals, with black-serving hospitals having the poorest performance of all hospitals. Additionally, black individuals in primarily non-black-serving hospitals had significantly poorer outcomes than other races/ethnicities, while at primarily black-serving hospitals all races/ethnicities had similarly poor outcomes, which the authors suggested indicated that the primarily black-serving hospitals were of poorer quality in general.</a:t>
            </a:r>
          </a:p>
          <a:p>
            <a:endParaRPr lang="en-US" dirty="0"/>
          </a:p>
          <a:p>
            <a:endParaRPr lang="en-US" dirty="0"/>
          </a:p>
          <a:p>
            <a:r>
              <a:rPr lang="en-US" dirty="0"/>
              <a:t>Research has documented racial and ethnic disparities in severe maternal morbidity rates and that between-hospital differences—</a:t>
            </a:r>
            <a:r>
              <a:rPr lang="en-US" dirty="0" err="1"/>
              <a:t>ie</a:t>
            </a:r>
            <a:r>
              <a:rPr lang="en-US" dirty="0"/>
              <a:t>, black and Latina mothers receiving care at hospitals with worse outcomes—explain a sizable portion of these disparities. However, less attention has been paid to within-hospital disparities—whether black and Latina mothers have worse outcomes than white mothers who deliver in the same hospital. Medicaid covers nearly half of the deliveries in the United States; black and Latina pregnant women are more likely to be insured by Medicaid than are white pregnant women. In other areas of medicine, research has documented that patients insured by Medicaid tend to receive lower quality of care than patients insured by commercial insurance even within the same hospital. There are reasons to suspect that insurance type may contribute to racial and ethnic severe maternal morbidity disparities within the same hospital. Pregnant women insured by Medicaid may be cared for by a different set of physicians. Reimbursement levels for delivery are lower for Medicaid compared with commercially insured deliveries. The authors’ objective was to examine within-hospital racial and ethnic disparities in severe maternal morbidity rates and to determine whether they are associated with differences in types of medical insurance.</a:t>
            </a:r>
          </a:p>
          <a:p>
            <a:endParaRPr lang="en-US" dirty="0"/>
          </a:p>
          <a:p>
            <a:r>
              <a:rPr lang="en-US" sz="1900" dirty="0"/>
              <a:t>NYC population-based study examining within-hospital Black/White, Latina/White, and Medicaid/Commercially insured differences in SMM</a:t>
            </a:r>
          </a:p>
          <a:p>
            <a:endParaRPr lang="en-US" sz="1900" dirty="0"/>
          </a:p>
          <a:p>
            <a:r>
              <a:rPr lang="en-US" sz="1900" dirty="0"/>
              <a:t>Results:</a:t>
            </a:r>
          </a:p>
          <a:p>
            <a:pPr lvl="1"/>
            <a:r>
              <a:rPr lang="en-US" sz="1500" dirty="0"/>
              <a:t>SMM higher among Black and Latina women than white women (4.2% and 2.9% vs 1.5%, respectively, P,.001) and among women insured by Medicaid than commercially insured (2.8% vs 2.0%, P,.001)</a:t>
            </a:r>
          </a:p>
          <a:p>
            <a:pPr lvl="1"/>
            <a:r>
              <a:rPr lang="en-US" sz="1500" dirty="0"/>
              <a:t>No difference in risk of SMM within same hospital by insurance</a:t>
            </a:r>
          </a:p>
          <a:p>
            <a:pPr lvl="1"/>
            <a:endParaRPr lang="en-US" sz="1400" dirty="0"/>
          </a:p>
          <a:p>
            <a:r>
              <a:rPr lang="en-US" sz="1900" dirty="0"/>
              <a:t>Conclusion: </a:t>
            </a:r>
          </a:p>
          <a:p>
            <a:pPr lvl="1"/>
            <a:r>
              <a:rPr lang="en-US" sz="1500" dirty="0"/>
              <a:t>Within hospitals in NYC, Black and Latina women are at higher risk of SMM than white women and this is not associated with type of insurance</a:t>
            </a:r>
          </a:p>
          <a:p>
            <a:pPr lvl="1"/>
            <a:r>
              <a:rPr lang="en-US" sz="1500" dirty="0"/>
              <a:t>Multiple pathways contribute to disparities, including structural racism and bias in maternal health care</a:t>
            </a:r>
          </a:p>
          <a:p>
            <a:pPr lvl="1"/>
            <a:r>
              <a:rPr lang="en-US" sz="1500" dirty="0"/>
              <a:t>Future research efforts needed: causes of variation in care for pregnant Black and Latina women compared with white women within the same hospitals, such as patient–doctor communication, structural racism, bias, language issues, shared decision making, and differential use of obstetric-quality tools</a:t>
            </a:r>
          </a:p>
          <a:p>
            <a:endParaRPr lang="en-US" dirty="0"/>
          </a:p>
          <a:p>
            <a:endParaRPr lang="en-US" dirty="0"/>
          </a:p>
          <a:p>
            <a:r>
              <a:rPr lang="en-US" dirty="0"/>
              <a:t>METHODS: We conducted a population-based, </a:t>
            </a:r>
            <a:r>
              <a:rPr lang="en-US" dirty="0" err="1"/>
              <a:t>crosssectional</a:t>
            </a:r>
            <a:r>
              <a:rPr lang="en-US" dirty="0"/>
              <a:t> study using linked 2010–2014 New York City discharge and birth certificate data sets (N5591,455 deliveries) to examine within-hospital black–white, Latina–white, and Medicaid–commercially insured differences in severe maternal morbidity. We used logistic regression to produce risk-adjusted rates of severe maternal morbidity for patients with commercial and Medicaid insurance and for black, Latina, and white patients within each hospital. We compared these within hospital adjusted rates using paired t-tests and conditional logit models. </a:t>
            </a:r>
          </a:p>
          <a:p>
            <a:endParaRPr lang="en-US" dirty="0"/>
          </a:p>
          <a:p>
            <a:r>
              <a:rPr lang="en-US" dirty="0"/>
              <a:t>RESULTS: Severe maternal morbidity was higher among black and Latina women than white women (4.2% and 2.9% vs 1.5%, respectively, P,.001) and among women insured by Medicaid than those commercially insured (2.8% vs 2.0%, P,.001). Women insured by Medicaid compared with those with commercial insurance had similar risk for severe maternal morbidity within the same hospital (P5.54). In contrast, black women compared with white women had significantly higher risk for severe maternal morbidity within the same hospital (P,.001), as did Latina women (P,.001). Conditional logit analyses confirmed these findings, with black and Latina women compared with white women having higher risk for severe maternal morbidity (adjusted odds ratio [</a:t>
            </a:r>
            <a:r>
              <a:rPr lang="en-US" dirty="0" err="1"/>
              <a:t>aOR</a:t>
            </a:r>
            <a:r>
              <a:rPr lang="en-US" dirty="0"/>
              <a:t>] 1.52; 95% CI 1.46–1.62 and </a:t>
            </a:r>
            <a:r>
              <a:rPr lang="en-US" dirty="0" err="1"/>
              <a:t>aOR</a:t>
            </a:r>
            <a:r>
              <a:rPr lang="en-US" dirty="0"/>
              <a:t> 1.44; 95% CI 1.36–1.53, respectively) and women insured by Medicaid compared with those commercially insured having similar risk. </a:t>
            </a:r>
          </a:p>
          <a:p>
            <a:endParaRPr lang="en-US" dirty="0"/>
          </a:p>
          <a:p>
            <a:r>
              <a:rPr lang="en-US" dirty="0"/>
              <a:t>CONCLUSION: Within hospitals in New York City, black and Latina women are at higher risk of severe maternal morbidity than white women; this is not associated with differences in types of insurance.</a:t>
            </a:r>
          </a:p>
          <a:p>
            <a:endParaRPr lang="en-US" dirty="0"/>
          </a:p>
          <a:p>
            <a:r>
              <a:rPr lang="en-US" b="1" dirty="0"/>
              <a:t>The authors conclude that their results raise the hypothesis that effects of reduced reimbursement for Medicaid may operate at the hospital but not at the individual level. Disparities are a complex phenomenon and multiple pathways contribute to their occurrence. One pathway, documented by a growing body of research, is structural racism and bias in health care and in maternal health care specifically.  </a:t>
            </a:r>
          </a:p>
          <a:p>
            <a:endParaRPr lang="en-US" dirty="0"/>
          </a:p>
        </p:txBody>
      </p:sp>
      <p:sp>
        <p:nvSpPr>
          <p:cNvPr id="4" name="Slide Number Placeholder 3"/>
          <p:cNvSpPr>
            <a:spLocks noGrp="1"/>
          </p:cNvSpPr>
          <p:nvPr>
            <p:ph type="sldNum" sz="quarter" idx="5"/>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5F38E2C1-A6E6-4A96-BD1F-60F35E392FA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72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EB74-1743-7B42-8FD7-7E1860AA5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4539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4ADC77-6EA6-44F8-A4B1-D8E5ACACD4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999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EB74-1743-7B42-8FD7-7E1860AA5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540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EB74-1743-7B42-8FD7-7E1860AA5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312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lens we use to understand root causes sets the stage for how we develop solutions. Whenever we explore root causes one of our goals should be to discover solutions by identifying factors that increase and decrease inequities. </a:t>
            </a:r>
          </a:p>
          <a:p>
            <a:endParaRPr lang="en-US" dirty="0"/>
          </a:p>
          <a:p>
            <a:r>
              <a:rPr lang="en-US" dirty="0"/>
              <a:t>Root causes can be overwhelming! As we dig deeper the problems become larger, more systemic and more engrained. However we’re not uncovering root causes so we can pat ourselves on the back – we want to address them. </a:t>
            </a:r>
          </a:p>
          <a:p>
            <a:r>
              <a:rPr lang="en-US" dirty="0"/>
              <a:t>This iceberg model is based on model shared by the Interaction Institute for Social Change and helps to identify points of leverage when exploring root causes. Across events, patterns and structures there are linkages – each event has it’s patterns and structures. </a:t>
            </a:r>
          </a:p>
          <a:p>
            <a:r>
              <a:rPr lang="en-US" dirty="0"/>
              <a:t>By breaking these into categories we may be able to also apply Monica McLemore’s </a:t>
            </a:r>
            <a:r>
              <a:rPr lang="en-US" sz="1200" kern="1200" dirty="0">
                <a:solidFill>
                  <a:schemeClr val="tx1"/>
                </a:solidFill>
                <a:effectLst/>
                <a:latin typeface="+mn-lt"/>
                <a:ea typeface="+mn-ea"/>
                <a:cs typeface="+mn-cs"/>
              </a:rPr>
              <a:t>conceptual framework for identifying structural determinants of health, resolving health disparities, and achieving health equity through interventions that retrofit (small modifications we can make right now), reform (changes in policies and practices), and reimagine (revolutionary shifts in systems). McLemore points out that while we all want to be on “team reimagine,” work is needed across all three domains and the work that we do to retrofit or reform can contribute to the eventual establishment of a reimagined healthcare system. This may help to make our work less daunting. </a:t>
            </a:r>
            <a:endParaRPr lang="en-US" dirty="0"/>
          </a:p>
          <a:p>
            <a:r>
              <a:rPr lang="en-US" dirty="0"/>
              <a:t>******</a:t>
            </a:r>
          </a:p>
          <a:p>
            <a:r>
              <a:rPr lang="en-US" dirty="0"/>
              <a:t>https://</a:t>
            </a:r>
            <a:r>
              <a:rPr lang="en-US" dirty="0" err="1"/>
              <a:t>interactioninstitute.org</a:t>
            </a:r>
            <a:r>
              <a:rPr lang="en-US" dirty="0"/>
              <a:t>/undoing-racism-by-design/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interactioninstitute.org</a:t>
            </a:r>
            <a:r>
              <a:rPr lang="en-US" dirty="0"/>
              <a:t>/the-system-is-us/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Iceberg with events, patterns and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www.slideegg.com</a:t>
            </a:r>
            <a:r>
              <a:rPr lang="en-US" dirty="0"/>
              <a:t>/blank-iceberg-template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2E880-2A44-0745-8776-8032A863C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846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of why it’s easier to measure race than racism is because we’ve been doing it for a long time. Since race as we know it came to be race data has been used to define racial differences and perpetuate racism. We live in a racialized society where the minute we see someone we associate them with a racial group but it’s a lot harder to look around our hospitals, our schools and our communities and identify all of the racism that permeates the air.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 Camara Jones points out that “race-associated differences in health outcomes are routinely documented in this country yet for the most part their basis remains poorly explained.” She goes on to discuss how in our racialized society in many ways race is used as a proxy for racism, however racism manifests in many forms. We need to better understand, measure and address those multiple and constantly evolving forms if we hope to address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race a proxy for racism – yes, but racism manifests in so many forms.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it’s not surprising that we’ve become accustomed for us use race as a rough proxy for racism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www.theguardian.com</a:t>
            </a:r>
            <a:r>
              <a:rPr lang="en-US" dirty="0"/>
              <a:t>/</a:t>
            </a:r>
            <a:r>
              <a:rPr lang="en-US" dirty="0" err="1"/>
              <a:t>commentisfree</a:t>
            </a:r>
            <a:r>
              <a:rPr lang="en-US" dirty="0"/>
              <a:t>/2019/may/02/pregnant-black-racial-disparities-maternal-health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Camara Jones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academic.oup.com</a:t>
            </a:r>
            <a:r>
              <a:rPr lang="en-US" dirty="0"/>
              <a:t>/</a:t>
            </a:r>
            <a:r>
              <a:rPr lang="en-US" dirty="0" err="1"/>
              <a:t>aje</a:t>
            </a:r>
            <a:r>
              <a:rPr lang="en-US" dirty="0"/>
              <a:t>/article/154/4/299/61900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Race-associated differences in health outcomes are </a:t>
            </a:r>
            <a:r>
              <a:rPr lang="en-US" dirty="0" err="1"/>
              <a:t>rou</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tinely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documented in this country (1–4), yet for the most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their basis remains poorly explained. Instead of vigor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ously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investigating the basis of these differences, we tend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simply adjust for race in our analyses or restrict our studies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 single “racial”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race is generally thought to measure some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combination of social class, culture, and genes. Yet race is only a rough proxy for each of these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 is, race is a social classification in our race-conscious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society that conditions most aspects of our daily life </a:t>
            </a:r>
            <a:r>
              <a:rPr lang="en-US" dirty="0" err="1"/>
              <a:t>experi</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ences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results in profound differences in life chances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race a proxy for racism – yes, but racism manifests in so many forms.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EB74-1743-7B42-8FD7-7E1860AA5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045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On this slide are the 9 domains of structural racism that emerged from a study conducted by Chambers and colleagues.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They conducted focus groups with 32 Black women, the majority of which were either pregnant or postpartum.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The definitions of structural racism that emerged focused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The accumulated effect of historic oppression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Laws and processes that are oppressive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Unequal access to resources – such as education, medical care, safe neighborhoods and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They called systemic racism a silent opportunity killer.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Often when we work within hospital systems and try to find the root causes of pregnancy related health inequities, we search for our specific role. We want to figure out what specific thing are we doing that’s contributing to the problem. That is absolutely necessary. And yet, we also have to go beyond our walls and appreciate that even if we don’t have a direct hand in causing some of these problems we do have a responsibility to raise awareness about them and partner with communities to address them.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kern="1200" dirty="0">
                <a:solidFill>
                  <a:schemeClr val="tx1"/>
                </a:solidFill>
                <a:effectLst/>
                <a:latin typeface="+mn-lt"/>
                <a:ea typeface="+mn-ea"/>
                <a:cs typeface="+mn-cs"/>
              </a:rPr>
              <a:t>This research is also a reminder that we have to partner with Black people to understand how structural racism impacts their health and we have track and address these impact of these factors.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EB74-1743-7B42-8FD7-7E1860AA5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665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better grasp the full picture we can use instruments such as this one works backwards to trace the downstream and upstream issues that contribute to the inequity. A tool like this can only be completed when multiple stakeholders across a range of sectors are present with representatives of the groups that experience the disparity leading the way.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www.mass.gov</a:t>
            </a:r>
            <a:r>
              <a:rPr lang="en-US" dirty="0"/>
              <a:t>/doc/racial-equity-data-road-map-pdf/download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EB74-1743-7B42-8FD7-7E1860AA5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856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a:t>
            </a:r>
            <a:r>
              <a:rPr lang="en-US" dirty="0" err="1"/>
              <a:t>postneonatal</a:t>
            </a:r>
            <a:r>
              <a:rPr lang="en-US" dirty="0"/>
              <a:t> mortality rates by race for black and white babies in Mississippi, Alabama, Illinois and new York. The bottom lines all represent mortality for white babies. The top 4 lines are for black babies. And you can see that in each state there was a significant drop in mortality for black babies with the deepest slopes in the southern states of Mississippi and Alabama. This drop coincides with the passage of the 1964 civil rights act. We know that Neonatal mortality is associated with the overall health of a community. This graph is a reminder that justice is an essential ingredient to move us towards health equity</a:t>
            </a:r>
          </a:p>
          <a:p>
            <a:r>
              <a:rPr lang="en-US" dirty="0"/>
              <a:t>****</a:t>
            </a:r>
          </a:p>
          <a:p>
            <a:r>
              <a:rPr lang="en-US" dirty="0"/>
              <a:t>Need to think about the root causes of good things!</a:t>
            </a:r>
          </a:p>
          <a:p>
            <a:r>
              <a:rPr lang="en-US" dirty="0"/>
              <a:t>https://</a:t>
            </a:r>
            <a:r>
              <a:rPr lang="en-US" dirty="0" err="1"/>
              <a:t>users.nber.org</a:t>
            </a:r>
            <a:r>
              <a:rPr lang="en-US" dirty="0"/>
              <a:t>/~almond/</a:t>
            </a:r>
            <a:r>
              <a:rPr lang="en-US" dirty="0" err="1"/>
              <a:t>chay_npc_paper.pdf</a:t>
            </a:r>
            <a:endParaRPr lang="en-US" dirty="0"/>
          </a:p>
          <a:p>
            <a:endParaRPr lang="en-US" dirty="0"/>
          </a:p>
          <a:p>
            <a:r>
              <a:rPr lang="en-US" sz="1200" b="0" i="0" kern="1200" dirty="0">
                <a:solidFill>
                  <a:schemeClr val="tx1"/>
                </a:solidFill>
                <a:effectLst/>
                <a:latin typeface="+mn-lt"/>
                <a:ea typeface="+mn-ea"/>
                <a:cs typeface="+mn-cs"/>
              </a:rPr>
              <a:t>POSTNEONATAL MORTALITY RATE is the number of resident newborns dying between 28 and 364 days of age in a specified geographic area (country, state, county, etc.) divided by the number of resident live births for the same geographic area (for a specified time period, usually a calendar year) and multiplied by 1,000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EB74-1743-7B42-8FD7-7E1860AA5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1875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whys: one way to identify root cause of a problem is to ask “Why?” 5 times</a:t>
            </a:r>
          </a:p>
          <a:p>
            <a:pPr lvl="1"/>
            <a:r>
              <a:rPr lang="en-US" dirty="0"/>
              <a:t>When a problem presents itself, ask “Why did this happen?” </a:t>
            </a:r>
          </a:p>
          <a:p>
            <a:pPr lvl="1"/>
            <a:r>
              <a:rPr lang="en-US" dirty="0"/>
              <a:t>Don’t stop at the answer to this first question. Ask “Why?” again and again until you reach the root cause.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648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we explore and frame root causes lays a critical foundation for the solutions we develop and for how we track our progress. And thankfully there is a growing movement to measure the problem – racism, oppression, sexism </a:t>
            </a:r>
            <a:r>
              <a:rPr lang="en-US" dirty="0" err="1"/>
              <a:t>etc</a:t>
            </a:r>
            <a:r>
              <a:rPr lang="en-US" dirty="0"/>
              <a:t> in new and creative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starts with working to appreciate and understand the unique experiences of each individual across spectrums of intersecting identities. We have so many opportunities to enhance our understanding of the root causes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womenfriendlycitieschallenge.org</a:t>
            </a:r>
            <a:r>
              <a:rPr lang="en-US" dirty="0"/>
              <a:t>/intersectionality/</a:t>
            </a:r>
          </a:p>
          <a:p>
            <a:endParaRPr lang="en-US" dirty="0"/>
          </a:p>
          <a:p>
            <a:r>
              <a:rPr lang="en-US" sz="1200" i="1" kern="1200" dirty="0">
                <a:solidFill>
                  <a:schemeClr val="tx1"/>
                </a:solidFill>
                <a:effectLst/>
                <a:latin typeface="+mn-lt"/>
                <a:ea typeface="+mn-ea"/>
                <a:cs typeface="+mn-cs"/>
              </a:rPr>
              <a:t>Deconstructing Inequities — Transparent Values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 Measurement and Analytic Choices</a:t>
            </a:r>
            <a:endParaRPr lang="en-US" sz="1200" kern="1200" dirty="0">
              <a:solidFill>
                <a:schemeClr val="tx1"/>
              </a:solidFill>
              <a:effectLst/>
              <a:latin typeface="+mn-lt"/>
              <a:ea typeface="+mn-ea"/>
              <a:cs typeface="+mn-cs"/>
            </a:endParaRPr>
          </a:p>
          <a:p>
            <a:r>
              <a:rPr lang="en-US" dirty="0"/>
              <a:t>https://</a:t>
            </a:r>
            <a:r>
              <a:rPr lang="en-US" dirty="0" err="1"/>
              <a:t>www.nejm.org</a:t>
            </a:r>
            <a:r>
              <a:rPr lang="en-US" dirty="0"/>
              <a:t>/</a:t>
            </a:r>
            <a:r>
              <a:rPr lang="en-US" dirty="0" err="1"/>
              <a:t>doi</a:t>
            </a:r>
            <a:r>
              <a:rPr lang="en-US" dirty="0"/>
              <a:t>/full/10.1056/NEJMms2035717</a:t>
            </a:r>
          </a:p>
          <a:p>
            <a:r>
              <a:rPr lang="en-US" sz="1200" i="1" kern="1200" dirty="0">
                <a:solidFill>
                  <a:schemeClr val="tx1"/>
                </a:solidFill>
                <a:effectLst/>
                <a:latin typeface="+mn-lt"/>
                <a:ea typeface="+mn-ea"/>
                <a:cs typeface="+mn-cs"/>
              </a:rPr>
              <a:t>People have multiple identities related to defined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geographies, races, ethnic backgrounds, educational</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attainment levels, income classes, genders,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sexual orientations, and abilities, among other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variables. Since we thus belong to multiple socially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constructed groups simultaneously, achieving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equity requires addressing multiple dimensions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of disparity.25 Different dimensions may be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more important to different people in measuring</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inequality. Ideally, an equity-focused approach to</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capturing differences in health between and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within populations26 would drill down to as many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subgroups as possible to capture unique context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and experiences — assessing health, for instance,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among high-income, Asian, nonbinary people,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or those who identify as White women and live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 lower-income metropolitan communities.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 caveat for this approach, however, is that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the relevant data may be unreliable or entirely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unavailable. Slicing the data to uncover layered</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identities increases the chances of missing or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unreliable data and reduces the statistical power</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for detecting differences.</a:t>
            </a:r>
            <a:endParaRPr lang="en-US" sz="1200" kern="1200" dirty="0">
              <a:solidFill>
                <a:schemeClr val="tx1"/>
              </a:solidFill>
              <a:effectLst/>
              <a:latin typeface="+mn-lt"/>
              <a:ea typeface="+mn-ea"/>
              <a:cs typeface="+mn-cs"/>
            </a:endParaRPr>
          </a:p>
          <a:p>
            <a:endParaRPr lang="en-US" dirty="0"/>
          </a:p>
          <a:p>
            <a:r>
              <a:rPr lang="en-US" dirty="0"/>
              <a:t>Center to the margins - https://</a:t>
            </a:r>
            <a:r>
              <a:rPr lang="en-US" dirty="0" err="1"/>
              <a:t>www.mass.gov</a:t>
            </a:r>
            <a:r>
              <a:rPr lang="en-US" dirty="0"/>
              <a:t>/doc/racial-equity-data-road-map-pdf/download</a:t>
            </a:r>
          </a:p>
          <a:p>
            <a:r>
              <a:rPr lang="en-US" dirty="0"/>
              <a:t>To center to the margins is to shift the focus from the advantaged group's perspective, which is the usual approach, to that of the marginalized group or groups.</a:t>
            </a:r>
            <a:br>
              <a:rPr lang="en-US" dirty="0"/>
            </a:br>
            <a:r>
              <a:rPr lang="en-US" dirty="0"/>
              <a:t>Should languages spoken be considered?  Would sexual orientation or gender identity expression influence the interpretation of the population of interest?  How might socioeconomic status influence or inform the understanding of the data?  What other factors raised by our community members or specific to our work would inform our understanding of the data?</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EB74-1743-7B42-8FD7-7E1860AA5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575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EEB74-1743-7B42-8FD7-7E1860AA56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24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eaLnBrk="1" fontAlgn="auto" hangingPunct="1">
              <a:spcBef>
                <a:spcPts val="0"/>
              </a:spcBef>
              <a:spcAft>
                <a:spcPts val="0"/>
              </a:spcAft>
              <a:defRPr/>
            </a:pPr>
            <a:r>
              <a:rPr lang="en-US" sz="1200" dirty="0">
                <a:latin typeface="+mn-lt"/>
              </a:rPr>
              <a:t>Health Disparities: the difference in health outcomes between groups within a population; differences between the health of one population and another in measures of who gets disease, who dies from disease, and other adverse health conditions that exist among specific population groups in the US. </a:t>
            </a:r>
            <a:r>
              <a:rPr lang="en-US" sz="1800" b="0" i="0" dirty="0">
                <a:solidFill>
                  <a:srgbClr val="222222"/>
                </a:solidFill>
                <a:effectLst/>
                <a:latin typeface="Montserrat" panose="00000500000000000000" pitchFamily="2" charset="0"/>
              </a:rPr>
              <a:t>Healthy People 2030 defines a health disparity as “a particular type of health difference that is closely linked with social, economic, and/or environmental disadvantage. Health disparities adversely affect groups of people who have systematically experienced greater obstacles to health based on their racial or ethnic group; religion; socioeconomic status; gender; age; mental health; cognitive, sensory, or physical disability; sexual orientation or gender identity; geographic location; or other characteristics historically linked to discrimination or exclusion.”  </a:t>
            </a:r>
            <a:r>
              <a:rPr lang="en-US" sz="1800" dirty="0">
                <a:hlinkClick r:id="rId3"/>
              </a:rPr>
              <a:t>Healthy People 2030 Questions &amp; Answers | health.gov</a:t>
            </a:r>
            <a:endParaRPr lang="en-US" sz="1200" dirty="0">
              <a:latin typeface="+mn-lt"/>
            </a:endParaRPr>
          </a:p>
          <a:p>
            <a:pPr defTabSz="924641" eaLnBrk="1" fontAlgn="auto" hangingPunct="1">
              <a:spcBef>
                <a:spcPts val="0"/>
              </a:spcBef>
              <a:spcAft>
                <a:spcPts val="0"/>
              </a:spcAft>
              <a:defRPr/>
            </a:pPr>
            <a:endParaRPr lang="en-US" sz="1200" dirty="0">
              <a:latin typeface="+mn-lt"/>
            </a:endParaRPr>
          </a:p>
          <a:p>
            <a:pPr defTabSz="924641" eaLnBrk="1" fontAlgn="auto" hangingPunct="1">
              <a:spcBef>
                <a:spcPts val="0"/>
              </a:spcBef>
              <a:spcAft>
                <a:spcPts val="0"/>
              </a:spcAft>
              <a:defRPr/>
            </a:pPr>
            <a:r>
              <a:rPr lang="en-US" sz="1200" dirty="0">
                <a:latin typeface="+mn-lt"/>
              </a:rPr>
              <a:t>Non-Hispanic black women are 3-4 times more likely to die from pregnancy related causes than Non-Hispanic white women. This disparity in maternal death currently represents the largest disparity among all the conventional population perinatal health measures. Non-Hispanic black women have had the fastest rate of increase in maternal deaths between 2007 and 2014, and have maternal death rates up to 12 times higher in some cities than non-Hispanic white women.</a:t>
            </a:r>
          </a:p>
          <a:p>
            <a:pPr defTabSz="924641" eaLnBrk="1" fontAlgn="auto" hangingPunct="1">
              <a:spcBef>
                <a:spcPts val="0"/>
              </a:spcBef>
              <a:spcAft>
                <a:spcPts val="0"/>
              </a:spcAft>
              <a:defRPr/>
            </a:pPr>
            <a:endParaRPr lang="en-US" sz="1200" dirty="0">
              <a:latin typeface="+mn-lt"/>
            </a:endParaRPr>
          </a:p>
          <a:p>
            <a:pPr algn="l"/>
            <a:r>
              <a:rPr lang="en-US" sz="1200" dirty="0">
                <a:latin typeface="+mn-lt"/>
              </a:rPr>
              <a:t>While the terms “health disparity” and “health inequity” may seem interchangeable, they are different. Health disparity denotes differences, whether unjust or not. Health inequity, on the other hand, denotes differences in health outcomes that are systematic, avoidable, and unjust. </a:t>
            </a:r>
            <a:r>
              <a:rPr lang="en-US" sz="1800" b="0" i="0" dirty="0">
                <a:solidFill>
                  <a:srgbClr val="000000"/>
                </a:solidFill>
                <a:effectLst/>
                <a:latin typeface="arial" panose="020B0604020202020204" pitchFamily="34" charset="0"/>
              </a:rPr>
              <a:t>Inequities are created when barriers prevent individuals and communities from accessing conditions that allow them to reach their full potential. </a:t>
            </a:r>
            <a:r>
              <a:rPr lang="en-US" sz="2000" b="0" i="0" dirty="0">
                <a:solidFill>
                  <a:srgbClr val="333333"/>
                </a:solidFill>
                <a:effectLst/>
                <a:latin typeface="arial" panose="020B0604020202020204" pitchFamily="34" charset="0"/>
              </a:rPr>
              <a:t>Examples of such barriers include instable housing, lack of access to clean water, and lack of neighborhood safety. </a:t>
            </a:r>
            <a:r>
              <a:rPr lang="en-US" sz="2000" b="0" i="0" dirty="0">
                <a:solidFill>
                  <a:srgbClr val="000000"/>
                </a:solidFill>
                <a:effectLst/>
                <a:latin typeface="arial" panose="020B0604020202020204" pitchFamily="34" charset="0"/>
              </a:rPr>
              <a:t>Inequities differ from health disparities, which are differences in health status between people that are related to social or demographic factors such as race, gender, age, income or geographic region.  Health disparities are one way we can measure our progress toward achieving health equity. </a:t>
            </a:r>
            <a:r>
              <a:rPr lang="en-US" sz="2800" b="0" i="0" dirty="0">
                <a:solidFill>
                  <a:srgbClr val="000000"/>
                </a:solidFill>
                <a:effectLst/>
                <a:latin typeface="arial" panose="020B0604020202020204" pitchFamily="34" charset="0"/>
              </a:rPr>
              <a:t>According to the CDC, </a:t>
            </a:r>
            <a:r>
              <a:rPr lang="en-US" sz="2800" b="1" i="0" u="sng" dirty="0">
                <a:solidFill>
                  <a:srgbClr val="000000"/>
                </a:solidFill>
                <a:effectLst/>
                <a:latin typeface="arial" panose="020B0604020202020204" pitchFamily="34" charset="0"/>
              </a:rPr>
              <a:t>health inequities</a:t>
            </a:r>
            <a:r>
              <a:rPr lang="en-US" sz="2800" b="0" i="0" dirty="0">
                <a:solidFill>
                  <a:srgbClr val="000000"/>
                </a:solidFill>
                <a:effectLst/>
                <a:latin typeface="arial" panose="020B0604020202020204" pitchFamily="34" charset="0"/>
              </a:rPr>
              <a:t> are differences or disparities in health outcomes that are systematic, avoidable, and unjust. They are the result of social, economic, and environmental conditions. </a:t>
            </a:r>
          </a:p>
          <a:p>
            <a:pPr algn="l"/>
            <a:endParaRPr lang="en-US" sz="2800" b="0" i="0" dirty="0">
              <a:solidFill>
                <a:srgbClr val="000000"/>
              </a:solidFill>
              <a:effectLst/>
              <a:latin typeface="arial" panose="020B0604020202020204" pitchFamily="34" charset="0"/>
            </a:endParaRPr>
          </a:p>
          <a:p>
            <a:pPr algn="l"/>
            <a:r>
              <a:rPr lang="en-US" sz="2000" b="0" i="0" dirty="0">
                <a:solidFill>
                  <a:srgbClr val="000000"/>
                </a:solidFill>
                <a:effectLst/>
                <a:latin typeface="Arial" panose="020B0604020202020204" pitchFamily="34" charset="0"/>
              </a:rPr>
              <a:t>Health Disparity = difference in a health outcome between populations</a:t>
            </a:r>
            <a:endParaRPr lang="en-US" sz="4000" b="0" i="0" dirty="0">
              <a:solidFill>
                <a:srgbClr val="000000"/>
              </a:solidFill>
              <a:effectLst/>
              <a:latin typeface="Arial" panose="020B0604020202020204" pitchFamily="34" charset="0"/>
            </a:endParaRPr>
          </a:p>
          <a:p>
            <a:pPr algn="l"/>
            <a:r>
              <a:rPr lang="en-US" sz="2000" b="0" i="0" dirty="0">
                <a:solidFill>
                  <a:srgbClr val="000000"/>
                </a:solidFill>
                <a:effectLst/>
                <a:latin typeface="Arial" panose="020B0604020202020204" pitchFamily="34" charset="0"/>
              </a:rPr>
              <a:t>Health Inequity = difference in a health outcome by a social construct (such as race) that are avoidable, unfair, unjust, and rooted in social and structural inequities. </a:t>
            </a:r>
            <a:endParaRPr lang="en-US" sz="4000" b="0" i="0" dirty="0">
              <a:solidFill>
                <a:srgbClr val="000000"/>
              </a:solidFill>
              <a:effectLst/>
              <a:latin typeface="Arial" panose="020B0604020202020204" pitchFamily="34" charset="0"/>
            </a:endParaRPr>
          </a:p>
          <a:p>
            <a:pPr algn="l">
              <a:spcBef>
                <a:spcPts val="0"/>
              </a:spcBef>
              <a:spcAft>
                <a:spcPts val="0"/>
              </a:spcAft>
            </a:pPr>
            <a:r>
              <a:rPr lang="en-US" sz="1800" b="0" i="0" dirty="0">
                <a:solidFill>
                  <a:srgbClr val="000000"/>
                </a:solidFill>
                <a:effectLst/>
                <a:latin typeface="arial" panose="020B0604020202020204" pitchFamily="34" charset="0"/>
              </a:rPr>
              <a:t>(</a:t>
            </a:r>
            <a:r>
              <a:rPr lang="en-US" sz="1800" dirty="0">
                <a:hlinkClick r:id="rId4"/>
              </a:rPr>
              <a:t>Understanding the difference between health disparity and health inequity (columbia.edu)</a:t>
            </a:r>
            <a:r>
              <a:rPr lang="en-US" sz="1800" dirty="0"/>
              <a:t>).</a:t>
            </a:r>
            <a:endParaRPr lang="en-US" sz="1200" dirty="0">
              <a:latin typeface="+mn-lt"/>
            </a:endParaRPr>
          </a:p>
          <a:p>
            <a:pPr defTabSz="924641" eaLnBrk="1" fontAlgn="auto" hangingPunct="1">
              <a:spcBef>
                <a:spcPts val="0"/>
              </a:spcBef>
              <a:spcAft>
                <a:spcPts val="0"/>
              </a:spcAft>
              <a:defRPr/>
            </a:pPr>
            <a:endParaRPr lang="en-US" sz="1200" dirty="0">
              <a:latin typeface="+mn-lt"/>
            </a:endParaRPr>
          </a:p>
          <a:p>
            <a:pPr defTabSz="924641" eaLnBrk="1" fontAlgn="auto" hangingPunct="1">
              <a:spcBef>
                <a:spcPts val="0"/>
              </a:spcBef>
              <a:spcAft>
                <a:spcPts val="0"/>
              </a:spcAft>
              <a:defRPr/>
            </a:pPr>
            <a:r>
              <a:rPr lang="en-US" sz="1200" dirty="0">
                <a:latin typeface="+mn-lt"/>
              </a:rPr>
              <a:t>Black women have higher case-fatality rates from a range of conditions though the leading causes of maternal death for black and white women are similar. For example, Black women experience higher mortality from cardiomyopathy, hypertensive disorders of pregnancy, and hemorrhage while Hispanic women have an increased risk of death due to hypertensive disorders.</a:t>
            </a:r>
          </a:p>
          <a:p>
            <a:pPr defTabSz="924641" eaLnBrk="1" fontAlgn="auto" hangingPunct="1">
              <a:spcBef>
                <a:spcPts val="0"/>
              </a:spcBef>
              <a:spcAft>
                <a:spcPts val="0"/>
              </a:spcAft>
              <a:defRPr/>
            </a:pPr>
            <a:endParaRPr lang="en-US" sz="1200" b="0" dirty="0">
              <a:latin typeface="+mn-lt"/>
            </a:endParaRPr>
          </a:p>
          <a:p>
            <a:pPr defTabSz="924641" eaLnBrk="1" fontAlgn="auto" hangingPunct="1">
              <a:spcBef>
                <a:spcPts val="0"/>
              </a:spcBef>
              <a:spcAft>
                <a:spcPts val="0"/>
              </a:spcAft>
              <a:defRPr/>
            </a:pPr>
            <a:endParaRPr lang="en-US" sz="1200" b="0" dirty="0">
              <a:latin typeface="+mn-lt"/>
            </a:endParaRPr>
          </a:p>
          <a:p>
            <a:pPr defTabSz="924641" eaLnBrk="1" fontAlgn="auto" hangingPunct="1">
              <a:spcBef>
                <a:spcPts val="0"/>
              </a:spcBef>
              <a:spcAft>
                <a:spcPts val="0"/>
              </a:spcAft>
              <a:defRPr/>
            </a:pPr>
            <a:r>
              <a:rPr lang="en-US" sz="1200" b="0" dirty="0">
                <a:latin typeface="+mn-lt"/>
              </a:rPr>
              <a:t>Health care disparity: Defined by the Institute of Medicine as “racial or ethnic differences in the quality of health care that are not due to access-related factors or clinical needs, preferences, and appropriateness of intervention.” </a:t>
            </a:r>
          </a:p>
          <a:p>
            <a:pPr defTabSz="924641" eaLnBrk="1" fontAlgn="auto" hangingPunct="1">
              <a:spcBef>
                <a:spcPts val="0"/>
              </a:spcBef>
              <a:spcAft>
                <a:spcPts val="0"/>
              </a:spcAft>
              <a:defRPr/>
            </a:pPr>
            <a:r>
              <a:rPr lang="en-US" sz="1200" b="0" dirty="0">
                <a:latin typeface="+mn-lt"/>
              </a:rPr>
              <a:t>Ref = IHI Improving Health Equity: Make Health Equity a Strategic Priority</a:t>
            </a:r>
          </a:p>
          <a:p>
            <a:pPr defTabSz="924641" eaLnBrk="1" fontAlgn="auto" hangingPunct="1">
              <a:spcBef>
                <a:spcPts val="0"/>
              </a:spcBef>
              <a:spcAft>
                <a:spcPts val="0"/>
              </a:spcAft>
              <a:defRPr/>
            </a:pPr>
            <a:endParaRPr lang="en-US" sz="1200" b="0" dirty="0">
              <a:latin typeface="+mn-lt"/>
            </a:endParaRPr>
          </a:p>
          <a:p>
            <a:pPr defTabSz="924641" eaLnBrk="1" fontAlgn="auto" hangingPunct="1">
              <a:spcBef>
                <a:spcPts val="0"/>
              </a:spcBef>
              <a:spcAft>
                <a:spcPts val="0"/>
              </a:spcAft>
              <a:defRPr/>
            </a:pPr>
            <a:r>
              <a:rPr lang="en-US" sz="1200" b="0" dirty="0">
                <a:latin typeface="+mn-lt"/>
              </a:rPr>
              <a:t>Health Equity: The opportunity for everyone to attain his or her full health potential. No one is disadvantaged from achieving this potential because of his or her social position (e.g., class, socioeconomic status) or socially assigned circumstance (e.g., race, gender, ethnicity, religion, sexual orientation, geography). </a:t>
            </a:r>
            <a:r>
              <a:rPr lang="en-US" dirty="0"/>
              <a:t>Health equity means that everyone has a fair and just opportunity to be as healthy as possible. This requires removing obstacles to health such as poverty, discrimination, and their consequences, including powerlessness and lack of access to good jobs with fair pay, quality education and housing, safe environments, and health care. For the purposes of measurement, health equity means reducing and ultimately eliminating disparities in health and its determinants that adversely affect excluded or marginalized groups. health disparities—worse health in excluded or marginalized groups—are how we measure progress toward health equity.(</a:t>
            </a:r>
            <a:r>
              <a:rPr lang="en-US" dirty="0">
                <a:hlinkClick r:id="rId5"/>
              </a:rPr>
              <a:t>what is health </a:t>
            </a:r>
            <a:r>
              <a:rPr lang="en-US" dirty="0" err="1">
                <a:hlinkClick r:id="rId5"/>
              </a:rPr>
              <a:t>equity_robert</a:t>
            </a:r>
            <a:r>
              <a:rPr lang="en-US" dirty="0">
                <a:hlinkClick r:id="rId5"/>
              </a:rPr>
              <a:t> wood </a:t>
            </a:r>
            <a:r>
              <a:rPr lang="en-US" dirty="0" err="1">
                <a:hlinkClick r:id="rId5"/>
              </a:rPr>
              <a:t>johnson</a:t>
            </a:r>
            <a:r>
              <a:rPr lang="en-US" dirty="0">
                <a:hlinkClick r:id="rId5"/>
              </a:rPr>
              <a:t> foundation.pdf</a:t>
            </a:r>
            <a:r>
              <a:rPr lang="en-US" dirty="0"/>
              <a:t>)</a:t>
            </a:r>
            <a:endParaRPr lang="en-US" sz="1200" b="0" dirty="0">
              <a:latin typeface="+mn-lt"/>
            </a:endParaRPr>
          </a:p>
          <a:p>
            <a:pPr defTabSz="924641" eaLnBrk="1" fontAlgn="auto" hangingPunct="1">
              <a:spcBef>
                <a:spcPts val="0"/>
              </a:spcBef>
              <a:spcAft>
                <a:spcPts val="0"/>
              </a:spcAft>
              <a:defRPr/>
            </a:pPr>
            <a:endParaRPr lang="en-US" sz="1200" b="0" dirty="0">
              <a:latin typeface="+mn-lt"/>
            </a:endParaRPr>
          </a:p>
          <a:p>
            <a:pPr defTabSz="924641" eaLnBrk="1" fontAlgn="auto" hangingPunct="1">
              <a:spcBef>
                <a:spcPts val="0"/>
              </a:spcBef>
              <a:spcAft>
                <a:spcPts val="0"/>
              </a:spcAft>
              <a:defRPr/>
            </a:pPr>
            <a:r>
              <a:rPr lang="en-US" sz="1200" b="0" dirty="0">
                <a:latin typeface="+mn-lt"/>
              </a:rPr>
              <a:t>https://www.acog.org/clinical-information/policy-and-position-statements/position-statements/2020/addressing-health-equity-during-the-covid-19-pandemic</a:t>
            </a:r>
          </a:p>
          <a:p>
            <a:pPr defTabSz="924641" eaLnBrk="1" fontAlgn="auto" hangingPunct="1">
              <a:spcBef>
                <a:spcPts val="0"/>
              </a:spcBef>
              <a:spcAft>
                <a:spcPts val="0"/>
              </a:spcAft>
              <a:defRPr/>
            </a:pPr>
            <a:endParaRPr lang="en-US" sz="1200" b="0" dirty="0">
              <a:latin typeface="+mn-lt"/>
            </a:endParaRPr>
          </a:p>
          <a:p>
            <a:endParaRPr lang="en-US" dirty="0"/>
          </a:p>
        </p:txBody>
      </p:sp>
      <p:sp>
        <p:nvSpPr>
          <p:cNvPr id="4" name="Slide Number Placeholder 3"/>
          <p:cNvSpPr>
            <a:spLocks noGrp="1"/>
          </p:cNvSpPr>
          <p:nvPr>
            <p:ph type="sldNum" sz="quarter" idx="5"/>
          </p:nvPr>
        </p:nvSpPr>
        <p:spPr/>
        <p:txBody>
          <a:bodyPr/>
          <a:lstStyle/>
          <a:p>
            <a:fld id="{16445A33-8796-4D1C-A53D-F9D17BD92743}" type="slidenum">
              <a:rPr lang="en-US" smtClean="0"/>
              <a:t>5</a:t>
            </a:fld>
            <a:endParaRPr lang="en-US"/>
          </a:p>
        </p:txBody>
      </p:sp>
    </p:spTree>
    <p:extLst>
      <p:ext uri="{BB962C8B-B14F-4D97-AF65-F5344CB8AC3E}">
        <p14:creationId xmlns:p14="http://schemas.microsoft.com/office/powerpoint/2010/main" val="1514153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28356" y="4411013"/>
            <a:ext cx="4647357" cy="646331"/>
          </a:xfrm>
        </p:spPr>
        <p:txBody>
          <a:bodyPr/>
          <a:lstStyle/>
          <a:p>
            <a:r>
              <a:rPr lang="en-US" dirty="0"/>
              <a:t>https://www.mdedge.com/obgyn/article/221705/obstetrics/american-maternal-mortality-crisis-role-racism-and-bias</a:t>
            </a:r>
          </a:p>
        </p:txBody>
      </p:sp>
      <p:sp>
        <p:nvSpPr>
          <p:cNvPr id="4" name="Slide Number Placeholder 3"/>
          <p:cNvSpPr>
            <a:spLocks noGrp="1"/>
          </p:cNvSpPr>
          <p:nvPr>
            <p:ph type="sldNum" sz="quarter" idx="5"/>
          </p:nvPr>
        </p:nvSpPr>
        <p:spPr>
          <a:xfrm>
            <a:off x="6542782" y="9151449"/>
            <a:ext cx="78548" cy="184666"/>
          </a:xfrm>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9246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26829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28356" y="4411013"/>
            <a:ext cx="4647357" cy="8617744"/>
          </a:xfrm>
        </p:spPr>
        <p:txBody>
          <a:bodyPr/>
          <a:lstStyle/>
          <a:p>
            <a:r>
              <a:rPr lang="en-US" dirty="0"/>
              <a:t>Racism: A system of advantage based on race</a:t>
            </a:r>
          </a:p>
          <a:p>
            <a:endParaRPr lang="en-US" dirty="0"/>
          </a:p>
          <a:p>
            <a:pPr marL="173370" indent="-173370">
              <a:buFont typeface="Arial" panose="020B0604020202020204" pitchFamily="34" charset="0"/>
              <a:buChar char="•"/>
            </a:pPr>
            <a:r>
              <a:rPr lang="en-US" dirty="0"/>
              <a:t>Internalized Racism: The set of private beliefs, prejudices, and ideas that individuals have about the superiority of whites and the inferiority of people of color. Among people of color, it manifests as internalized racial oppression. Among whites, it manifests as internalized racial superiority. </a:t>
            </a:r>
          </a:p>
          <a:p>
            <a:pPr marL="173370" indent="-173370">
              <a:buFont typeface="Arial" panose="020B0604020202020204" pitchFamily="34" charset="0"/>
              <a:buChar char="•"/>
            </a:pPr>
            <a:r>
              <a:rPr lang="en-US" dirty="0"/>
              <a:t>Interpersonal Racism: The expression of racism between individuals. These are interactions occurring between individuals that often take place in the form of harassing, racial slurs, or telling of racial jokes. </a:t>
            </a:r>
          </a:p>
          <a:p>
            <a:pPr marL="173370" indent="-173370">
              <a:buFont typeface="Arial" panose="020B0604020202020204" pitchFamily="34" charset="0"/>
              <a:buChar char="•"/>
            </a:pPr>
            <a:r>
              <a:rPr lang="en-US" dirty="0"/>
              <a:t>Institutional Racism: Discriminatory treatment, unfair policies and practices, and inequitable opportunities and impacts within organizations and institutions, based on race. </a:t>
            </a:r>
          </a:p>
          <a:p>
            <a:pPr marL="173370" indent="-173370">
              <a:buFont typeface="Arial" panose="020B0604020202020204" pitchFamily="34" charset="0"/>
              <a:buChar char="•"/>
            </a:pPr>
            <a:r>
              <a:rPr lang="en-US" dirty="0"/>
              <a:t>Structural Racism: Racial bias across institutions and society over time. It’s the cumulative and compounded effects of an array of factors such as public policies, institutional practices, cultural representations, and other norms that work in various, often reinforcing, ways to perpetuate racial inequity. </a:t>
            </a:r>
          </a:p>
          <a:p>
            <a:pPr marL="173370" indent="-173370">
              <a:buFont typeface="Arial" panose="020B0604020202020204" pitchFamily="34" charset="0"/>
              <a:buChar char="•"/>
            </a:pPr>
            <a:endParaRPr lang="en-US" dirty="0"/>
          </a:p>
          <a:p>
            <a:r>
              <a:rPr lang="en-US" dirty="0"/>
              <a:t>Systemic racism refers to the policies and practices rooted within macrolevel systems, institutions, and processes that interact with one another and reinforce inequities among racial/ethnic groups. Systemic racism is separate from interpersonal or internal racism and manifests in two ways: structural and institutional racism.</a:t>
            </a:r>
            <a:r>
              <a:rPr lang="en-US" b="1" dirty="0"/>
              <a:t> (NQF environmental scan)</a:t>
            </a:r>
          </a:p>
          <a:p>
            <a:endParaRPr lang="en-US" dirty="0"/>
          </a:p>
        </p:txBody>
      </p:sp>
      <p:sp>
        <p:nvSpPr>
          <p:cNvPr id="4" name="Slide Number Placeholder 3"/>
          <p:cNvSpPr>
            <a:spLocks noGrp="1"/>
          </p:cNvSpPr>
          <p:nvPr>
            <p:ph type="sldNum" sz="quarter" idx="5"/>
          </p:nvPr>
        </p:nvSpPr>
        <p:spPr>
          <a:xfrm>
            <a:off x="6542782" y="9151449"/>
            <a:ext cx="78548" cy="184666"/>
          </a:xfrm>
        </p:spPr>
        <p:txBody>
          <a:bodyPr/>
          <a:lstStyle/>
          <a:p>
            <a:pPr marL="0" marR="0" lvl="0" indent="0" algn="r" defTabSz="462321"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46232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53337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is a visual description of the biosocial links between interpersonal discrimination and health</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Interpersonal discrimination is identiﬁed by the brain as a stressor requiring immediate physiologic response, and also, overtime, it becomes a learned process that creates anticipation and vigilance towards possible future exposures. Sympathetic nervous system arousal occurs in response to discrimination stress exposure (2) and in concert with the upregulation of the hypothalamic-pituitary-adrenocortical axis (3), preparing the body for a “fight or flight” response. Together, these systems initiate stress activation and inﬂammatory responses. These changes are intended to protect the body from immediate harm, but when repeated or sustained inflict long-term damage.  When stress exposure is chronic, these responses create ALLOSTATIC LOAD, or wear and tear on the body, and increase risks for a variety of adverse health outcomes throughout the life course.  Consequently, discrimination is associated with morbidities including low birth weight, hypertension, abdominal obesity, and cardiovascular disease.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Women of color experience the impact of gender discrimination, sexual harassment, and sexism as well as race-related discrimination, suggesting that the accumulation of stress over the life course is intersectional. Out of all demographic groups, Black women have the highest documented allostatic load scores.  The concept of “weathering,” first proposed by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Geronimus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in 1992, has guided exploration of how chronic stress before pregnancy may contribute to birth outcome disparities. This hypothesis proposes that the cumulative effects of racism, economic disadvantage, and associated stress over a Black woman’s lifetime erodes her health and puts her at higher risk for poor obstetric outcomes with increasing 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Allostatic load may also be inherited; animal studies have demonstrated the transgenerational inheritance of epigenetic changes resulting from stress exposure. One study found that the length of gestation was progressively reduced in subsequent generations following maternal exposure to prenatal stress.  </a:t>
            </a:r>
            <a:r>
              <a:rPr lang="en-US" sz="1800" dirty="0">
                <a:effectLst/>
                <a:latin typeface="Calibri" panose="020F0502020204030204" pitchFamily="34" charset="0"/>
                <a:ea typeface="Calibri" panose="020F0502020204030204" pitchFamily="34" charset="0"/>
                <a:cs typeface="Times New Roman" panose="02020603050405020304" pitchFamily="18" charset="0"/>
              </a:rPr>
              <a:t>Assuming these models translate to humans, women of color may have a unique vulnerability to pregnancy complications due to epigenetic predisposition of the racial discrimination experienced by prior generations, as well as a dysregulated stress response from chronic exposure to environmental stressors.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Black women are biologically 7.5 years older than White women of the same chronological age as measured by telomere length, with perceived stress and poverty accounting for 27% of this difference. A recent study measuring allostatic load biomarkers at 4 months prior to pregnancy found that a unit increase in allostatic load was associated with increased odds of preeclampsia (62%), preterm birth (44%), and low birthweight (39%).</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b="0" i="0" dirty="0">
                <a:solidFill>
                  <a:srgbClr val="111111"/>
                </a:solidFill>
                <a:effectLst/>
                <a:latin typeface="Roboto"/>
              </a:rPr>
              <a:t>Intersectionality: the interconnected nature of social categorizations such as race, class, and gender as they apply to a given individual or group, regarded as creating overlapping and interdependent systems of discrimination or disadvantage.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r>
              <a:rPr lang="en-US" dirty="0"/>
              <a:t>Stress-Related Biosocial Mechanisms of Discrimination and African American Health Inequities.  Article  in  Annual Review of Sociology · July 2018 (</a:t>
            </a:r>
            <a:r>
              <a:rPr lang="en-US" dirty="0">
                <a:hlinkClick r:id="rId3"/>
              </a:rPr>
              <a:t>https://www.annualreviews.org/doi/abs/10.1146/annurev-soc-060116-053403</a:t>
            </a:r>
            <a:r>
              <a:rPr lang="en-US" dirty="0"/>
              <a:t>)</a:t>
            </a:r>
          </a:p>
          <a:p>
            <a:r>
              <a:rPr lang="en-US" dirty="0"/>
              <a:t>Acknowledging and Addressing Allostatic Load in Pregnancy Care. Journal of Racial and Ethnic Health Disparities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08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28356" y="4411013"/>
            <a:ext cx="4647357" cy="10987623"/>
          </a:xfrm>
        </p:spPr>
        <p:txBody>
          <a:bodyPr/>
          <a:lstStyle/>
          <a:p>
            <a:r>
              <a:rPr lang="en-US" dirty="0"/>
              <a:t>This is a model demonstrating pathways to racial and ethnic disparities in severe maternal morbidity and mortality. The model highlights the importance of social determinants and includes patient factors, community and neighborhood factors, provider factors, and system factors.</a:t>
            </a:r>
          </a:p>
          <a:p>
            <a:endParaRPr lang="en-US" dirty="0"/>
          </a:p>
          <a:p>
            <a:r>
              <a:rPr lang="en-US" dirty="0"/>
              <a:t>The drivers of healthcare disparities exist at 3 main levels: patient, provider, and system. </a:t>
            </a:r>
          </a:p>
          <a:p>
            <a:pPr marL="178658" indent="-178658">
              <a:buFont typeface="Arial" panose="020B0604020202020204" pitchFamily="34" charset="0"/>
              <a:buChar char="•"/>
            </a:pPr>
            <a:r>
              <a:rPr lang="en-US" b="1" dirty="0"/>
              <a:t>Patient-level factors </a:t>
            </a:r>
            <a:r>
              <a:rPr lang="en-US" dirty="0"/>
              <a:t>include the perceptions of the quality of care received, the quality of the relationship with the healthcare provider, and perceptions of health and illness from a sociocultural context. Patients’ perceptions related to their interpretations of symptoms of illness, the services they receive, and their sense of control over a proposed treatment regimen all represent personal and nonstructural barriers to healthcare.</a:t>
            </a:r>
          </a:p>
          <a:p>
            <a:pPr marL="178658" indent="-178658">
              <a:buFont typeface="Arial" panose="020B0604020202020204" pitchFamily="34" charset="0"/>
              <a:buChar char="•"/>
            </a:pPr>
            <a:r>
              <a:rPr lang="en-US" b="1" dirty="0"/>
              <a:t>Provider factors</a:t>
            </a:r>
            <a:r>
              <a:rPr lang="en-US" dirty="0"/>
              <a:t>, which include the knowledge and attitudes of physicians, nurses, social workers, and other healthcare providers, may contribute to disparities in healthcare. Provider bias is also an important factor; There is a growing emphasis on the improvement of cultural competency among providers, that is, the establishment of effective interpersonal and working relationships with patients by recognizing the social and cultural influences that are important to them.</a:t>
            </a:r>
          </a:p>
          <a:p>
            <a:pPr marL="178658" indent="-178658">
              <a:buFont typeface="Arial" panose="020B0604020202020204" pitchFamily="34" charset="0"/>
              <a:buChar char="•"/>
            </a:pPr>
            <a:r>
              <a:rPr lang="en-US" b="1" dirty="0"/>
              <a:t>System-level factors </a:t>
            </a:r>
            <a:r>
              <a:rPr lang="en-US" dirty="0"/>
              <a:t>that contribute to disparities include healthcare systems and services, financing, access to and use of healthcare, and the quality of care that is delivered. Several studies have demonstrated the presence of structural barriers to care that may reduce the likelihood of a patient making and keeping a healthcare appointment. These factors include lack of transportation, lack of or inadequate health insurance, scarcity of providers, and inconvenient health services locations. However, even after acquiring access to healthcare services, women of racial and ethnic minority groups continue to experience poor quality and differential care. (SMFM special report)</a:t>
            </a:r>
          </a:p>
          <a:p>
            <a:pPr marL="178658" indent="-178658">
              <a:buFont typeface="Arial" panose="020B0604020202020204" pitchFamily="34" charset="0"/>
              <a:buChar char="•"/>
            </a:pPr>
            <a:endParaRPr lang="en-US" dirty="0"/>
          </a:p>
          <a:p>
            <a:pPr marL="178658" indent="-178658">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6542782" y="9151449"/>
            <a:ext cx="78548" cy="184666"/>
          </a:xfrm>
        </p:spPr>
        <p:txBody>
          <a:bodyPr/>
          <a:lstStyle/>
          <a:p>
            <a:pPr marL="0" marR="0" lvl="0" indent="0" algn="r" defTabSz="476422" rtl="0" eaLnBrk="1" fontAlgn="auto" latinLnBrk="0" hangingPunct="1">
              <a:lnSpc>
                <a:spcPct val="100000"/>
              </a:lnSpc>
              <a:spcBef>
                <a:spcPts val="0"/>
              </a:spcBef>
              <a:spcAft>
                <a:spcPts val="0"/>
              </a:spcAft>
              <a:buClrTx/>
              <a:buSzTx/>
              <a:buFontTx/>
              <a:buNone/>
              <a:tabLst/>
              <a:defRPr/>
            </a:pPr>
            <a:fld id="{5F38E2C1-A6E6-4A96-BD1F-60F35E392FA1}"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47642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722407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28356" y="4411013"/>
            <a:ext cx="4647357" cy="7448193"/>
          </a:xfrm>
        </p:spPr>
        <p:txBody>
          <a:bodyPr/>
          <a:lstStyle/>
          <a:p>
            <a:r>
              <a:rPr lang="en-US" sz="1100" dirty="0" err="1"/>
              <a:t>SDoH</a:t>
            </a:r>
            <a:r>
              <a:rPr lang="en-US" sz="1100" dirty="0"/>
              <a:t> are the conditions in the environment in which people are born, live, work, and age and are shaped by historical, social, political, and economic forces and help explain the relationship between environmental conditions and individual health.  Structural racism has manifested in the social determinants of health through the historical impact of legalized racial residential housing and healthcare segregation, which led to underdeveloped neighborhoods with food deserts that still struggle economically today and hospitals and clinics that were once reserved for minority families that remained under-resourced.</a:t>
            </a:r>
          </a:p>
          <a:p>
            <a:endParaRPr lang="en-US" sz="1100" dirty="0"/>
          </a:p>
          <a:p>
            <a:r>
              <a:rPr lang="en-US" sz="1100" dirty="0"/>
              <a:t>Health care access and quality: includes h</a:t>
            </a:r>
            <a:r>
              <a:rPr lang="en-US" sz="1600" dirty="0"/>
              <a:t>ealth coverage, provider availability, provider linguistic and cultural competency, and the quality of Care</a:t>
            </a:r>
            <a:endParaRPr lang="en-US" sz="1100" dirty="0"/>
          </a:p>
          <a:p>
            <a:pPr defTabSz="952843">
              <a:defRPr/>
            </a:pPr>
            <a:r>
              <a:rPr lang="en-US" sz="1100" dirty="0"/>
              <a:t> </a:t>
            </a:r>
          </a:p>
          <a:p>
            <a:pPr defTabSz="952843">
              <a:defRPr/>
            </a:pPr>
            <a:r>
              <a:rPr lang="en-US" sz="1100" dirty="0"/>
              <a:t>Neighborhood and built environment: includes quality of housing, access to transportation, availability of healthy foods, air and water quality, and neighborhood crime and violence</a:t>
            </a:r>
          </a:p>
          <a:p>
            <a:pPr defTabSz="952843">
              <a:defRPr/>
            </a:pPr>
            <a:endParaRPr lang="en-US" sz="1100" dirty="0"/>
          </a:p>
          <a:p>
            <a:pPr defTabSz="952843">
              <a:defRPr/>
            </a:pPr>
            <a:r>
              <a:rPr lang="en-US" sz="1100" dirty="0"/>
              <a:t>Social and community context: includes discrimination, conditions in the workplace, incarceration</a:t>
            </a:r>
          </a:p>
          <a:p>
            <a:pPr defTabSz="952843">
              <a:defRPr/>
            </a:pPr>
            <a:endParaRPr lang="en-US" sz="1100" dirty="0"/>
          </a:p>
          <a:p>
            <a:pPr defTabSz="952843">
              <a:defRPr/>
            </a:pPr>
            <a:r>
              <a:rPr lang="en-US" sz="1100" dirty="0"/>
              <a:t>Economic stability: includes poverty, employment, food security, housing stability</a:t>
            </a:r>
          </a:p>
          <a:p>
            <a:pPr defTabSz="952843">
              <a:defRPr/>
            </a:pPr>
            <a:endParaRPr lang="en-US" sz="1100" dirty="0"/>
          </a:p>
          <a:p>
            <a:pPr defTabSz="952843">
              <a:defRPr/>
            </a:pPr>
            <a:r>
              <a:rPr lang="en-US" sz="1100" dirty="0"/>
              <a:t>Education access and quality: includes educational attainment, language and literacy, early childhood education and development</a:t>
            </a:r>
          </a:p>
          <a:p>
            <a:pPr defTabSz="952843">
              <a:defRPr/>
            </a:pPr>
            <a:endParaRPr lang="en-US" sz="1100" dirty="0"/>
          </a:p>
          <a:p>
            <a:pPr defTabSz="952843">
              <a:defRPr/>
            </a:pPr>
            <a:r>
              <a:rPr lang="en-US" sz="1100" dirty="0"/>
              <a:t>The social determinants of health (SDH) exist “upstream” in that they occur and inter-relate with each other to ultimately influence characteristics that manifest further “downstream,” such as health behaviors, health conditions, and health outcomes. Only 20% of health outcomes can actually be attributed to clinical care. Upstream social determinants of health account for the other 80%, including social and economic factors (40%), physical environment (10%), and health behaviors (30%)</a:t>
            </a:r>
          </a:p>
          <a:p>
            <a:pPr defTabSz="952843">
              <a:defRPr/>
            </a:pPr>
            <a:endParaRPr lang="en-US" sz="1100" dirty="0"/>
          </a:p>
        </p:txBody>
      </p:sp>
      <p:sp>
        <p:nvSpPr>
          <p:cNvPr id="4" name="Slide Number Placeholder 3"/>
          <p:cNvSpPr>
            <a:spLocks noGrp="1"/>
          </p:cNvSpPr>
          <p:nvPr>
            <p:ph type="sldNum" sz="quarter" idx="5"/>
          </p:nvPr>
        </p:nvSpPr>
        <p:spPr>
          <a:xfrm>
            <a:off x="6542782" y="9151449"/>
            <a:ext cx="78548" cy="184666"/>
          </a:xfrm>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92464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792667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28356" y="4411013"/>
            <a:ext cx="4647357" cy="12538561"/>
          </a:xfrm>
        </p:spPr>
        <p:txBody>
          <a:bodyPr/>
          <a:lstStyle/>
          <a:p>
            <a:pPr>
              <a:lnSpc>
                <a:spcPct val="107000"/>
              </a:lnSpc>
              <a:spcBef>
                <a:spcPts val="0"/>
              </a:spcBef>
              <a:spcAft>
                <a:spcPts val="809"/>
              </a:spcAft>
            </a:pPr>
            <a:r>
              <a:rPr lang="en-US" sz="1200" dirty="0">
                <a:latin typeface="+mn-lt"/>
                <a:ea typeface="Calibri" panose="020F0502020204030204" pitchFamily="34" charset="0"/>
                <a:cs typeface="Times New Roman" panose="02020603050405020304" pitchFamily="18" charset="0"/>
              </a:rPr>
              <a:t>Implicit bias is a form of unconscious discrimination, in which </a:t>
            </a:r>
            <a:r>
              <a:rPr lang="en-US" sz="1200" dirty="0">
                <a:latin typeface="+mn-lt"/>
              </a:rPr>
              <a:t>attitudes and stereotypes affect our understanding, actions, and decisions in an unconscious manner.  They represent a normal component of social cognitive processing. Implicit biases are activated involuntarily without an individual’s intentional control. They develop early in life from repeated exposure to and reinforcement of social stereotypes. </a:t>
            </a:r>
            <a:endParaRPr lang="en-US" sz="1200" dirty="0">
              <a:latin typeface="+mn-lt"/>
              <a:ea typeface="Calibri" panose="020F0502020204030204" pitchFamily="34" charset="0"/>
              <a:cs typeface="Times New Roman" panose="02020603050405020304" pitchFamily="18" charset="0"/>
            </a:endParaRPr>
          </a:p>
          <a:p>
            <a:pPr>
              <a:lnSpc>
                <a:spcPct val="107000"/>
              </a:lnSpc>
              <a:spcBef>
                <a:spcPts val="0"/>
              </a:spcBef>
              <a:spcAft>
                <a:spcPts val="809"/>
              </a:spcAft>
            </a:pPr>
            <a:endParaRPr lang="en-US" sz="1200" dirty="0">
              <a:latin typeface="+mn-lt"/>
              <a:ea typeface="Calibri" panose="020F0502020204030204" pitchFamily="34" charset="0"/>
              <a:cs typeface="Times New Roman" panose="02020603050405020304" pitchFamily="18" charset="0"/>
            </a:endParaRPr>
          </a:p>
          <a:p>
            <a:pPr>
              <a:lnSpc>
                <a:spcPct val="107000"/>
              </a:lnSpc>
              <a:spcBef>
                <a:spcPts val="0"/>
              </a:spcBef>
              <a:spcAft>
                <a:spcPts val="809"/>
              </a:spcAft>
            </a:pPr>
            <a:r>
              <a:rPr lang="en-US" sz="1200" dirty="0">
                <a:latin typeface="+mn-lt"/>
                <a:ea typeface="Calibri" panose="020F0502020204030204" pitchFamily="34" charset="0"/>
                <a:cs typeface="Times New Roman" panose="02020603050405020304" pitchFamily="18" charset="0"/>
              </a:rPr>
              <a:t>Implicit racial bias among physicians regarding treatment decisions has been shown to exist, even when physicians do not portray conscious (explicit) bias. The effects are greatest in situations marked by ambiguity, stress, and time constraints.  </a:t>
            </a:r>
          </a:p>
          <a:p>
            <a:pPr>
              <a:lnSpc>
                <a:spcPct val="107000"/>
              </a:lnSpc>
              <a:spcBef>
                <a:spcPts val="0"/>
              </a:spcBef>
              <a:spcAft>
                <a:spcPts val="809"/>
              </a:spcAft>
            </a:pPr>
            <a:r>
              <a:rPr lang="en-US" sz="1200" dirty="0">
                <a:latin typeface="+mn-lt"/>
                <a:ea typeface="Calibri" panose="020F0502020204030204" pitchFamily="34" charset="0"/>
                <a:cs typeface="Times New Roman" panose="02020603050405020304" pitchFamily="18" charset="0"/>
              </a:rPr>
              <a:t> </a:t>
            </a:r>
          </a:p>
          <a:p>
            <a:pPr defTabSz="924641" eaLnBrk="1" fontAlgn="auto" hangingPunct="1">
              <a:lnSpc>
                <a:spcPct val="107000"/>
              </a:lnSpc>
              <a:spcBef>
                <a:spcPts val="0"/>
              </a:spcBef>
              <a:spcAft>
                <a:spcPts val="809"/>
              </a:spcAft>
              <a:defRPr/>
            </a:pPr>
            <a:r>
              <a:rPr lang="en-US" sz="1200" dirty="0">
                <a:latin typeface="+mn-lt"/>
                <a:ea typeface="Calibri" panose="020F0502020204030204" pitchFamily="34" charset="0"/>
                <a:cs typeface="Times New Roman" panose="02020603050405020304" pitchFamily="18" charset="0"/>
              </a:rPr>
              <a:t>Research shows that the higher the level of unconscious bias in providers, the less likely they are to offer treatment to Black patients. </a:t>
            </a:r>
            <a:r>
              <a:rPr lang="en-US" sz="1200" dirty="0">
                <a:latin typeface="+mn-lt"/>
              </a:rPr>
              <a:t>Furthermore, </a:t>
            </a:r>
            <a:r>
              <a:rPr lang="en-US" sz="1200" b="1" dirty="0">
                <a:latin typeface="+mn-lt"/>
              </a:rPr>
              <a:t>literature on clinician bias demonstrates that clinicians’ perceptions and beliefs about the race and socioeconomic status of the patient influence the care that they deliver</a:t>
            </a:r>
            <a:r>
              <a:rPr lang="en-US" sz="1200" dirty="0">
                <a:latin typeface="+mn-lt"/>
              </a:rPr>
              <a:t>, resulting in disparities in patient outcomes. This may be particularly salient in labor management decisions, which are subject to the interpretation of individual clinicians. </a:t>
            </a:r>
            <a:r>
              <a:rPr lang="en-US" sz="1200" b="1" dirty="0">
                <a:latin typeface="+mn-lt"/>
              </a:rPr>
              <a:t>If clinicians believe, for example, that black women are more likely to end up delivering by cesarean, they may be quicker to recommend cesarean delivery, setting aside other labor management options or the woman’s goals for her birth experience. </a:t>
            </a:r>
          </a:p>
          <a:p>
            <a:pPr>
              <a:lnSpc>
                <a:spcPct val="107000"/>
              </a:lnSpc>
              <a:spcBef>
                <a:spcPts val="0"/>
              </a:spcBef>
              <a:spcAft>
                <a:spcPts val="809"/>
              </a:spcAft>
            </a:pPr>
            <a:endParaRPr lang="en-US" sz="1200" dirty="0">
              <a:latin typeface="+mn-lt"/>
            </a:endParaRPr>
          </a:p>
          <a:p>
            <a:pPr>
              <a:lnSpc>
                <a:spcPct val="107000"/>
              </a:lnSpc>
              <a:spcBef>
                <a:spcPts val="0"/>
              </a:spcBef>
              <a:spcAft>
                <a:spcPts val="809"/>
              </a:spcAft>
            </a:pPr>
            <a:r>
              <a:rPr lang="en-US" sz="1200" b="0" dirty="0">
                <a:latin typeface="+mn-lt"/>
              </a:rPr>
              <a:t>Understanding the clinician-patient relationship and clinical decision-making style of clinicians (</a:t>
            </a:r>
            <a:r>
              <a:rPr lang="en-US" sz="1200" b="0" dirty="0" err="1">
                <a:latin typeface="+mn-lt"/>
              </a:rPr>
              <a:t>eg</a:t>
            </a:r>
            <a:r>
              <a:rPr lang="en-US" sz="1200" b="0" dirty="0">
                <a:latin typeface="+mn-lt"/>
              </a:rPr>
              <a:t>, shared decision-making) may augment our understanding of how birth preferences are enacted. </a:t>
            </a:r>
            <a:r>
              <a:rPr lang="en-US" sz="1200" dirty="0">
                <a:latin typeface="+mn-lt"/>
              </a:rPr>
              <a:t>(Ref=Birth: Prenatal attitudes toward vaginal delivery and actual delivery mode: Variation by race/ethnicity and socioeconomic status)</a:t>
            </a:r>
          </a:p>
          <a:p>
            <a:pPr>
              <a:lnSpc>
                <a:spcPct val="107000"/>
              </a:lnSpc>
              <a:spcBef>
                <a:spcPts val="0"/>
              </a:spcBef>
              <a:spcAft>
                <a:spcPts val="809"/>
              </a:spcAft>
            </a:pPr>
            <a:endParaRPr lang="en-US" sz="1200" dirty="0">
              <a:latin typeface="+mn-lt"/>
              <a:ea typeface="Calibri" panose="020F0502020204030204" pitchFamily="34" charset="0"/>
              <a:cs typeface="Times New Roman" panose="02020603050405020304" pitchFamily="18" charset="0"/>
            </a:endParaRPr>
          </a:p>
          <a:p>
            <a:pPr defTabSz="924641" eaLnBrk="1" fontAlgn="auto" hangingPunct="1">
              <a:lnSpc>
                <a:spcPct val="107000"/>
              </a:lnSpc>
              <a:spcBef>
                <a:spcPts val="0"/>
              </a:spcBef>
              <a:spcAft>
                <a:spcPts val="809"/>
              </a:spcAft>
              <a:defRPr/>
            </a:pPr>
            <a:r>
              <a:rPr lang="en-US" sz="1200" dirty="0">
                <a:latin typeface="+mn-lt"/>
                <a:ea typeface="Calibri" panose="020F0502020204030204" pitchFamily="34" charset="0"/>
                <a:cs typeface="Times New Roman" panose="02020603050405020304" pitchFamily="18" charset="0"/>
              </a:rPr>
              <a:t>2015 SMFM survey: 83% of respondents agreed that disparities have an impact on their practice; only 29% believed that personal biases affect how they care for patients </a:t>
            </a:r>
          </a:p>
          <a:p>
            <a:pPr>
              <a:lnSpc>
                <a:spcPct val="107000"/>
              </a:lnSpc>
              <a:spcBef>
                <a:spcPts val="0"/>
              </a:spcBef>
              <a:spcAft>
                <a:spcPts val="809"/>
              </a:spcAft>
            </a:pPr>
            <a:r>
              <a:rPr lang="en-US" sz="1200" dirty="0">
                <a:latin typeface="+mn-lt"/>
                <a:ea typeface="Calibri" panose="020F0502020204030204" pitchFamily="34" charset="0"/>
                <a:cs typeface="Times New Roman" panose="02020603050405020304" pitchFamily="18" charset="0"/>
              </a:rPr>
              <a:t>  </a:t>
            </a:r>
          </a:p>
          <a:p>
            <a:pPr>
              <a:lnSpc>
                <a:spcPct val="107000"/>
              </a:lnSpc>
              <a:spcBef>
                <a:spcPts val="0"/>
              </a:spcBef>
              <a:spcAft>
                <a:spcPts val="809"/>
              </a:spcAft>
            </a:pPr>
            <a:r>
              <a:rPr lang="en-US" sz="1200" dirty="0">
                <a:latin typeface="+mn-lt"/>
              </a:rPr>
              <a:t>Many medical students enter their training with racial biases that are unconsciously reinforced. Race is often learned as an independent risk factor for disease, rather than as a mediator of structural inequalities resulting from racist policies. Health disparities are presented without context, leading students to develop harmful stereotypes on the basis of the belief that some populations are more diseased than others. Students learn to associate race with disease conditions, such as sarcoidosis, cystic fibrosis, hypertension, and focal segmental glomerulonephritis, which upholds their implicit understandings of race as a biological trait.33,34 Professors might misleadingly equate genetic ancestry, which could be meaningful when traced to a narrowly circumscribed population of origin (</a:t>
            </a:r>
            <a:r>
              <a:rPr lang="en-US" sz="1200" dirty="0" err="1">
                <a:latin typeface="+mn-lt"/>
              </a:rPr>
              <a:t>eg</a:t>
            </a:r>
            <a:r>
              <a:rPr lang="en-US" sz="1200" dirty="0">
                <a:latin typeface="+mn-lt"/>
              </a:rPr>
              <a:t>, </a:t>
            </a:r>
            <a:r>
              <a:rPr lang="en-US" sz="1200" dirty="0" err="1">
                <a:latin typeface="+mn-lt"/>
              </a:rPr>
              <a:t>Biafada</a:t>
            </a:r>
            <a:r>
              <a:rPr lang="en-US" sz="1200" dirty="0">
                <a:latin typeface="+mn-lt"/>
              </a:rPr>
              <a:t> people), with race (</a:t>
            </a:r>
            <a:r>
              <a:rPr lang="en-US" sz="1200" dirty="0" err="1">
                <a:latin typeface="+mn-lt"/>
              </a:rPr>
              <a:t>eg</a:t>
            </a:r>
            <a:r>
              <a:rPr lang="en-US" sz="1200" dirty="0">
                <a:latin typeface="+mn-lt"/>
              </a:rPr>
              <a:t>, African ancestry).35,36 On the wards, students learn that race is relevant to treatment decisions and have inadequate power to question the </a:t>
            </a:r>
            <a:r>
              <a:rPr lang="en-US" sz="1200" dirty="0" err="1">
                <a:latin typeface="+mn-lt"/>
              </a:rPr>
              <a:t>racialised</a:t>
            </a:r>
            <a:r>
              <a:rPr lang="en-US" sz="1200" dirty="0">
                <a:latin typeface="+mn-lt"/>
              </a:rPr>
              <a:t> assumptions of their supervisors.37–40 In this way, race-based medicine is quickly propagated. </a:t>
            </a:r>
            <a:r>
              <a:rPr lang="en-US" sz="1200" dirty="0">
                <a:latin typeface="+mn-lt"/>
                <a:cs typeface="Times New Roman" panose="02020603050405020304" pitchFamily="18" charset="0"/>
              </a:rPr>
              <a:t>(Ref=</a:t>
            </a:r>
            <a:r>
              <a:rPr lang="en-US" sz="1200" dirty="0">
                <a:latin typeface="+mn-lt"/>
              </a:rPr>
              <a:t>From race-based to race-conscious medicine)</a:t>
            </a:r>
          </a:p>
          <a:p>
            <a:pPr>
              <a:lnSpc>
                <a:spcPct val="107000"/>
              </a:lnSpc>
              <a:spcBef>
                <a:spcPts val="0"/>
              </a:spcBef>
              <a:spcAft>
                <a:spcPts val="809"/>
              </a:spcAft>
            </a:pPr>
            <a:endParaRPr lang="en-US" sz="1200" dirty="0">
              <a:latin typeface="+mn-lt"/>
            </a:endParaRPr>
          </a:p>
          <a:p>
            <a:pPr>
              <a:lnSpc>
                <a:spcPct val="107000"/>
              </a:lnSpc>
              <a:spcBef>
                <a:spcPts val="0"/>
              </a:spcBef>
              <a:spcAft>
                <a:spcPts val="809"/>
              </a:spcAft>
            </a:pPr>
            <a:endParaRPr lang="en-US" sz="1200" dirty="0">
              <a:latin typeface="+mn-lt"/>
            </a:endParaRPr>
          </a:p>
          <a:p>
            <a:pPr>
              <a:lnSpc>
                <a:spcPct val="107000"/>
              </a:lnSpc>
              <a:spcBef>
                <a:spcPts val="0"/>
              </a:spcBef>
              <a:spcAft>
                <a:spcPts val="809"/>
              </a:spcAft>
            </a:pPr>
            <a:endParaRPr lang="en-US" sz="1200" dirty="0">
              <a:latin typeface="+mn-lt"/>
            </a:endParaRPr>
          </a:p>
          <a:p>
            <a:endParaRPr lang="en-US" dirty="0"/>
          </a:p>
        </p:txBody>
      </p:sp>
      <p:sp>
        <p:nvSpPr>
          <p:cNvPr id="4" name="Slide Number Placeholder 3"/>
          <p:cNvSpPr>
            <a:spLocks noGrp="1"/>
          </p:cNvSpPr>
          <p:nvPr>
            <p:ph type="sldNum" sz="quarter" idx="5"/>
          </p:nvPr>
        </p:nvSpPr>
        <p:spPr>
          <a:xfrm>
            <a:off x="6464236" y="9151449"/>
            <a:ext cx="157094" cy="184666"/>
          </a:xfrm>
        </p:spPr>
        <p:txBody>
          <a:bodyPr/>
          <a:lstStyle/>
          <a:p>
            <a:pPr marL="0" marR="0" lvl="0" indent="0" algn="r" defTabSz="952843" rtl="0" eaLnBrk="1" fontAlgn="auto" latinLnBrk="0" hangingPunct="1">
              <a:lnSpc>
                <a:spcPct val="100000"/>
              </a:lnSpc>
              <a:spcBef>
                <a:spcPts val="0"/>
              </a:spcBef>
              <a:spcAft>
                <a:spcPts val="0"/>
              </a:spcAft>
              <a:buClrTx/>
              <a:buSzTx/>
              <a:buFontTx/>
              <a:buNone/>
              <a:tabLst/>
              <a:defRPr/>
            </a:pPr>
            <a:fld id="{0DD3A6AB-ED4D-4DBD-BA2E-59716FC8DB17}" type="slidenum">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pPr marL="0" marR="0" lvl="0" indent="0" algn="r" defTabSz="95284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105942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755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BD4C-EC7D-4DF1-96DA-65680756BE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485310-BB16-453D-AE55-9380746CD2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03DD8F-5147-4266-8CDF-0E923BAC934B}"/>
              </a:ext>
            </a:extLst>
          </p:cNvPr>
          <p:cNvSpPr>
            <a:spLocks noGrp="1"/>
          </p:cNvSpPr>
          <p:nvPr>
            <p:ph type="dt" sz="half" idx="10"/>
          </p:nvPr>
        </p:nvSpPr>
        <p:spPr/>
        <p:txBody>
          <a:bodyPr/>
          <a:lstStyle/>
          <a:p>
            <a:fld id="{FEA89CC4-D0D6-4C65-9673-08B8331F4431}" type="datetime1">
              <a:rPr lang="en-US" smtClean="0"/>
              <a:t>5/8/2022</a:t>
            </a:fld>
            <a:endParaRPr lang="en-US"/>
          </a:p>
        </p:txBody>
      </p:sp>
      <p:sp>
        <p:nvSpPr>
          <p:cNvPr id="5" name="Footer Placeholder 4">
            <a:extLst>
              <a:ext uri="{FF2B5EF4-FFF2-40B4-BE49-F238E27FC236}">
                <a16:creationId xmlns:a16="http://schemas.microsoft.com/office/drawing/2014/main" id="{678FFEE7-5DCC-4B57-A2C3-FD0F0757F0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EF006-7317-4287-AE7F-6FF6B483DDCE}"/>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2924557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FA598-00AD-4E1C-8788-15FEB33BBE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93C3B-8A98-4DE9-B75A-4DDCDCCAAC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AC712-E788-4D9D-AE9C-841116D86484}"/>
              </a:ext>
            </a:extLst>
          </p:cNvPr>
          <p:cNvSpPr>
            <a:spLocks noGrp="1"/>
          </p:cNvSpPr>
          <p:nvPr>
            <p:ph type="dt" sz="half" idx="10"/>
          </p:nvPr>
        </p:nvSpPr>
        <p:spPr/>
        <p:txBody>
          <a:bodyPr/>
          <a:lstStyle/>
          <a:p>
            <a:fld id="{9DC6B2AC-E21C-4CE1-AF1D-46457250DE5C}" type="datetime1">
              <a:rPr lang="en-US" smtClean="0"/>
              <a:t>5/8/2022</a:t>
            </a:fld>
            <a:endParaRPr lang="en-US"/>
          </a:p>
        </p:txBody>
      </p:sp>
      <p:sp>
        <p:nvSpPr>
          <p:cNvPr id="5" name="Footer Placeholder 4">
            <a:extLst>
              <a:ext uri="{FF2B5EF4-FFF2-40B4-BE49-F238E27FC236}">
                <a16:creationId xmlns:a16="http://schemas.microsoft.com/office/drawing/2014/main" id="{24CB626B-D415-4C4C-8FFA-0CF92094F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81D19-5D79-4646-91DE-6ED6A9651EAB}"/>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3090001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CAC56-B98A-41D8-942E-9C80416B2E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2C6800-4E53-4516-A7B7-8FE3971C2E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DEA8BA-1274-42BA-AD0F-0C5EF2D2D6D8}"/>
              </a:ext>
            </a:extLst>
          </p:cNvPr>
          <p:cNvSpPr>
            <a:spLocks noGrp="1"/>
          </p:cNvSpPr>
          <p:nvPr>
            <p:ph type="dt" sz="half" idx="10"/>
          </p:nvPr>
        </p:nvSpPr>
        <p:spPr/>
        <p:txBody>
          <a:bodyPr/>
          <a:lstStyle/>
          <a:p>
            <a:fld id="{366669E5-6C51-417B-BC3E-3461DB0AFA6E}" type="datetime1">
              <a:rPr lang="en-US" smtClean="0"/>
              <a:t>5/8/2022</a:t>
            </a:fld>
            <a:endParaRPr lang="en-US"/>
          </a:p>
        </p:txBody>
      </p:sp>
      <p:sp>
        <p:nvSpPr>
          <p:cNvPr id="5" name="Footer Placeholder 4">
            <a:extLst>
              <a:ext uri="{FF2B5EF4-FFF2-40B4-BE49-F238E27FC236}">
                <a16:creationId xmlns:a16="http://schemas.microsoft.com/office/drawing/2014/main" id="{28B0FB5D-BEE1-4215-A5E8-EA08294F6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D2C15-7D46-49E6-B83A-53AFFED3A635}"/>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2639954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8F33-5F49-4343-BFE4-5BFAA088C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8D24EE-A81A-4A48-A115-35184EA00F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913966-BBE3-4284-BE09-B13F0F238E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752E28-0C32-4D9F-A572-CD0B23CC65FF}"/>
              </a:ext>
            </a:extLst>
          </p:cNvPr>
          <p:cNvSpPr>
            <a:spLocks noGrp="1"/>
          </p:cNvSpPr>
          <p:nvPr>
            <p:ph type="dt" sz="half" idx="10"/>
          </p:nvPr>
        </p:nvSpPr>
        <p:spPr/>
        <p:txBody>
          <a:bodyPr/>
          <a:lstStyle/>
          <a:p>
            <a:fld id="{447E600E-BD0E-4474-820C-25CE2B8D5547}" type="datetime1">
              <a:rPr lang="en-US" smtClean="0"/>
              <a:t>5/8/2022</a:t>
            </a:fld>
            <a:endParaRPr lang="en-US"/>
          </a:p>
        </p:txBody>
      </p:sp>
      <p:sp>
        <p:nvSpPr>
          <p:cNvPr id="6" name="Footer Placeholder 5">
            <a:extLst>
              <a:ext uri="{FF2B5EF4-FFF2-40B4-BE49-F238E27FC236}">
                <a16:creationId xmlns:a16="http://schemas.microsoft.com/office/drawing/2014/main" id="{C21377F6-0120-47C9-B546-40E8541F4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8C991-D058-46A0-9028-CB4ACA65C8CC}"/>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2004792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A5AD7-B57B-43C8-9508-EA128350D6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87AC9F-A050-4786-9B7F-089AB592A2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248B75-BAEB-460C-8AD0-1414E8935E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9E500B-A239-471D-909B-D968A1241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4E3320-0C86-4032-B3A4-B350F70D51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F7C495-DB8D-408F-B76F-D42E0E7DF8A1}"/>
              </a:ext>
            </a:extLst>
          </p:cNvPr>
          <p:cNvSpPr>
            <a:spLocks noGrp="1"/>
          </p:cNvSpPr>
          <p:nvPr>
            <p:ph type="dt" sz="half" idx="10"/>
          </p:nvPr>
        </p:nvSpPr>
        <p:spPr/>
        <p:txBody>
          <a:bodyPr/>
          <a:lstStyle/>
          <a:p>
            <a:fld id="{EB7CDDA0-6522-42D4-A359-ECF0AE5DE587}" type="datetime1">
              <a:rPr lang="en-US" smtClean="0"/>
              <a:t>5/8/2022</a:t>
            </a:fld>
            <a:endParaRPr lang="en-US"/>
          </a:p>
        </p:txBody>
      </p:sp>
      <p:sp>
        <p:nvSpPr>
          <p:cNvPr id="8" name="Footer Placeholder 7">
            <a:extLst>
              <a:ext uri="{FF2B5EF4-FFF2-40B4-BE49-F238E27FC236}">
                <a16:creationId xmlns:a16="http://schemas.microsoft.com/office/drawing/2014/main" id="{E6E70844-F38B-4B49-9E24-E7B1B88197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E42D7C-A1FA-4A3A-A068-75D30EA65D91}"/>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2327654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EAC7-143C-4A15-ACD5-BF4200E3E3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7D6BF-3F2B-49CB-871E-856156D89820}"/>
              </a:ext>
            </a:extLst>
          </p:cNvPr>
          <p:cNvSpPr>
            <a:spLocks noGrp="1"/>
          </p:cNvSpPr>
          <p:nvPr>
            <p:ph type="dt" sz="half" idx="10"/>
          </p:nvPr>
        </p:nvSpPr>
        <p:spPr/>
        <p:txBody>
          <a:bodyPr/>
          <a:lstStyle/>
          <a:p>
            <a:fld id="{DE171CF7-1C1F-41E0-B28C-D87623B916B4}" type="datetime1">
              <a:rPr lang="en-US" smtClean="0"/>
              <a:t>5/8/2022</a:t>
            </a:fld>
            <a:endParaRPr lang="en-US"/>
          </a:p>
        </p:txBody>
      </p:sp>
      <p:sp>
        <p:nvSpPr>
          <p:cNvPr id="4" name="Footer Placeholder 3">
            <a:extLst>
              <a:ext uri="{FF2B5EF4-FFF2-40B4-BE49-F238E27FC236}">
                <a16:creationId xmlns:a16="http://schemas.microsoft.com/office/drawing/2014/main" id="{72D9104A-C861-4BC7-91AD-8206ED53A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D09390-5565-444B-AF0A-5D506FEFED6B}"/>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1698499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769BC-57F6-450B-AE86-5CD5E52EBAD9}"/>
              </a:ext>
            </a:extLst>
          </p:cNvPr>
          <p:cNvSpPr>
            <a:spLocks noGrp="1"/>
          </p:cNvSpPr>
          <p:nvPr>
            <p:ph type="dt" sz="half" idx="10"/>
          </p:nvPr>
        </p:nvSpPr>
        <p:spPr/>
        <p:txBody>
          <a:bodyPr/>
          <a:lstStyle/>
          <a:p>
            <a:fld id="{787E39C8-075A-46F7-ADAC-AC3526C4D55C}" type="datetime1">
              <a:rPr lang="en-US" smtClean="0"/>
              <a:t>5/8/2022</a:t>
            </a:fld>
            <a:endParaRPr lang="en-US"/>
          </a:p>
        </p:txBody>
      </p:sp>
      <p:sp>
        <p:nvSpPr>
          <p:cNvPr id="3" name="Footer Placeholder 2">
            <a:extLst>
              <a:ext uri="{FF2B5EF4-FFF2-40B4-BE49-F238E27FC236}">
                <a16:creationId xmlns:a16="http://schemas.microsoft.com/office/drawing/2014/main" id="{EB6AB9D0-C706-40BC-8D58-DD0C208D98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BC4369-2CF2-4151-AA50-DE2DC0162337}"/>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306016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BAE5-2FE4-4235-8166-A5D1D91FAD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06ADB-6745-4161-8BDC-7E185BAED8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7F4160-72D3-471F-95FA-AD6AEBA0E5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32A91F-B116-4295-BB42-0E9B015E9D7F}"/>
              </a:ext>
            </a:extLst>
          </p:cNvPr>
          <p:cNvSpPr>
            <a:spLocks noGrp="1"/>
          </p:cNvSpPr>
          <p:nvPr>
            <p:ph type="dt" sz="half" idx="10"/>
          </p:nvPr>
        </p:nvSpPr>
        <p:spPr/>
        <p:txBody>
          <a:bodyPr/>
          <a:lstStyle/>
          <a:p>
            <a:fld id="{14A7D186-EDDE-477A-88EC-05BB25B8F533}" type="datetime1">
              <a:rPr lang="en-US" smtClean="0"/>
              <a:t>5/8/2022</a:t>
            </a:fld>
            <a:endParaRPr lang="en-US"/>
          </a:p>
        </p:txBody>
      </p:sp>
      <p:sp>
        <p:nvSpPr>
          <p:cNvPr id="6" name="Footer Placeholder 5">
            <a:extLst>
              <a:ext uri="{FF2B5EF4-FFF2-40B4-BE49-F238E27FC236}">
                <a16:creationId xmlns:a16="http://schemas.microsoft.com/office/drawing/2014/main" id="{24E3C271-75D5-4D7F-9F69-124600AFAC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AFDB2-B511-473D-A544-83EB2F64ABD3}"/>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786033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C938-03BE-4F4B-A910-386A9B830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BBCD8-2344-4E41-AEE9-758E485994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AE941F-D79B-4E4E-9B44-23BF485CC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104A9-8D3A-4F7D-BF3E-16A8B4D27DAE}"/>
              </a:ext>
            </a:extLst>
          </p:cNvPr>
          <p:cNvSpPr>
            <a:spLocks noGrp="1"/>
          </p:cNvSpPr>
          <p:nvPr>
            <p:ph type="dt" sz="half" idx="10"/>
          </p:nvPr>
        </p:nvSpPr>
        <p:spPr/>
        <p:txBody>
          <a:bodyPr/>
          <a:lstStyle/>
          <a:p>
            <a:fld id="{59BFC504-3787-41E7-BB18-63FBA97DD798}" type="datetime1">
              <a:rPr lang="en-US" smtClean="0"/>
              <a:t>5/8/2022</a:t>
            </a:fld>
            <a:endParaRPr lang="en-US"/>
          </a:p>
        </p:txBody>
      </p:sp>
      <p:sp>
        <p:nvSpPr>
          <p:cNvPr id="6" name="Footer Placeholder 5">
            <a:extLst>
              <a:ext uri="{FF2B5EF4-FFF2-40B4-BE49-F238E27FC236}">
                <a16:creationId xmlns:a16="http://schemas.microsoft.com/office/drawing/2014/main" id="{7EAA01C3-6627-40A8-BA29-E7C3859CC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AAF636-966A-475A-8501-EF6C381D3268}"/>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2612992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8FE2-E52B-4492-B4B8-2B2FEC90DB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1AC749-C452-4432-B7D6-84FF3C9000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A6A1A-BE7E-40FB-82A2-6D77D30EA8C8}"/>
              </a:ext>
            </a:extLst>
          </p:cNvPr>
          <p:cNvSpPr>
            <a:spLocks noGrp="1"/>
          </p:cNvSpPr>
          <p:nvPr>
            <p:ph type="dt" sz="half" idx="10"/>
          </p:nvPr>
        </p:nvSpPr>
        <p:spPr/>
        <p:txBody>
          <a:bodyPr/>
          <a:lstStyle/>
          <a:p>
            <a:fld id="{9D3C9722-D2CD-441C-81A0-A87C19046B91}" type="datetime1">
              <a:rPr lang="en-US" smtClean="0"/>
              <a:t>5/8/2022</a:t>
            </a:fld>
            <a:endParaRPr lang="en-US"/>
          </a:p>
        </p:txBody>
      </p:sp>
      <p:sp>
        <p:nvSpPr>
          <p:cNvPr id="5" name="Footer Placeholder 4">
            <a:extLst>
              <a:ext uri="{FF2B5EF4-FFF2-40B4-BE49-F238E27FC236}">
                <a16:creationId xmlns:a16="http://schemas.microsoft.com/office/drawing/2014/main" id="{063B5338-5FCF-4CAA-8636-25FE604BD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B1D52-67BF-41B4-853B-543E48492852}"/>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1114669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ED224-AEA5-154A-B1B3-3EE6898F7A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E209E-A5B0-074C-B8DE-A287D8B5D7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4283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E9909-3C21-4A7C-BA94-0106C933D4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451BC-4AF6-4459-A35A-36ECBB1124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4AD98-7ADA-4878-A285-A34E05662927}"/>
              </a:ext>
            </a:extLst>
          </p:cNvPr>
          <p:cNvSpPr>
            <a:spLocks noGrp="1"/>
          </p:cNvSpPr>
          <p:nvPr>
            <p:ph type="dt" sz="half" idx="10"/>
          </p:nvPr>
        </p:nvSpPr>
        <p:spPr/>
        <p:txBody>
          <a:bodyPr/>
          <a:lstStyle/>
          <a:p>
            <a:fld id="{95B07DEA-F4ED-47DB-936C-ECF9E1DAB7A8}" type="datetime1">
              <a:rPr lang="en-US" smtClean="0"/>
              <a:t>5/8/2022</a:t>
            </a:fld>
            <a:endParaRPr lang="en-US"/>
          </a:p>
        </p:txBody>
      </p:sp>
      <p:sp>
        <p:nvSpPr>
          <p:cNvPr id="5" name="Footer Placeholder 4">
            <a:extLst>
              <a:ext uri="{FF2B5EF4-FFF2-40B4-BE49-F238E27FC236}">
                <a16:creationId xmlns:a16="http://schemas.microsoft.com/office/drawing/2014/main" id="{51BBCDD2-1ADF-4938-A4F3-9657980E4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371EB9-CCB2-43B2-B3F2-285E250B7705}"/>
              </a:ext>
            </a:extLst>
          </p:cNvPr>
          <p:cNvSpPr>
            <a:spLocks noGrp="1"/>
          </p:cNvSpPr>
          <p:nvPr>
            <p:ph type="sldNum" sz="quarter" idx="12"/>
          </p:nvPr>
        </p:nvSpPr>
        <p:spPr/>
        <p:txBody>
          <a:bodyPr/>
          <a:lstStyle/>
          <a:p>
            <a:fld id="{373CB591-92A9-40A3-97A0-40B69DEBE5E7}" type="slidenum">
              <a:rPr lang="en-US" smtClean="0"/>
              <a:t>‹#›</a:t>
            </a:fld>
            <a:endParaRPr lang="en-US"/>
          </a:p>
        </p:txBody>
      </p:sp>
    </p:spTree>
    <p:extLst>
      <p:ext uri="{BB962C8B-B14F-4D97-AF65-F5344CB8AC3E}">
        <p14:creationId xmlns:p14="http://schemas.microsoft.com/office/powerpoint/2010/main" val="3108572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3804C-526D-47E6-9B46-3F4AC66BB9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F5FBE8-4CD5-496F-937E-A35322D4F1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A45EFF-D685-410A-B125-8EC88A0A88EB}"/>
              </a:ext>
            </a:extLst>
          </p:cNvPr>
          <p:cNvSpPr>
            <a:spLocks noGrp="1"/>
          </p:cNvSpPr>
          <p:nvPr>
            <p:ph type="dt" sz="half" idx="10"/>
          </p:nvPr>
        </p:nvSpPr>
        <p:spPr/>
        <p:txBody>
          <a:bodyPr/>
          <a:lstStyle/>
          <a:p>
            <a:fld id="{E9008E2D-292C-41AF-B83B-39AC8CC1D49D}" type="datetimeFigureOut">
              <a:rPr lang="en-US" smtClean="0"/>
              <a:t>5/8/2022</a:t>
            </a:fld>
            <a:endParaRPr lang="en-US"/>
          </a:p>
        </p:txBody>
      </p:sp>
      <p:sp>
        <p:nvSpPr>
          <p:cNvPr id="5" name="Footer Placeholder 4">
            <a:extLst>
              <a:ext uri="{FF2B5EF4-FFF2-40B4-BE49-F238E27FC236}">
                <a16:creationId xmlns:a16="http://schemas.microsoft.com/office/drawing/2014/main" id="{A4319199-6D10-4978-89C4-8C1A10140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0FD76-211A-4DE0-8C30-97A58A3DEA97}"/>
              </a:ext>
            </a:extLst>
          </p:cNvPr>
          <p:cNvSpPr>
            <a:spLocks noGrp="1"/>
          </p:cNvSpPr>
          <p:nvPr>
            <p:ph type="sldNum" sz="quarter" idx="12"/>
          </p:nvPr>
        </p:nvSpPr>
        <p:spPr/>
        <p:txBody>
          <a:bodyPr/>
          <a:lstStyle/>
          <a:p>
            <a:fld id="{03A58173-04FA-42DF-806B-CD2EBB58E08B}" type="slidenum">
              <a:rPr lang="en-US" smtClean="0"/>
              <a:t>‹#›</a:t>
            </a:fld>
            <a:endParaRPr lang="en-US"/>
          </a:p>
        </p:txBody>
      </p:sp>
    </p:spTree>
    <p:extLst>
      <p:ext uri="{BB962C8B-B14F-4D97-AF65-F5344CB8AC3E}">
        <p14:creationId xmlns:p14="http://schemas.microsoft.com/office/powerpoint/2010/main" val="1286812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88737-08C3-4843-883A-A30285720D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C09131-5A8C-487B-9587-0CAD95372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516A5-1D39-436F-9B33-A4E1F24BFF7B}"/>
              </a:ext>
            </a:extLst>
          </p:cNvPr>
          <p:cNvSpPr>
            <a:spLocks noGrp="1"/>
          </p:cNvSpPr>
          <p:nvPr>
            <p:ph type="dt" sz="half" idx="10"/>
          </p:nvPr>
        </p:nvSpPr>
        <p:spPr/>
        <p:txBody>
          <a:bodyPr/>
          <a:lstStyle/>
          <a:p>
            <a:fld id="{E9008E2D-292C-41AF-B83B-39AC8CC1D49D}" type="datetimeFigureOut">
              <a:rPr lang="en-US" smtClean="0"/>
              <a:t>5/8/2022</a:t>
            </a:fld>
            <a:endParaRPr lang="en-US"/>
          </a:p>
        </p:txBody>
      </p:sp>
      <p:sp>
        <p:nvSpPr>
          <p:cNvPr id="5" name="Footer Placeholder 4">
            <a:extLst>
              <a:ext uri="{FF2B5EF4-FFF2-40B4-BE49-F238E27FC236}">
                <a16:creationId xmlns:a16="http://schemas.microsoft.com/office/drawing/2014/main" id="{991D27BF-6832-47D2-8612-BEBDBF2BD6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5FE41E-498F-4EC9-A88D-88CC6E50D5CE}"/>
              </a:ext>
            </a:extLst>
          </p:cNvPr>
          <p:cNvSpPr>
            <a:spLocks noGrp="1"/>
          </p:cNvSpPr>
          <p:nvPr>
            <p:ph type="sldNum" sz="quarter" idx="12"/>
          </p:nvPr>
        </p:nvSpPr>
        <p:spPr/>
        <p:txBody>
          <a:bodyPr/>
          <a:lstStyle/>
          <a:p>
            <a:fld id="{03A58173-04FA-42DF-806B-CD2EBB58E08B}" type="slidenum">
              <a:rPr lang="en-US" smtClean="0"/>
              <a:t>‹#›</a:t>
            </a:fld>
            <a:endParaRPr lang="en-US"/>
          </a:p>
        </p:txBody>
      </p:sp>
    </p:spTree>
    <p:extLst>
      <p:ext uri="{BB962C8B-B14F-4D97-AF65-F5344CB8AC3E}">
        <p14:creationId xmlns:p14="http://schemas.microsoft.com/office/powerpoint/2010/main" val="27502567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D737-6F68-4A07-957F-185E9A538F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DAC07B-2330-4AF2-80A0-F8A6E0B17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132E11-50BC-41F6-8F9F-82C50043E2F6}"/>
              </a:ext>
            </a:extLst>
          </p:cNvPr>
          <p:cNvSpPr>
            <a:spLocks noGrp="1"/>
          </p:cNvSpPr>
          <p:nvPr>
            <p:ph type="dt" sz="half" idx="10"/>
          </p:nvPr>
        </p:nvSpPr>
        <p:spPr/>
        <p:txBody>
          <a:bodyPr/>
          <a:lstStyle/>
          <a:p>
            <a:fld id="{E9008E2D-292C-41AF-B83B-39AC8CC1D49D}" type="datetimeFigureOut">
              <a:rPr lang="en-US" smtClean="0"/>
              <a:t>5/8/2022</a:t>
            </a:fld>
            <a:endParaRPr lang="en-US"/>
          </a:p>
        </p:txBody>
      </p:sp>
      <p:sp>
        <p:nvSpPr>
          <p:cNvPr id="5" name="Footer Placeholder 4">
            <a:extLst>
              <a:ext uri="{FF2B5EF4-FFF2-40B4-BE49-F238E27FC236}">
                <a16:creationId xmlns:a16="http://schemas.microsoft.com/office/drawing/2014/main" id="{F2F94FA9-76E5-4446-8F7E-C99481256C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6B239-831B-4F55-B36D-0E9C652D4A4A}"/>
              </a:ext>
            </a:extLst>
          </p:cNvPr>
          <p:cNvSpPr>
            <a:spLocks noGrp="1"/>
          </p:cNvSpPr>
          <p:nvPr>
            <p:ph type="sldNum" sz="quarter" idx="12"/>
          </p:nvPr>
        </p:nvSpPr>
        <p:spPr/>
        <p:txBody>
          <a:bodyPr/>
          <a:lstStyle/>
          <a:p>
            <a:fld id="{03A58173-04FA-42DF-806B-CD2EBB58E08B}" type="slidenum">
              <a:rPr lang="en-US" smtClean="0"/>
              <a:t>‹#›</a:t>
            </a:fld>
            <a:endParaRPr lang="en-US"/>
          </a:p>
        </p:txBody>
      </p:sp>
    </p:spTree>
    <p:extLst>
      <p:ext uri="{BB962C8B-B14F-4D97-AF65-F5344CB8AC3E}">
        <p14:creationId xmlns:p14="http://schemas.microsoft.com/office/powerpoint/2010/main" val="3555819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5D06E-2C20-4BA8-AD45-08FCACB11F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F38E4-8E6C-421B-AE40-C52653B339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FFA7-A808-4080-AC53-D6A8EE95F4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AF1BD4-A4AD-4118-A950-5CCA152AE635}"/>
              </a:ext>
            </a:extLst>
          </p:cNvPr>
          <p:cNvSpPr>
            <a:spLocks noGrp="1"/>
          </p:cNvSpPr>
          <p:nvPr>
            <p:ph type="dt" sz="half" idx="10"/>
          </p:nvPr>
        </p:nvSpPr>
        <p:spPr/>
        <p:txBody>
          <a:bodyPr/>
          <a:lstStyle/>
          <a:p>
            <a:fld id="{E9008E2D-292C-41AF-B83B-39AC8CC1D49D}" type="datetimeFigureOut">
              <a:rPr lang="en-US" smtClean="0"/>
              <a:t>5/8/2022</a:t>
            </a:fld>
            <a:endParaRPr lang="en-US"/>
          </a:p>
        </p:txBody>
      </p:sp>
      <p:sp>
        <p:nvSpPr>
          <p:cNvPr id="6" name="Footer Placeholder 5">
            <a:extLst>
              <a:ext uri="{FF2B5EF4-FFF2-40B4-BE49-F238E27FC236}">
                <a16:creationId xmlns:a16="http://schemas.microsoft.com/office/drawing/2014/main" id="{5D5BB581-EC7C-435C-9D6A-CE568BA510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C75BE-C4DF-41A7-9C8E-DB127A3EC152}"/>
              </a:ext>
            </a:extLst>
          </p:cNvPr>
          <p:cNvSpPr>
            <a:spLocks noGrp="1"/>
          </p:cNvSpPr>
          <p:nvPr>
            <p:ph type="sldNum" sz="quarter" idx="12"/>
          </p:nvPr>
        </p:nvSpPr>
        <p:spPr/>
        <p:txBody>
          <a:bodyPr/>
          <a:lstStyle/>
          <a:p>
            <a:fld id="{03A58173-04FA-42DF-806B-CD2EBB58E08B}" type="slidenum">
              <a:rPr lang="en-US" smtClean="0"/>
              <a:t>‹#›</a:t>
            </a:fld>
            <a:endParaRPr lang="en-US"/>
          </a:p>
        </p:txBody>
      </p:sp>
    </p:spTree>
    <p:extLst>
      <p:ext uri="{BB962C8B-B14F-4D97-AF65-F5344CB8AC3E}">
        <p14:creationId xmlns:p14="http://schemas.microsoft.com/office/powerpoint/2010/main" val="1492472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688C3-2BC0-40DF-B644-7519738EEB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7ABD22-4887-45F6-BB55-EF6ABCC48D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17C911-55F7-4456-8DDF-E2780FB25B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97734C-0B36-42D6-87CC-2976A937EC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6561C-3B2F-4208-9BF1-240AD9AE2A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4A2A9D-E92D-4266-951F-7AE898C65814}"/>
              </a:ext>
            </a:extLst>
          </p:cNvPr>
          <p:cNvSpPr>
            <a:spLocks noGrp="1"/>
          </p:cNvSpPr>
          <p:nvPr>
            <p:ph type="dt" sz="half" idx="10"/>
          </p:nvPr>
        </p:nvSpPr>
        <p:spPr/>
        <p:txBody>
          <a:bodyPr/>
          <a:lstStyle/>
          <a:p>
            <a:fld id="{E9008E2D-292C-41AF-B83B-39AC8CC1D49D}" type="datetimeFigureOut">
              <a:rPr lang="en-US" smtClean="0"/>
              <a:t>5/8/2022</a:t>
            </a:fld>
            <a:endParaRPr lang="en-US"/>
          </a:p>
        </p:txBody>
      </p:sp>
      <p:sp>
        <p:nvSpPr>
          <p:cNvPr id="8" name="Footer Placeholder 7">
            <a:extLst>
              <a:ext uri="{FF2B5EF4-FFF2-40B4-BE49-F238E27FC236}">
                <a16:creationId xmlns:a16="http://schemas.microsoft.com/office/drawing/2014/main" id="{2EB94A65-D78E-4FC1-B578-928D77A16A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542AAA-9B0F-4F4C-8C9B-559307466902}"/>
              </a:ext>
            </a:extLst>
          </p:cNvPr>
          <p:cNvSpPr>
            <a:spLocks noGrp="1"/>
          </p:cNvSpPr>
          <p:nvPr>
            <p:ph type="sldNum" sz="quarter" idx="12"/>
          </p:nvPr>
        </p:nvSpPr>
        <p:spPr/>
        <p:txBody>
          <a:bodyPr/>
          <a:lstStyle/>
          <a:p>
            <a:fld id="{03A58173-04FA-42DF-806B-CD2EBB58E08B}" type="slidenum">
              <a:rPr lang="en-US" smtClean="0"/>
              <a:t>‹#›</a:t>
            </a:fld>
            <a:endParaRPr lang="en-US"/>
          </a:p>
        </p:txBody>
      </p:sp>
    </p:spTree>
    <p:extLst>
      <p:ext uri="{BB962C8B-B14F-4D97-AF65-F5344CB8AC3E}">
        <p14:creationId xmlns:p14="http://schemas.microsoft.com/office/powerpoint/2010/main" val="3263235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AF62C-0CC4-4164-B74A-A15C4B6EF3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D38F75-83A7-4557-B1FF-CA6D40EC7594}"/>
              </a:ext>
            </a:extLst>
          </p:cNvPr>
          <p:cNvSpPr>
            <a:spLocks noGrp="1"/>
          </p:cNvSpPr>
          <p:nvPr>
            <p:ph type="dt" sz="half" idx="10"/>
          </p:nvPr>
        </p:nvSpPr>
        <p:spPr/>
        <p:txBody>
          <a:bodyPr/>
          <a:lstStyle/>
          <a:p>
            <a:fld id="{E9008E2D-292C-41AF-B83B-39AC8CC1D49D}" type="datetimeFigureOut">
              <a:rPr lang="en-US" smtClean="0"/>
              <a:t>5/8/2022</a:t>
            </a:fld>
            <a:endParaRPr lang="en-US"/>
          </a:p>
        </p:txBody>
      </p:sp>
      <p:sp>
        <p:nvSpPr>
          <p:cNvPr id="4" name="Footer Placeholder 3">
            <a:extLst>
              <a:ext uri="{FF2B5EF4-FFF2-40B4-BE49-F238E27FC236}">
                <a16:creationId xmlns:a16="http://schemas.microsoft.com/office/drawing/2014/main" id="{0B2D3A83-9433-4D02-9C9D-C6AABA1AE9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08F1E5-1309-442A-86B5-3396F73B1601}"/>
              </a:ext>
            </a:extLst>
          </p:cNvPr>
          <p:cNvSpPr>
            <a:spLocks noGrp="1"/>
          </p:cNvSpPr>
          <p:nvPr>
            <p:ph type="sldNum" sz="quarter" idx="12"/>
          </p:nvPr>
        </p:nvSpPr>
        <p:spPr/>
        <p:txBody>
          <a:bodyPr/>
          <a:lstStyle/>
          <a:p>
            <a:fld id="{03A58173-04FA-42DF-806B-CD2EBB58E08B}" type="slidenum">
              <a:rPr lang="en-US" smtClean="0"/>
              <a:t>‹#›</a:t>
            </a:fld>
            <a:endParaRPr lang="en-US"/>
          </a:p>
        </p:txBody>
      </p:sp>
    </p:spTree>
    <p:extLst>
      <p:ext uri="{BB962C8B-B14F-4D97-AF65-F5344CB8AC3E}">
        <p14:creationId xmlns:p14="http://schemas.microsoft.com/office/powerpoint/2010/main" val="1119452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48A663-4C7E-4F35-99AC-EAA71DC43C08}"/>
              </a:ext>
            </a:extLst>
          </p:cNvPr>
          <p:cNvSpPr>
            <a:spLocks noGrp="1"/>
          </p:cNvSpPr>
          <p:nvPr>
            <p:ph type="dt" sz="half" idx="10"/>
          </p:nvPr>
        </p:nvSpPr>
        <p:spPr/>
        <p:txBody>
          <a:bodyPr/>
          <a:lstStyle/>
          <a:p>
            <a:fld id="{E9008E2D-292C-41AF-B83B-39AC8CC1D49D}" type="datetimeFigureOut">
              <a:rPr lang="en-US" smtClean="0"/>
              <a:t>5/8/2022</a:t>
            </a:fld>
            <a:endParaRPr lang="en-US"/>
          </a:p>
        </p:txBody>
      </p:sp>
      <p:sp>
        <p:nvSpPr>
          <p:cNvPr id="3" name="Footer Placeholder 2">
            <a:extLst>
              <a:ext uri="{FF2B5EF4-FFF2-40B4-BE49-F238E27FC236}">
                <a16:creationId xmlns:a16="http://schemas.microsoft.com/office/drawing/2014/main" id="{BADEDA63-7944-42A6-819B-2B58876AFF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BF70F8-4868-4034-BE37-4AA039A42F46}"/>
              </a:ext>
            </a:extLst>
          </p:cNvPr>
          <p:cNvSpPr>
            <a:spLocks noGrp="1"/>
          </p:cNvSpPr>
          <p:nvPr>
            <p:ph type="sldNum" sz="quarter" idx="12"/>
          </p:nvPr>
        </p:nvSpPr>
        <p:spPr/>
        <p:txBody>
          <a:bodyPr/>
          <a:lstStyle/>
          <a:p>
            <a:fld id="{03A58173-04FA-42DF-806B-CD2EBB58E08B}" type="slidenum">
              <a:rPr lang="en-US" smtClean="0"/>
              <a:t>‹#›</a:t>
            </a:fld>
            <a:endParaRPr lang="en-US"/>
          </a:p>
        </p:txBody>
      </p:sp>
    </p:spTree>
    <p:extLst>
      <p:ext uri="{BB962C8B-B14F-4D97-AF65-F5344CB8AC3E}">
        <p14:creationId xmlns:p14="http://schemas.microsoft.com/office/powerpoint/2010/main" val="2304437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955B-26F0-4E69-BB7B-8B3392186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3937A6-AB30-4D5E-BB86-D48667C92C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8ADF18-B0AF-4F01-9EBA-3C9363BEAB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5092B-722B-4D8B-865E-8DF227BB0323}"/>
              </a:ext>
            </a:extLst>
          </p:cNvPr>
          <p:cNvSpPr>
            <a:spLocks noGrp="1"/>
          </p:cNvSpPr>
          <p:nvPr>
            <p:ph type="dt" sz="half" idx="10"/>
          </p:nvPr>
        </p:nvSpPr>
        <p:spPr/>
        <p:txBody>
          <a:bodyPr/>
          <a:lstStyle/>
          <a:p>
            <a:fld id="{E9008E2D-292C-41AF-B83B-39AC8CC1D49D}" type="datetimeFigureOut">
              <a:rPr lang="en-US" smtClean="0"/>
              <a:t>5/8/2022</a:t>
            </a:fld>
            <a:endParaRPr lang="en-US"/>
          </a:p>
        </p:txBody>
      </p:sp>
      <p:sp>
        <p:nvSpPr>
          <p:cNvPr id="6" name="Footer Placeholder 5">
            <a:extLst>
              <a:ext uri="{FF2B5EF4-FFF2-40B4-BE49-F238E27FC236}">
                <a16:creationId xmlns:a16="http://schemas.microsoft.com/office/drawing/2014/main" id="{7A4EAC41-AD84-4935-BF53-CF2D8CED2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0CA12-2181-4061-A1B2-80A13B3C27BA}"/>
              </a:ext>
            </a:extLst>
          </p:cNvPr>
          <p:cNvSpPr>
            <a:spLocks noGrp="1"/>
          </p:cNvSpPr>
          <p:nvPr>
            <p:ph type="sldNum" sz="quarter" idx="12"/>
          </p:nvPr>
        </p:nvSpPr>
        <p:spPr/>
        <p:txBody>
          <a:bodyPr/>
          <a:lstStyle/>
          <a:p>
            <a:fld id="{03A58173-04FA-42DF-806B-CD2EBB58E08B}" type="slidenum">
              <a:rPr lang="en-US" smtClean="0"/>
              <a:t>‹#›</a:t>
            </a:fld>
            <a:endParaRPr lang="en-US"/>
          </a:p>
        </p:txBody>
      </p:sp>
    </p:spTree>
    <p:extLst>
      <p:ext uri="{BB962C8B-B14F-4D97-AF65-F5344CB8AC3E}">
        <p14:creationId xmlns:p14="http://schemas.microsoft.com/office/powerpoint/2010/main" val="2998409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111E-340E-4577-B6A3-8FE9C9503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FE3F70-4582-4EB9-B5D6-88E7DD9431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F868FA-40B7-4DE7-9214-CD2669E09C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23010-D631-4C77-AC35-408D5B4D99F8}"/>
              </a:ext>
            </a:extLst>
          </p:cNvPr>
          <p:cNvSpPr>
            <a:spLocks noGrp="1"/>
          </p:cNvSpPr>
          <p:nvPr>
            <p:ph type="dt" sz="half" idx="10"/>
          </p:nvPr>
        </p:nvSpPr>
        <p:spPr/>
        <p:txBody>
          <a:bodyPr/>
          <a:lstStyle/>
          <a:p>
            <a:fld id="{E9008E2D-292C-41AF-B83B-39AC8CC1D49D}" type="datetimeFigureOut">
              <a:rPr lang="en-US" smtClean="0"/>
              <a:t>5/8/2022</a:t>
            </a:fld>
            <a:endParaRPr lang="en-US"/>
          </a:p>
        </p:txBody>
      </p:sp>
      <p:sp>
        <p:nvSpPr>
          <p:cNvPr id="6" name="Footer Placeholder 5">
            <a:extLst>
              <a:ext uri="{FF2B5EF4-FFF2-40B4-BE49-F238E27FC236}">
                <a16:creationId xmlns:a16="http://schemas.microsoft.com/office/drawing/2014/main" id="{AB64CA7E-DE09-4A39-AB2A-4EC4A6547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623AC-17E8-430E-9CF4-14620DE1B41B}"/>
              </a:ext>
            </a:extLst>
          </p:cNvPr>
          <p:cNvSpPr>
            <a:spLocks noGrp="1"/>
          </p:cNvSpPr>
          <p:nvPr>
            <p:ph type="sldNum" sz="quarter" idx="12"/>
          </p:nvPr>
        </p:nvSpPr>
        <p:spPr/>
        <p:txBody>
          <a:bodyPr/>
          <a:lstStyle/>
          <a:p>
            <a:fld id="{03A58173-04FA-42DF-806B-CD2EBB58E08B}" type="slidenum">
              <a:rPr lang="en-US" smtClean="0"/>
              <a:t>‹#›</a:t>
            </a:fld>
            <a:endParaRPr lang="en-US"/>
          </a:p>
        </p:txBody>
      </p:sp>
    </p:spTree>
    <p:extLst>
      <p:ext uri="{BB962C8B-B14F-4D97-AF65-F5344CB8AC3E}">
        <p14:creationId xmlns:p14="http://schemas.microsoft.com/office/powerpoint/2010/main" val="245684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D2A4BF-A3FC-2845-B23E-CEA40853B55B}"/>
              </a:ext>
            </a:extLst>
          </p:cNvPr>
          <p:cNvSpPr/>
          <p:nvPr userDrawn="1"/>
        </p:nvSpPr>
        <p:spPr>
          <a:xfrm>
            <a:off x="0" y="1019331"/>
            <a:ext cx="12192000" cy="5838669"/>
          </a:xfrm>
          <a:prstGeom prst="rect">
            <a:avLst/>
          </a:prstGeom>
          <a:solidFill>
            <a:srgbClr val="7A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2A5DDD-63A9-2E46-8808-024C5B63A159}"/>
              </a:ext>
            </a:extLst>
          </p:cNvPr>
          <p:cNvSpPr>
            <a:spLocks noGrp="1"/>
          </p:cNvSpPr>
          <p:nvPr>
            <p:ph type="title"/>
          </p:nvPr>
        </p:nvSpPr>
        <p:spPr>
          <a:xfrm>
            <a:off x="831850" y="1709738"/>
            <a:ext cx="10515600" cy="2852737"/>
          </a:xfrm>
        </p:spPr>
        <p:txBody>
          <a:bodyPr anchor="b">
            <a:normAutofit/>
          </a:bodyPr>
          <a:lstStyle>
            <a:lvl1pPr>
              <a:defRPr sz="5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2E9E57F-0834-C84A-BD7B-04FB6DBCB4C1}"/>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547440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DD1A3-014C-4669-8AFC-8A64FF6294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C9D003-C2CB-452C-8AA6-645DF7C800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5BAAE-969F-45B2-8B40-343CC3C8C3DD}"/>
              </a:ext>
            </a:extLst>
          </p:cNvPr>
          <p:cNvSpPr>
            <a:spLocks noGrp="1"/>
          </p:cNvSpPr>
          <p:nvPr>
            <p:ph type="dt" sz="half" idx="10"/>
          </p:nvPr>
        </p:nvSpPr>
        <p:spPr/>
        <p:txBody>
          <a:bodyPr/>
          <a:lstStyle/>
          <a:p>
            <a:fld id="{E9008E2D-292C-41AF-B83B-39AC8CC1D49D}" type="datetimeFigureOut">
              <a:rPr lang="en-US" smtClean="0"/>
              <a:t>5/8/2022</a:t>
            </a:fld>
            <a:endParaRPr lang="en-US"/>
          </a:p>
        </p:txBody>
      </p:sp>
      <p:sp>
        <p:nvSpPr>
          <p:cNvPr id="5" name="Footer Placeholder 4">
            <a:extLst>
              <a:ext uri="{FF2B5EF4-FFF2-40B4-BE49-F238E27FC236}">
                <a16:creationId xmlns:a16="http://schemas.microsoft.com/office/drawing/2014/main" id="{3C019C7D-C48E-46C3-9202-E27FC11B91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69AEF-4C49-4C35-97F2-FD69795AC346}"/>
              </a:ext>
            </a:extLst>
          </p:cNvPr>
          <p:cNvSpPr>
            <a:spLocks noGrp="1"/>
          </p:cNvSpPr>
          <p:nvPr>
            <p:ph type="sldNum" sz="quarter" idx="12"/>
          </p:nvPr>
        </p:nvSpPr>
        <p:spPr/>
        <p:txBody>
          <a:bodyPr/>
          <a:lstStyle/>
          <a:p>
            <a:fld id="{03A58173-04FA-42DF-806B-CD2EBB58E08B}" type="slidenum">
              <a:rPr lang="en-US" smtClean="0"/>
              <a:t>‹#›</a:t>
            </a:fld>
            <a:endParaRPr lang="en-US"/>
          </a:p>
        </p:txBody>
      </p:sp>
    </p:spTree>
    <p:extLst>
      <p:ext uri="{BB962C8B-B14F-4D97-AF65-F5344CB8AC3E}">
        <p14:creationId xmlns:p14="http://schemas.microsoft.com/office/powerpoint/2010/main" val="2696710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BC7E31-473C-4766-A7F9-95379F6F1C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D2D2DD-737A-40D3-963E-27FC9A2D5D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C0F58-5F7F-464E-A2DF-86D00B2A4C03}"/>
              </a:ext>
            </a:extLst>
          </p:cNvPr>
          <p:cNvSpPr>
            <a:spLocks noGrp="1"/>
          </p:cNvSpPr>
          <p:nvPr>
            <p:ph type="dt" sz="half" idx="10"/>
          </p:nvPr>
        </p:nvSpPr>
        <p:spPr/>
        <p:txBody>
          <a:bodyPr/>
          <a:lstStyle/>
          <a:p>
            <a:fld id="{E9008E2D-292C-41AF-B83B-39AC8CC1D49D}" type="datetimeFigureOut">
              <a:rPr lang="en-US" smtClean="0"/>
              <a:t>5/8/2022</a:t>
            </a:fld>
            <a:endParaRPr lang="en-US"/>
          </a:p>
        </p:txBody>
      </p:sp>
      <p:sp>
        <p:nvSpPr>
          <p:cNvPr id="5" name="Footer Placeholder 4">
            <a:extLst>
              <a:ext uri="{FF2B5EF4-FFF2-40B4-BE49-F238E27FC236}">
                <a16:creationId xmlns:a16="http://schemas.microsoft.com/office/drawing/2014/main" id="{8581E3BD-1B4A-415C-80C5-4F931BDA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957B9-C327-4C89-A2D9-D682D0B872E2}"/>
              </a:ext>
            </a:extLst>
          </p:cNvPr>
          <p:cNvSpPr>
            <a:spLocks noGrp="1"/>
          </p:cNvSpPr>
          <p:nvPr>
            <p:ph type="sldNum" sz="quarter" idx="12"/>
          </p:nvPr>
        </p:nvSpPr>
        <p:spPr/>
        <p:txBody>
          <a:bodyPr/>
          <a:lstStyle/>
          <a:p>
            <a:fld id="{03A58173-04FA-42DF-806B-CD2EBB58E08B}" type="slidenum">
              <a:rPr lang="en-US" smtClean="0"/>
              <a:t>‹#›</a:t>
            </a:fld>
            <a:endParaRPr lang="en-US"/>
          </a:p>
        </p:txBody>
      </p:sp>
    </p:spTree>
    <p:extLst>
      <p:ext uri="{BB962C8B-B14F-4D97-AF65-F5344CB8AC3E}">
        <p14:creationId xmlns:p14="http://schemas.microsoft.com/office/powerpoint/2010/main" val="1895653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9FA5F-75DA-7E43-A221-8F1B1726D6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C9A69-7C31-FC48-86AE-133013A0D3BD}"/>
              </a:ext>
            </a:extLst>
          </p:cNvPr>
          <p:cNvSpPr>
            <a:spLocks noGrp="1"/>
          </p:cNvSpPr>
          <p:nvPr>
            <p:ph sz="half" idx="1"/>
          </p:nvPr>
        </p:nvSpPr>
        <p:spPr>
          <a:xfrm>
            <a:off x="838200" y="2844785"/>
            <a:ext cx="5181600" cy="34958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2CDF9E-9E5B-DE40-B32B-F87FD2352701}"/>
              </a:ext>
            </a:extLst>
          </p:cNvPr>
          <p:cNvSpPr>
            <a:spLocks noGrp="1"/>
          </p:cNvSpPr>
          <p:nvPr>
            <p:ph sz="half" idx="2"/>
          </p:nvPr>
        </p:nvSpPr>
        <p:spPr>
          <a:xfrm>
            <a:off x="6172200" y="2844785"/>
            <a:ext cx="5181600" cy="34958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61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0D811-D3AD-664F-821F-0431BEBCBD14}"/>
              </a:ext>
            </a:extLst>
          </p:cNvPr>
          <p:cNvSpPr>
            <a:spLocks noGrp="1"/>
          </p:cNvSpPr>
          <p:nvPr>
            <p:ph type="title"/>
          </p:nvPr>
        </p:nvSpPr>
        <p:spPr>
          <a:xfrm>
            <a:off x="839788" y="129451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2F0527-4ECF-AF4D-A05E-7E7387086E9C}"/>
              </a:ext>
            </a:extLst>
          </p:cNvPr>
          <p:cNvSpPr>
            <a:spLocks noGrp="1"/>
          </p:cNvSpPr>
          <p:nvPr>
            <p:ph type="body" idx="1"/>
          </p:nvPr>
        </p:nvSpPr>
        <p:spPr>
          <a:xfrm>
            <a:off x="839788" y="261055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9633EAD-FB2D-E144-AB3C-FA8DFE22DDC1}"/>
              </a:ext>
            </a:extLst>
          </p:cNvPr>
          <p:cNvSpPr>
            <a:spLocks noGrp="1"/>
          </p:cNvSpPr>
          <p:nvPr>
            <p:ph sz="half" idx="2"/>
          </p:nvPr>
        </p:nvSpPr>
        <p:spPr>
          <a:xfrm>
            <a:off x="839788" y="3434465"/>
            <a:ext cx="5157787" cy="2958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CBB90-5AB4-E543-99AA-2CDE09CB081E}"/>
              </a:ext>
            </a:extLst>
          </p:cNvPr>
          <p:cNvSpPr>
            <a:spLocks noGrp="1"/>
          </p:cNvSpPr>
          <p:nvPr>
            <p:ph type="body" sz="quarter" idx="3"/>
          </p:nvPr>
        </p:nvSpPr>
        <p:spPr>
          <a:xfrm>
            <a:off x="6172200" y="261055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2AB6D0-D01B-854B-900A-60AE7B6DC440}"/>
              </a:ext>
            </a:extLst>
          </p:cNvPr>
          <p:cNvSpPr>
            <a:spLocks noGrp="1"/>
          </p:cNvSpPr>
          <p:nvPr>
            <p:ph sz="quarter" idx="4"/>
          </p:nvPr>
        </p:nvSpPr>
        <p:spPr>
          <a:xfrm>
            <a:off x="6172200" y="3434465"/>
            <a:ext cx="5183188" cy="2958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9577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2D6F-B067-084C-BCA5-6ED4EE9223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2343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624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C17E4-94E2-774C-9ED1-D52A83FD75BC}"/>
              </a:ext>
            </a:extLst>
          </p:cNvPr>
          <p:cNvSpPr>
            <a:spLocks noGrp="1"/>
          </p:cNvSpPr>
          <p:nvPr>
            <p:ph type="title"/>
          </p:nvPr>
        </p:nvSpPr>
        <p:spPr>
          <a:xfrm>
            <a:off x="839788" y="138659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194F14-B9C4-5E4D-B0A2-22D0FBB52C59}"/>
              </a:ext>
            </a:extLst>
          </p:cNvPr>
          <p:cNvSpPr>
            <a:spLocks noGrp="1"/>
          </p:cNvSpPr>
          <p:nvPr>
            <p:ph idx="1"/>
          </p:nvPr>
        </p:nvSpPr>
        <p:spPr>
          <a:xfrm>
            <a:off x="5183188" y="1916816"/>
            <a:ext cx="6172200" cy="44090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EA7260-4EAD-C746-94DD-99D9ACF3DD2B}"/>
              </a:ext>
            </a:extLst>
          </p:cNvPr>
          <p:cNvSpPr>
            <a:spLocks noGrp="1"/>
          </p:cNvSpPr>
          <p:nvPr>
            <p:ph type="body" sz="half" idx="2"/>
          </p:nvPr>
        </p:nvSpPr>
        <p:spPr>
          <a:xfrm>
            <a:off x="839788" y="2986790"/>
            <a:ext cx="3932237" cy="33390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49476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EB0E3-EECE-F446-885F-12AC82C10E26}"/>
              </a:ext>
            </a:extLst>
          </p:cNvPr>
          <p:cNvSpPr>
            <a:spLocks noGrp="1"/>
          </p:cNvSpPr>
          <p:nvPr>
            <p:ph type="title"/>
          </p:nvPr>
        </p:nvSpPr>
        <p:spPr>
          <a:xfrm>
            <a:off x="839788" y="1296649"/>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3B567F-2AEF-EF47-9046-4BF7AEF92862}"/>
              </a:ext>
            </a:extLst>
          </p:cNvPr>
          <p:cNvSpPr>
            <a:spLocks noGrp="1"/>
          </p:cNvSpPr>
          <p:nvPr>
            <p:ph type="pic" idx="1"/>
          </p:nvPr>
        </p:nvSpPr>
        <p:spPr>
          <a:xfrm>
            <a:off x="5183188" y="1826874"/>
            <a:ext cx="6172200" cy="43715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6C7CD3-712B-C142-8E42-EEE8377BA7D8}"/>
              </a:ext>
            </a:extLst>
          </p:cNvPr>
          <p:cNvSpPr>
            <a:spLocks noGrp="1"/>
          </p:cNvSpPr>
          <p:nvPr>
            <p:ph type="body" sz="half" idx="2"/>
          </p:nvPr>
        </p:nvSpPr>
        <p:spPr>
          <a:xfrm>
            <a:off x="839788" y="2896849"/>
            <a:ext cx="3932237" cy="33015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19030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F02B588-9AAE-6544-8245-80281EC24136}"/>
              </a:ext>
            </a:extLst>
          </p:cNvPr>
          <p:cNvSpPr/>
          <p:nvPr userDrawn="1"/>
        </p:nvSpPr>
        <p:spPr>
          <a:xfrm>
            <a:off x="1349406" y="0"/>
            <a:ext cx="10842594" cy="1020932"/>
          </a:xfrm>
          <a:prstGeom prst="rect">
            <a:avLst/>
          </a:prstGeom>
          <a:solidFill>
            <a:srgbClr val="969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900E58C-095B-C64C-92F9-C69E949A622D}"/>
              </a:ext>
            </a:extLst>
          </p:cNvPr>
          <p:cNvSpPr>
            <a:spLocks noGrp="1"/>
          </p:cNvSpPr>
          <p:nvPr>
            <p:ph type="title"/>
          </p:nvPr>
        </p:nvSpPr>
        <p:spPr>
          <a:xfrm>
            <a:off x="838200" y="1519222"/>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5AFAAE6-5F15-564E-82C9-067B927D50CD}"/>
              </a:ext>
            </a:extLst>
          </p:cNvPr>
          <p:cNvSpPr>
            <a:spLocks noGrp="1"/>
          </p:cNvSpPr>
          <p:nvPr>
            <p:ph type="body" idx="1"/>
          </p:nvPr>
        </p:nvSpPr>
        <p:spPr>
          <a:xfrm>
            <a:off x="838200" y="2979722"/>
            <a:ext cx="10515600" cy="34299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F2A87F70-3D0C-0C47-86A7-7FF9907C8F33}"/>
              </a:ext>
            </a:extLst>
          </p:cNvPr>
          <p:cNvSpPr txBox="1"/>
          <p:nvPr userDrawn="1"/>
        </p:nvSpPr>
        <p:spPr>
          <a:xfrm>
            <a:off x="1500326" y="94967"/>
            <a:ext cx="98534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bg1"/>
                </a:solidFill>
                <a:effectLst/>
                <a:latin typeface="Century Gothic" panose="020B0502020202020204" pitchFamily="34" charset="0"/>
                <a:ea typeface="+mn-ea"/>
                <a:cs typeface="+mn-cs"/>
              </a:rPr>
              <a:t>Using Quality Improvement and Safety Science to Eliminate Pregnancy-Related Racial and Ethnic Health Inequities</a:t>
            </a:r>
            <a:endParaRPr lang="en-US" sz="2400"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F87BE47F-169A-6444-973C-EAF51462E34B}"/>
              </a:ext>
            </a:extLst>
          </p:cNvPr>
          <p:cNvSpPr/>
          <p:nvPr userDrawn="1"/>
        </p:nvSpPr>
        <p:spPr>
          <a:xfrm>
            <a:off x="0" y="0"/>
            <a:ext cx="1349406" cy="1020932"/>
          </a:xfrm>
          <a:prstGeom prst="rect">
            <a:avLst/>
          </a:prstGeom>
          <a:solidFill>
            <a:srgbClr val="59B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C1D852B-2888-A048-AF5D-D03BE02CAAC6}"/>
              </a:ext>
            </a:extLst>
          </p:cNvPr>
          <p:cNvSpPr txBox="1"/>
          <p:nvPr userDrawn="1"/>
        </p:nvSpPr>
        <p:spPr>
          <a:xfrm>
            <a:off x="1" y="159783"/>
            <a:ext cx="1349406" cy="579646"/>
          </a:xfrm>
          <a:prstGeom prst="rect">
            <a:avLst/>
          </a:prstGeom>
          <a:noFill/>
        </p:spPr>
        <p:txBody>
          <a:bodyPr wrap="square" rtlCol="0">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lang="en-US" sz="1700" b="0" i="0" kern="1200" baseline="0" dirty="0">
                <a:solidFill>
                  <a:schemeClr val="bg1"/>
                </a:solidFill>
                <a:effectLst/>
                <a:latin typeface="Century Gothic" panose="020B0502020202020204" pitchFamily="34" charset="0"/>
                <a:ea typeface="+mn-ea"/>
                <a:cs typeface="+mn-cs"/>
              </a:rPr>
              <a:t>PATIENT</a:t>
            </a:r>
            <a:r>
              <a:rPr lang="en-US" sz="2000" b="0" i="0" kern="1200" baseline="0" dirty="0">
                <a:solidFill>
                  <a:schemeClr val="bg1"/>
                </a:solidFill>
                <a:effectLst/>
                <a:latin typeface="Century Gothic" panose="020B0502020202020204" pitchFamily="34" charset="0"/>
                <a:ea typeface="+mn-ea"/>
                <a:cs typeface="+mn-cs"/>
              </a:rPr>
              <a:t> </a:t>
            </a:r>
            <a:r>
              <a:rPr lang="en-US" sz="1850" b="0" i="0" kern="1200" baseline="0" dirty="0">
                <a:solidFill>
                  <a:schemeClr val="bg1"/>
                </a:solidFill>
                <a:effectLst/>
                <a:latin typeface="Century Gothic" panose="020B0502020202020204" pitchFamily="34" charset="0"/>
                <a:ea typeface="+mn-ea"/>
                <a:cs typeface="+mn-cs"/>
              </a:rPr>
              <a:t>SAFETY</a:t>
            </a:r>
            <a:endParaRPr lang="en-US" baseline="0" dirty="0">
              <a:solidFill>
                <a:schemeClr val="bg1"/>
              </a:solidFill>
            </a:endParaRPr>
          </a:p>
        </p:txBody>
      </p:sp>
      <p:sp>
        <p:nvSpPr>
          <p:cNvPr id="11" name="TextBox 10">
            <a:extLst>
              <a:ext uri="{FF2B5EF4-FFF2-40B4-BE49-F238E27FC236}">
                <a16:creationId xmlns:a16="http://schemas.microsoft.com/office/drawing/2014/main" id="{BAD01D76-3ACB-5348-A873-D6AED577D6C8}"/>
              </a:ext>
            </a:extLst>
          </p:cNvPr>
          <p:cNvSpPr txBox="1"/>
          <p:nvPr userDrawn="1"/>
        </p:nvSpPr>
        <p:spPr>
          <a:xfrm>
            <a:off x="0" y="622213"/>
            <a:ext cx="1349406" cy="292388"/>
          </a:xfrm>
          <a:prstGeom prst="rect">
            <a:avLst/>
          </a:prstGeom>
          <a:noFill/>
        </p:spPr>
        <p:txBody>
          <a:bodyPr wrap="square" rtlCol="0">
            <a:spAutoFit/>
          </a:bodyPr>
          <a:lstStyle/>
          <a:p>
            <a:pPr algn="ctr"/>
            <a:r>
              <a:rPr lang="en-US" sz="1300" b="0" i="0" kern="1200" baseline="0" dirty="0">
                <a:solidFill>
                  <a:schemeClr val="bg1"/>
                </a:solidFill>
                <a:effectLst/>
                <a:latin typeface="Century Gothic" panose="020B0502020202020204" pitchFamily="34" charset="0"/>
                <a:ea typeface="+mn-ea"/>
                <a:cs typeface="+mn-cs"/>
              </a:rPr>
              <a:t>TOOLBOX</a:t>
            </a:r>
            <a:endParaRPr lang="en-US" sz="1300" dirty="0"/>
          </a:p>
        </p:txBody>
      </p:sp>
    </p:spTree>
    <p:extLst>
      <p:ext uri="{BB962C8B-B14F-4D97-AF65-F5344CB8AC3E}">
        <p14:creationId xmlns:p14="http://schemas.microsoft.com/office/powerpoint/2010/main" val="37866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rgbClr val="7A7C8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444363-0937-44CD-8C93-35A303941F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CDDD0F-D782-4F65-9FD0-8ADDACA2F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98923-E6C9-4140-914D-B8EB29B24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A907CE-88D3-4373-8A7E-6CC45C5172E4}" type="datetime1">
              <a:rPr lang="en-US" smtClean="0"/>
              <a:t>5/8/2022</a:t>
            </a:fld>
            <a:endParaRPr lang="en-US"/>
          </a:p>
        </p:txBody>
      </p:sp>
      <p:sp>
        <p:nvSpPr>
          <p:cNvPr id="5" name="Footer Placeholder 4">
            <a:extLst>
              <a:ext uri="{FF2B5EF4-FFF2-40B4-BE49-F238E27FC236}">
                <a16:creationId xmlns:a16="http://schemas.microsoft.com/office/drawing/2014/main" id="{3CB2B56B-1E6B-4766-B7CC-A61C42E418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5EBA4E-E8B4-47A8-A84C-E0A0BE255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CB591-92A9-40A3-97A0-40B69DEBE5E7}" type="slidenum">
              <a:rPr lang="en-US" smtClean="0"/>
              <a:t>‹#›</a:t>
            </a:fld>
            <a:endParaRPr lang="en-US"/>
          </a:p>
        </p:txBody>
      </p:sp>
    </p:spTree>
    <p:extLst>
      <p:ext uri="{BB962C8B-B14F-4D97-AF65-F5344CB8AC3E}">
        <p14:creationId xmlns:p14="http://schemas.microsoft.com/office/powerpoint/2010/main" val="48163419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7209D0-5CCD-4B4B-88CE-01E79A45E5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C81E90-10A4-4FB6-ACFD-8264BE55F7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BD4A7-DCB6-4D05-9E2A-07088840AC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08E2D-292C-41AF-B83B-39AC8CC1D49D}" type="datetimeFigureOut">
              <a:rPr lang="en-US" smtClean="0"/>
              <a:t>5/8/2022</a:t>
            </a:fld>
            <a:endParaRPr lang="en-US"/>
          </a:p>
        </p:txBody>
      </p:sp>
      <p:sp>
        <p:nvSpPr>
          <p:cNvPr id="5" name="Footer Placeholder 4">
            <a:extLst>
              <a:ext uri="{FF2B5EF4-FFF2-40B4-BE49-F238E27FC236}">
                <a16:creationId xmlns:a16="http://schemas.microsoft.com/office/drawing/2014/main" id="{4E0312CB-C68B-459B-96B4-33860E964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C25779-8668-4C12-9599-E77CF17099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58173-04FA-42DF-806B-CD2EBB58E08B}" type="slidenum">
              <a:rPr lang="en-US" smtClean="0"/>
              <a:t>‹#›</a:t>
            </a:fld>
            <a:endParaRPr lang="en-US"/>
          </a:p>
        </p:txBody>
      </p:sp>
    </p:spTree>
    <p:extLst>
      <p:ext uri="{BB962C8B-B14F-4D97-AF65-F5344CB8AC3E}">
        <p14:creationId xmlns:p14="http://schemas.microsoft.com/office/powerpoint/2010/main" val="125078801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ealth.gov/healthypeople/objectives-and-data/social-determinants-health"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32.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users.nber.org/~almond/chay_npc_paper.pdf" TargetMode="External"/><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hyperlink" Target="https://interactioninstitute.org/the-system-is-us/" TargetMode="External"/><Relationship Id="rId5" Type="http://schemas.openxmlformats.org/officeDocument/2006/relationships/hyperlink" Target="https://www.youtube.com/watch?v=0gq97JhFG48" TargetMode="External"/><Relationship Id="rId4" Type="http://schemas.openxmlformats.org/officeDocument/2006/relationships/hyperlink" Target="https://doi.org/10.1016/j.ssmph.2016.02.008"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387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1">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36" name="Freeform: Shape 35">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
        <p:nvSpPr>
          <p:cNvPr id="38" name="Freeform: Shape 37">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7E1F2C-E055-4969-8A1B-22926C031904}"/>
              </a:ext>
            </a:extLst>
          </p:cNvPr>
          <p:cNvSpPr>
            <a:spLocks noGrp="1"/>
          </p:cNvSpPr>
          <p:nvPr>
            <p:ph type="title"/>
          </p:nvPr>
        </p:nvSpPr>
        <p:spPr>
          <a:xfrm>
            <a:off x="286186" y="723405"/>
            <a:ext cx="3405033" cy="5091061"/>
          </a:xfrm>
        </p:spPr>
        <p:txBody>
          <a:bodyPr vert="horz" lIns="91440" tIns="45720" rIns="91440" bIns="45720" rtlCol="0" anchor="b">
            <a:normAutofit fontScale="90000"/>
          </a:bodyPr>
          <a:lstStyle/>
          <a:p>
            <a:pPr algn="ctr"/>
            <a:r>
              <a:rPr lang="en-US" sz="3200" b="1" dirty="0"/>
              <a:t>Patient Factors</a:t>
            </a:r>
            <a:br>
              <a:rPr lang="en-US" sz="3200" b="1" dirty="0"/>
            </a:br>
            <a:br>
              <a:rPr lang="en-US" sz="3200" b="1" dirty="0"/>
            </a:br>
            <a:r>
              <a:rPr lang="en-US" sz="3200" dirty="0"/>
              <a:t>Conditions in the environment in which people are born, live, work, and age</a:t>
            </a:r>
            <a:br>
              <a:rPr lang="en-US" sz="3200" dirty="0"/>
            </a:br>
            <a:br>
              <a:rPr lang="en-US" sz="3200" dirty="0"/>
            </a:br>
            <a:r>
              <a:rPr lang="en-US" sz="3200" dirty="0"/>
              <a:t>Shaped by historical, social, political, economic forces</a:t>
            </a:r>
            <a:endParaRPr lang="en-US" sz="3200" b="1" kern="1200" dirty="0">
              <a:solidFill>
                <a:schemeClr val="tx1"/>
              </a:solidFill>
            </a:endParaRPr>
          </a:p>
        </p:txBody>
      </p:sp>
      <p:sp>
        <p:nvSpPr>
          <p:cNvPr id="39" name="TextBox 38">
            <a:extLst>
              <a:ext uri="{FF2B5EF4-FFF2-40B4-BE49-F238E27FC236}">
                <a16:creationId xmlns:a16="http://schemas.microsoft.com/office/drawing/2014/main" id="{BC7582EB-F848-4DB4-9414-D5CB1DB64E2F}"/>
              </a:ext>
            </a:extLst>
          </p:cNvPr>
          <p:cNvSpPr txBox="1"/>
          <p:nvPr/>
        </p:nvSpPr>
        <p:spPr>
          <a:xfrm>
            <a:off x="121707" y="6251722"/>
            <a:ext cx="3569512" cy="667875"/>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ＭＳ Ｐゴシック" charset="0"/>
                <a:cs typeface="+mn-cs"/>
              </a:rPr>
              <a:t>ACOG CO #729, January 2018</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hlinkClick r:id="rId3"/>
              </a:rPr>
              <a:t>https://health.gov/healthypeople/objectives-and-data/social-determinants-health</a:t>
            </a: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rPr>
              <a:t> </a:t>
            </a:r>
            <a:endParaRPr kumimoji="0" lang="en-US" sz="1200" b="1"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pic>
        <p:nvPicPr>
          <p:cNvPr id="23" name="Picture 22" descr="Diagram&#10;&#10;Description automatically generated">
            <a:extLst>
              <a:ext uri="{FF2B5EF4-FFF2-40B4-BE49-F238E27FC236}">
                <a16:creationId xmlns:a16="http://schemas.microsoft.com/office/drawing/2014/main" id="{79BDC6B4-D002-43D2-8286-85326586E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4191" y="-61597"/>
            <a:ext cx="6240780" cy="6858000"/>
          </a:xfrm>
          <a:prstGeom prst="rect">
            <a:avLst/>
          </a:prstGeom>
        </p:spPr>
      </p:pic>
    </p:spTree>
    <p:extLst>
      <p:ext uri="{BB962C8B-B14F-4D97-AF65-F5344CB8AC3E}">
        <p14:creationId xmlns:p14="http://schemas.microsoft.com/office/powerpoint/2010/main" val="103558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9794-CFD5-4011-8D9E-4B70CC9B94E9}"/>
              </a:ext>
            </a:extLst>
          </p:cNvPr>
          <p:cNvSpPr>
            <a:spLocks noGrp="1"/>
          </p:cNvSpPr>
          <p:nvPr>
            <p:ph type="title"/>
          </p:nvPr>
        </p:nvSpPr>
        <p:spPr>
          <a:xfrm>
            <a:off x="7694763" y="172066"/>
            <a:ext cx="4419836" cy="1063383"/>
          </a:xfrm>
        </p:spPr>
        <p:txBody>
          <a:bodyPr>
            <a:normAutofit/>
          </a:bodyPr>
          <a:lstStyle/>
          <a:p>
            <a:r>
              <a:rPr lang="en-US" sz="3100" b="1" dirty="0">
                <a:latin typeface="Calibri" panose="020F0502020204030204" pitchFamily="34" charset="0"/>
                <a:cs typeface="Calibri" panose="020F0502020204030204" pitchFamily="34" charset="0"/>
              </a:rPr>
              <a:t>Provider Factors:</a:t>
            </a:r>
            <a:br>
              <a:rPr lang="en-US" sz="3100" b="1" dirty="0">
                <a:latin typeface="Calibri" panose="020F0502020204030204" pitchFamily="34" charset="0"/>
                <a:cs typeface="Calibri" panose="020F0502020204030204" pitchFamily="34" charset="0"/>
              </a:rPr>
            </a:br>
            <a:r>
              <a:rPr lang="en-US" sz="3100" b="1" dirty="0">
                <a:latin typeface="Calibri" panose="020F0502020204030204" pitchFamily="34" charset="0"/>
                <a:cs typeface="Calibri" panose="020F0502020204030204" pitchFamily="34" charset="0"/>
              </a:rPr>
              <a:t>Implicit/Unconscious Bias</a:t>
            </a:r>
          </a:p>
        </p:txBody>
      </p:sp>
      <p:sp>
        <p:nvSpPr>
          <p:cNvPr id="4118" name="Rectangle 88">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9"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Unconscious Bias | Equality and diversity, Diversity activities, Teaching  cultural diversity">
            <a:extLst>
              <a:ext uri="{FF2B5EF4-FFF2-40B4-BE49-F238E27FC236}">
                <a16:creationId xmlns:a16="http://schemas.microsoft.com/office/drawing/2014/main" id="{2428988E-6960-4882-839C-0AAD513487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9" r="-2" b="11551"/>
          <a:stretch/>
        </p:blipFill>
        <p:spPr bwMode="auto">
          <a:xfrm>
            <a:off x="887183" y="804665"/>
            <a:ext cx="5778578" cy="524867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E2A87F8-7E46-405F-962F-A7221F5C5D4C}"/>
              </a:ext>
            </a:extLst>
          </p:cNvPr>
          <p:cNvSpPr>
            <a:spLocks noGrp="1"/>
          </p:cNvSpPr>
          <p:nvPr>
            <p:ph idx="1"/>
          </p:nvPr>
        </p:nvSpPr>
        <p:spPr>
          <a:xfrm>
            <a:off x="7773417" y="1918447"/>
            <a:ext cx="4341181" cy="4391627"/>
          </a:xfrm>
        </p:spPr>
        <p:txBody>
          <a:bodyPr>
            <a:normAutofit/>
          </a:bodyPr>
          <a:lstStyle/>
          <a:p>
            <a:r>
              <a:rPr lang="en-US" sz="2000" b="1" dirty="0"/>
              <a:t>Implicit/Unconscious Bias</a:t>
            </a:r>
            <a:r>
              <a:rPr lang="en-US" sz="2000" dirty="0"/>
              <a:t>: attitudes and stereotypes that affect our understanding, actions, and decisions in an unconscious manner (unconscious discrimination)</a:t>
            </a:r>
          </a:p>
          <a:p>
            <a:endParaRPr lang="en-US" sz="2000" dirty="0"/>
          </a:p>
          <a:p>
            <a:r>
              <a:rPr lang="en-US" sz="2000" dirty="0"/>
              <a:t>Greatest effects in situations marked by ambiguity, stress, time constraints </a:t>
            </a:r>
          </a:p>
          <a:p>
            <a:endParaRPr lang="en-US" sz="2000" dirty="0"/>
          </a:p>
          <a:p>
            <a:r>
              <a:rPr lang="en-US" sz="2000" dirty="0"/>
              <a:t>Stereotyping and implicit bias of health care providers contributes to racial and ethnic disparities in health</a:t>
            </a:r>
          </a:p>
          <a:p>
            <a:pPr marL="0" indent="0">
              <a:buNone/>
            </a:pPr>
            <a:endParaRPr lang="en-US" sz="2000" dirty="0"/>
          </a:p>
        </p:txBody>
      </p:sp>
      <p:sp>
        <p:nvSpPr>
          <p:cNvPr id="4" name="TextBox 3">
            <a:extLst>
              <a:ext uri="{FF2B5EF4-FFF2-40B4-BE49-F238E27FC236}">
                <a16:creationId xmlns:a16="http://schemas.microsoft.com/office/drawing/2014/main" id="{88BF0775-2E74-4902-87DA-7C00D7295D1B}"/>
              </a:ext>
            </a:extLst>
          </p:cNvPr>
          <p:cNvSpPr txBox="1"/>
          <p:nvPr/>
        </p:nvSpPr>
        <p:spPr>
          <a:xfrm>
            <a:off x="8032155" y="6547434"/>
            <a:ext cx="306583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BlinkMacSystemFont"/>
                <a:ea typeface="ＭＳ Ｐゴシック" charset="0"/>
                <a:cs typeface="+mn-cs"/>
              </a:rPr>
              <a:t>Am J </a:t>
            </a:r>
            <a:r>
              <a:rPr kumimoji="0" lang="en-US" sz="1200" b="1" i="0" u="none" strike="noStrike" kern="1200" cap="none" spc="0" normalizeH="0" baseline="0" noProof="0" dirty="0" err="1">
                <a:ln>
                  <a:noFill/>
                </a:ln>
                <a:solidFill>
                  <a:prstClr val="black"/>
                </a:solidFill>
                <a:effectLst/>
                <a:uLnTx/>
                <a:uFillTx/>
                <a:latin typeface="BlinkMacSystemFont"/>
                <a:ea typeface="ＭＳ Ｐゴシック" charset="0"/>
                <a:cs typeface="+mn-cs"/>
              </a:rPr>
              <a:t>Obstet</a:t>
            </a:r>
            <a:r>
              <a:rPr kumimoji="0" lang="en-US" sz="1200" b="1" i="0" u="none" strike="noStrike" kern="1200" cap="none" spc="0" normalizeH="0" baseline="0" noProof="0" dirty="0">
                <a:ln>
                  <a:noFill/>
                </a:ln>
                <a:solidFill>
                  <a:prstClr val="black"/>
                </a:solidFill>
                <a:effectLst/>
                <a:uLnTx/>
                <a:uFillTx/>
                <a:latin typeface="BlinkMacSystemFont"/>
                <a:ea typeface="ＭＳ Ｐゴシック" charset="0"/>
                <a:cs typeface="+mn-cs"/>
              </a:rPr>
              <a:t> Gynecol. 2018 Feb;218(2):B2-B8.</a:t>
            </a:r>
            <a:endParaRPr kumimoji="0" lang="en-US" sz="12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328872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99E2-EED9-4A44-88F9-9A8B9E39BB31}"/>
              </a:ext>
            </a:extLst>
          </p:cNvPr>
          <p:cNvSpPr>
            <a:spLocks noGrp="1"/>
          </p:cNvSpPr>
          <p:nvPr>
            <p:ph type="title"/>
          </p:nvPr>
        </p:nvSpPr>
        <p:spPr>
          <a:xfrm>
            <a:off x="4826443" y="337049"/>
            <a:ext cx="7250926" cy="1538130"/>
          </a:xfrm>
          <a:prstGeom prst="ellipse">
            <a:avLst/>
          </a:prstGeom>
        </p:spPr>
        <p:txBody>
          <a:bodyPr>
            <a:normAutofit fontScale="90000"/>
          </a:bodyPr>
          <a:lstStyle/>
          <a:p>
            <a:r>
              <a:rPr lang="en-US" sz="3200" b="1">
                <a:latin typeface="Calibri" panose="020F0502020204030204" pitchFamily="34" charset="0"/>
                <a:cs typeface="Calibri" panose="020F0502020204030204" pitchFamily="34" charset="0"/>
              </a:rPr>
              <a:t>System Factors: Delivery Hospital Quality &amp; Access to Care</a:t>
            </a:r>
          </a:p>
        </p:txBody>
      </p:sp>
      <p:sp>
        <p:nvSpPr>
          <p:cNvPr id="24" name="Freeform 6">
            <a:extLst>
              <a:ext uri="{FF2B5EF4-FFF2-40B4-BE49-F238E27FC236}">
                <a16:creationId xmlns:a16="http://schemas.microsoft.com/office/drawing/2014/main" id="{B6C29DB0-17E9-42FF-986E-0B7F493F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9584"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6">
            <a:extLst>
              <a:ext uri="{FF2B5EF4-FFF2-40B4-BE49-F238E27FC236}">
                <a16:creationId xmlns:a16="http://schemas.microsoft.com/office/drawing/2014/main" id="{115AD956-A5B6-4760-B8B2-11E2DF6B0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pic>
        <p:nvPicPr>
          <p:cNvPr id="16" name="Graphic 15" descr="Hospital">
            <a:extLst>
              <a:ext uri="{FF2B5EF4-FFF2-40B4-BE49-F238E27FC236}">
                <a16:creationId xmlns:a16="http://schemas.microsoft.com/office/drawing/2014/main" id="{6F41C879-EAC4-4E33-A500-DF443E4DAF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0173" y="1790732"/>
            <a:ext cx="3267942" cy="3267942"/>
          </a:xfrm>
          <a:prstGeom prst="rect">
            <a:avLst/>
          </a:prstGeom>
        </p:spPr>
      </p:pic>
      <p:sp>
        <p:nvSpPr>
          <p:cNvPr id="3" name="Content Placeholder 2">
            <a:extLst>
              <a:ext uri="{FF2B5EF4-FFF2-40B4-BE49-F238E27FC236}">
                <a16:creationId xmlns:a16="http://schemas.microsoft.com/office/drawing/2014/main" id="{54D273FD-DE47-4457-8B7E-A286732971CB}"/>
              </a:ext>
            </a:extLst>
          </p:cNvPr>
          <p:cNvSpPr>
            <a:spLocks noGrp="1"/>
          </p:cNvSpPr>
          <p:nvPr>
            <p:ph idx="1"/>
          </p:nvPr>
        </p:nvSpPr>
        <p:spPr>
          <a:xfrm>
            <a:off x="6095999" y="1989275"/>
            <a:ext cx="5257799" cy="4721626"/>
          </a:xfrm>
        </p:spPr>
        <p:txBody>
          <a:bodyPr>
            <a:normAutofit fontScale="92500" lnSpcReduction="20000"/>
          </a:bodyPr>
          <a:lstStyle/>
          <a:p>
            <a:endParaRPr lang="en-US" sz="1800"/>
          </a:p>
          <a:p>
            <a:r>
              <a:rPr lang="en-US" sz="2100"/>
              <a:t>Variation in hospital quality </a:t>
            </a:r>
            <a:r>
              <a:rPr lang="en-US" sz="2100">
                <a:sym typeface="Wingdings" panose="05000000000000000000" pitchFamily="2" charset="2"/>
              </a:rPr>
              <a:t> racial/ethnic disparities</a:t>
            </a:r>
          </a:p>
          <a:p>
            <a:endParaRPr lang="en-US" sz="2100">
              <a:sym typeface="Wingdings" panose="05000000000000000000" pitchFamily="2" charset="2"/>
            </a:endParaRPr>
          </a:p>
          <a:p>
            <a:r>
              <a:rPr lang="en-US" sz="2100"/>
              <a:t>Racial/ethnic minority women deliver in different and lower quality hospitals than White women</a:t>
            </a:r>
          </a:p>
          <a:p>
            <a:endParaRPr lang="en-US" sz="2100"/>
          </a:p>
          <a:p>
            <a:r>
              <a:rPr lang="en-US" sz="2100"/>
              <a:t>Hospitals that disproportionately care for Black deliveries have higher risk-adjusted SMM rates for both Black and White women</a:t>
            </a:r>
          </a:p>
          <a:p>
            <a:endParaRPr lang="en-US" sz="2100"/>
          </a:p>
          <a:p>
            <a:r>
              <a:rPr lang="en-US" sz="2100"/>
              <a:t>Racial/ethnic disparities documented both between and within hospitals  </a:t>
            </a:r>
          </a:p>
          <a:p>
            <a:endParaRPr lang="en-US" sz="2100"/>
          </a:p>
          <a:p>
            <a:r>
              <a:rPr lang="en-US" sz="2100"/>
              <a:t>Compared to Whites, Hispanics 3X as likely to be uninsured; Blacks 2X </a:t>
            </a:r>
          </a:p>
          <a:p>
            <a:endParaRPr lang="en-US" sz="2100"/>
          </a:p>
        </p:txBody>
      </p:sp>
      <p:sp>
        <p:nvSpPr>
          <p:cNvPr id="6" name="TextBox 5">
            <a:extLst>
              <a:ext uri="{FF2B5EF4-FFF2-40B4-BE49-F238E27FC236}">
                <a16:creationId xmlns:a16="http://schemas.microsoft.com/office/drawing/2014/main" id="{3CEFD84A-9318-4012-8D6E-C3B98743CC9F}"/>
              </a:ext>
            </a:extLst>
          </p:cNvPr>
          <p:cNvSpPr txBox="1"/>
          <p:nvPr/>
        </p:nvSpPr>
        <p:spPr>
          <a:xfrm>
            <a:off x="68544" y="6312033"/>
            <a:ext cx="57584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Howell E, et al. </a:t>
            </a: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Obstet</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Gynecol</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 2020;135:285–93; Howell E, et al. Am J </a:t>
            </a: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Obstet</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 Gynecol. 2016 Aug;215(2):143-52; Howell, E et al. Clin </a:t>
            </a: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Obstet</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 Gynecol. 2018 Jun;61(2):387-399 </a:t>
            </a:r>
          </a:p>
        </p:txBody>
      </p:sp>
    </p:spTree>
    <p:extLst>
      <p:ext uri="{BB962C8B-B14F-4D97-AF65-F5344CB8AC3E}">
        <p14:creationId xmlns:p14="http://schemas.microsoft.com/office/powerpoint/2010/main" val="1906393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56168" y="0"/>
            <a:ext cx="5635833" cy="6858000"/>
            <a:chOff x="0" y="0"/>
            <a:chExt cx="2859663" cy="3479800"/>
          </a:xfrm>
        </p:grpSpPr>
        <p:sp>
          <p:nvSpPr>
            <p:cNvPr id="3" name="Freeform 3"/>
            <p:cNvSpPr/>
            <p:nvPr/>
          </p:nvSpPr>
          <p:spPr>
            <a:xfrm>
              <a:off x="0" y="0"/>
              <a:ext cx="2859663" cy="3479800"/>
            </a:xfrm>
            <a:custGeom>
              <a:avLst/>
              <a:gdLst/>
              <a:ahLst/>
              <a:cxnLst/>
              <a:rect l="l" t="t" r="r" b="b"/>
              <a:pathLst>
                <a:path w="2859663" h="3479800">
                  <a:moveTo>
                    <a:pt x="0" y="0"/>
                  </a:moveTo>
                  <a:lnTo>
                    <a:pt x="2859663" y="0"/>
                  </a:lnTo>
                  <a:lnTo>
                    <a:pt x="2859663" y="3479800"/>
                  </a:lnTo>
                  <a:lnTo>
                    <a:pt x="0" y="3479800"/>
                  </a:lnTo>
                  <a:close/>
                </a:path>
              </a:pathLst>
            </a:custGeom>
            <a:solidFill>
              <a:srgbClr val="1D7144"/>
            </a:solidFill>
          </p:spPr>
        </p:sp>
      </p:grpSp>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6872922" y="4822215"/>
            <a:ext cx="2714381" cy="1357191"/>
          </a:xfrm>
          <a:prstGeom prst="rect">
            <a:avLst/>
          </a:prstGeom>
        </p:spPr>
      </p:pic>
      <p:grpSp>
        <p:nvGrpSpPr>
          <p:cNvPr id="5" name="Group 5"/>
          <p:cNvGrpSpPr/>
          <p:nvPr/>
        </p:nvGrpSpPr>
        <p:grpSpPr>
          <a:xfrm>
            <a:off x="8902357" y="4143620"/>
            <a:ext cx="3289643" cy="2714381"/>
            <a:chOff x="0" y="0"/>
            <a:chExt cx="1669189" cy="1377297"/>
          </a:xfrm>
        </p:grpSpPr>
        <p:sp>
          <p:nvSpPr>
            <p:cNvPr id="6" name="Freeform 6"/>
            <p:cNvSpPr/>
            <p:nvPr/>
          </p:nvSpPr>
          <p:spPr>
            <a:xfrm>
              <a:off x="0" y="0"/>
              <a:ext cx="1669189" cy="1377297"/>
            </a:xfrm>
            <a:custGeom>
              <a:avLst/>
              <a:gdLst/>
              <a:ahLst/>
              <a:cxnLst/>
              <a:rect l="l" t="t" r="r" b="b"/>
              <a:pathLst>
                <a:path w="1669189" h="1377297">
                  <a:moveTo>
                    <a:pt x="0" y="0"/>
                  </a:moveTo>
                  <a:lnTo>
                    <a:pt x="1669189" y="0"/>
                  </a:lnTo>
                  <a:lnTo>
                    <a:pt x="1669189" y="1377297"/>
                  </a:lnTo>
                  <a:lnTo>
                    <a:pt x="0" y="1377297"/>
                  </a:lnTo>
                  <a:close/>
                </a:path>
              </a:pathLst>
            </a:custGeom>
            <a:solidFill>
              <a:srgbClr val="9DC6EC"/>
            </a:solidFill>
          </p:spPr>
        </p:sp>
      </p:grpSp>
      <p:sp>
        <p:nvSpPr>
          <p:cNvPr id="8" name="TextBox 8"/>
          <p:cNvSpPr txBox="1"/>
          <p:nvPr/>
        </p:nvSpPr>
        <p:spPr>
          <a:xfrm>
            <a:off x="95828" y="144369"/>
            <a:ext cx="9739825" cy="654603"/>
          </a:xfrm>
          <a:prstGeom prst="rect">
            <a:avLst/>
          </a:prstGeom>
        </p:spPr>
        <p:txBody>
          <a:bodyPr wrap="square" lIns="0" tIns="0" rIns="0" bIns="0" rtlCol="0" anchor="t">
            <a:spAutoFit/>
          </a:bodyPr>
          <a:lstStyle/>
          <a:p>
            <a:pPr marL="0" marR="0" lvl="0" indent="0" algn="l" defTabSz="914400" rtl="0" eaLnBrk="1" fontAlgn="auto" latinLnBrk="0" hangingPunct="1">
              <a:lnSpc>
                <a:spcPts val="5120"/>
              </a:lnSpc>
              <a:spcBef>
                <a:spcPts val="0"/>
              </a:spcBef>
              <a:spcAft>
                <a:spcPts val="0"/>
              </a:spcAft>
              <a:buClrTx/>
              <a:buSzTx/>
              <a:buFontTx/>
              <a:buNone/>
              <a:tabLst/>
              <a:defRPr/>
            </a:pPr>
            <a:r>
              <a:rPr kumimoji="0" lang="en-US" sz="4266" b="0" i="0" u="none" strike="noStrike" kern="1200" cap="none" spc="0" normalizeH="0" baseline="0" noProof="0" dirty="0">
                <a:ln>
                  <a:noFill/>
                </a:ln>
                <a:solidFill>
                  <a:srgbClr val="000000"/>
                </a:solidFill>
                <a:effectLst/>
                <a:uLnTx/>
                <a:uFillTx/>
                <a:latin typeface="Poppins Medium"/>
                <a:ea typeface="+mn-ea"/>
                <a:cs typeface="+mn-cs"/>
              </a:rPr>
              <a:t>What is the root cause?</a:t>
            </a:r>
          </a:p>
        </p:txBody>
      </p:sp>
      <p:grpSp>
        <p:nvGrpSpPr>
          <p:cNvPr id="10" name="Group 10"/>
          <p:cNvGrpSpPr/>
          <p:nvPr/>
        </p:nvGrpSpPr>
        <p:grpSpPr>
          <a:xfrm>
            <a:off x="9280949" y="1232568"/>
            <a:ext cx="2911051" cy="2911051"/>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76DD94"/>
            </a:solidFill>
          </p:spPr>
        </p:sp>
      </p:grpSp>
      <p:pic>
        <p:nvPicPr>
          <p:cNvPr id="18" name="Picture 2" descr="justice2">
            <a:extLst>
              <a:ext uri="{FF2B5EF4-FFF2-40B4-BE49-F238E27FC236}">
                <a16:creationId xmlns:a16="http://schemas.microsoft.com/office/drawing/2014/main" id="{FED7A6CB-74FB-767F-FA7E-46EE7A2451A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889755" y="779289"/>
            <a:ext cx="5108167" cy="5878279"/>
          </a:xfrm>
          <a:prstGeom prst="rect">
            <a:avLst/>
          </a:prstGeom>
          <a:solidFill>
            <a:srgbClr val="FFFFFF"/>
          </a:solidFill>
        </p:spPr>
      </p:pic>
      <p:grpSp>
        <p:nvGrpSpPr>
          <p:cNvPr id="13" name="Group 13"/>
          <p:cNvGrpSpPr/>
          <p:nvPr/>
        </p:nvGrpSpPr>
        <p:grpSpPr>
          <a:xfrm>
            <a:off x="3835483" y="6172200"/>
            <a:ext cx="2260517" cy="143260"/>
            <a:chOff x="0" y="0"/>
            <a:chExt cx="9017760" cy="571500"/>
          </a:xfrm>
        </p:grpSpPr>
        <p:sp>
          <p:nvSpPr>
            <p:cNvPr id="14" name="Freeform 14"/>
            <p:cNvSpPr/>
            <p:nvPr/>
          </p:nvSpPr>
          <p:spPr>
            <a:xfrm>
              <a:off x="0" y="255270"/>
              <a:ext cx="9017760" cy="69850"/>
            </a:xfrm>
            <a:custGeom>
              <a:avLst/>
              <a:gdLst/>
              <a:ahLst/>
              <a:cxnLst/>
              <a:rect l="l" t="t" r="r" b="b"/>
              <a:pathLst>
                <a:path w="9017760" h="69850">
                  <a:moveTo>
                    <a:pt x="8726929" y="0"/>
                  </a:moveTo>
                  <a:lnTo>
                    <a:pt x="0" y="0"/>
                  </a:lnTo>
                  <a:lnTo>
                    <a:pt x="0" y="69850"/>
                  </a:lnTo>
                  <a:lnTo>
                    <a:pt x="9017760" y="69850"/>
                  </a:lnTo>
                  <a:lnTo>
                    <a:pt x="9017760" y="0"/>
                  </a:lnTo>
                  <a:close/>
                </a:path>
              </a:pathLst>
            </a:custGeom>
            <a:solidFill>
              <a:srgbClr val="000000"/>
            </a:solidFill>
          </p:spPr>
        </p:sp>
      </p:grpSp>
      <p:pic>
        <p:nvPicPr>
          <p:cNvPr id="16" name="Picture 2" descr="Illustrating Equality VS Equity - Interaction Institute for Social Change :  Interaction Institute for Social Change">
            <a:extLst>
              <a:ext uri="{FF2B5EF4-FFF2-40B4-BE49-F238E27FC236}">
                <a16:creationId xmlns:a16="http://schemas.microsoft.com/office/drawing/2014/main" id="{6A9ABD6F-D342-58AA-5743-450DB300895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863955" y="1646480"/>
            <a:ext cx="6089505" cy="456712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C4FC3CA-0075-50D2-65E4-ABF1F96F04B5}"/>
              </a:ext>
            </a:extLst>
          </p:cNvPr>
          <p:cNvSpPr txBox="1"/>
          <p:nvPr/>
        </p:nvSpPr>
        <p:spPr>
          <a:xfrm>
            <a:off x="10227426" y="6527643"/>
            <a:ext cx="18867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Artist: Angus Maguire</a:t>
            </a:r>
          </a:p>
        </p:txBody>
      </p:sp>
      <p:pic>
        <p:nvPicPr>
          <p:cNvPr id="15" name="Picture 14">
            <a:extLst>
              <a:ext uri="{FF2B5EF4-FFF2-40B4-BE49-F238E27FC236}">
                <a16:creationId xmlns:a16="http://schemas.microsoft.com/office/drawing/2014/main" id="{5E652C9C-8324-A01F-203C-28115A40F0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78307" y="803821"/>
            <a:ext cx="3848283" cy="5794556"/>
          </a:xfrm>
          <a:prstGeom prst="rect">
            <a:avLst/>
          </a:prstGeom>
        </p:spPr>
      </p:pic>
      <p:sp>
        <p:nvSpPr>
          <p:cNvPr id="7" name="TextBox 6">
            <a:extLst>
              <a:ext uri="{FF2B5EF4-FFF2-40B4-BE49-F238E27FC236}">
                <a16:creationId xmlns:a16="http://schemas.microsoft.com/office/drawing/2014/main" id="{B2B3FFC4-966A-5EF3-6179-D1CEE06690EF}"/>
              </a:ext>
            </a:extLst>
          </p:cNvPr>
          <p:cNvSpPr txBox="1"/>
          <p:nvPr/>
        </p:nvSpPr>
        <p:spPr>
          <a:xfrm rot="20019899">
            <a:off x="47140" y="1008226"/>
            <a:ext cx="1789866"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
                <a:ea typeface="+mn-ea"/>
                <a:cs typeface="+mn-cs"/>
              </a:rPr>
              <a:t>THIS!</a:t>
            </a:r>
          </a:p>
        </p:txBody>
      </p:sp>
      <p:sp>
        <p:nvSpPr>
          <p:cNvPr id="9" name="TextBox 8">
            <a:extLst>
              <a:ext uri="{FF2B5EF4-FFF2-40B4-BE49-F238E27FC236}">
                <a16:creationId xmlns:a16="http://schemas.microsoft.com/office/drawing/2014/main" id="{2595BC6B-BC80-B53E-E536-5A49BBD84D8F}"/>
              </a:ext>
            </a:extLst>
          </p:cNvPr>
          <p:cNvSpPr txBox="1"/>
          <p:nvPr/>
        </p:nvSpPr>
        <p:spPr>
          <a:xfrm rot="18620640">
            <a:off x="5531988" y="3280871"/>
            <a:ext cx="6333608"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
                <a:ea typeface="+mn-ea"/>
                <a:cs typeface="+mn-cs"/>
              </a:rPr>
              <a:t>NOT THIS!</a:t>
            </a:r>
          </a:p>
        </p:txBody>
      </p:sp>
      <p:sp>
        <p:nvSpPr>
          <p:cNvPr id="20" name="TextBox 19">
            <a:extLst>
              <a:ext uri="{FF2B5EF4-FFF2-40B4-BE49-F238E27FC236}">
                <a16:creationId xmlns:a16="http://schemas.microsoft.com/office/drawing/2014/main" id="{7B57296E-3111-4441-5F8D-0B80ECB1A38B}"/>
              </a:ext>
            </a:extLst>
          </p:cNvPr>
          <p:cNvSpPr txBox="1"/>
          <p:nvPr/>
        </p:nvSpPr>
        <p:spPr>
          <a:xfrm>
            <a:off x="9522577" y="6208969"/>
            <a:ext cx="25377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Image: Paul Kutner, 2016</a:t>
            </a:r>
          </a:p>
        </p:txBody>
      </p:sp>
      <p:sp>
        <p:nvSpPr>
          <p:cNvPr id="21" name="TextBox 20">
            <a:extLst>
              <a:ext uri="{FF2B5EF4-FFF2-40B4-BE49-F238E27FC236}">
                <a16:creationId xmlns:a16="http://schemas.microsoft.com/office/drawing/2014/main" id="{C249AFB9-EC6B-7D0F-E0B3-C4CD62FABB30}"/>
              </a:ext>
            </a:extLst>
          </p:cNvPr>
          <p:cNvSpPr txBox="1"/>
          <p:nvPr/>
        </p:nvSpPr>
        <p:spPr>
          <a:xfrm>
            <a:off x="3250430" y="6477851"/>
            <a:ext cx="120898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SMFM, 2020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P spid="9" grpId="0" animBg="1"/>
      <p:bldP spid="9" grpId="1"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9ED6-AF4B-384D-B99B-3F4151D857E1}"/>
              </a:ext>
            </a:extLst>
          </p:cNvPr>
          <p:cNvSpPr>
            <a:spLocks noGrp="1"/>
          </p:cNvSpPr>
          <p:nvPr>
            <p:ph type="title"/>
          </p:nvPr>
        </p:nvSpPr>
        <p:spPr>
          <a:xfrm>
            <a:off x="838200" y="365126"/>
            <a:ext cx="10515600" cy="1035972"/>
          </a:xfrm>
        </p:spPr>
        <p:txBody>
          <a:bodyPr anchor="ctr">
            <a:normAutofit/>
          </a:bodyPr>
          <a:lstStyle/>
          <a:p>
            <a:r>
              <a:rPr lang="en-US" dirty="0">
                <a:latin typeface=""/>
              </a:rPr>
              <a:t>Jedi Public Health</a:t>
            </a:r>
          </a:p>
        </p:txBody>
      </p:sp>
      <p:sp>
        <p:nvSpPr>
          <p:cNvPr id="3" name="Content Placeholder 2">
            <a:extLst>
              <a:ext uri="{FF2B5EF4-FFF2-40B4-BE49-F238E27FC236}">
                <a16:creationId xmlns:a16="http://schemas.microsoft.com/office/drawing/2014/main" id="{7411419B-BDAD-3A4E-BD2B-7244C9F3B8AE}"/>
              </a:ext>
            </a:extLst>
          </p:cNvPr>
          <p:cNvSpPr>
            <a:spLocks noGrp="1"/>
          </p:cNvSpPr>
          <p:nvPr>
            <p:ph sz="half" idx="1"/>
          </p:nvPr>
        </p:nvSpPr>
        <p:spPr>
          <a:xfrm>
            <a:off x="523462" y="1852129"/>
            <a:ext cx="5181600" cy="4351338"/>
          </a:xfrm>
        </p:spPr>
        <p:txBody>
          <a:bodyPr>
            <a:normAutofit/>
          </a:bodyPr>
          <a:lstStyle/>
          <a:p>
            <a:pPr marL="0" indent="0">
              <a:buNone/>
            </a:pPr>
            <a:r>
              <a:rPr lang="en-US" i="1" dirty="0">
                <a:latin typeface=""/>
              </a:rPr>
              <a:t>“Less considered in health disparities research is the fact that the exact same setting can be experienced differently by members of different social identity groups, with more positive or adverse effects on different populations.”</a:t>
            </a:r>
          </a:p>
          <a:p>
            <a:pPr marL="0" indent="0" algn="r">
              <a:buNone/>
            </a:pPr>
            <a:r>
              <a:rPr lang="en-US" sz="1600" dirty="0">
                <a:latin typeface=""/>
              </a:rPr>
              <a:t>(</a:t>
            </a:r>
            <a:r>
              <a:rPr lang="en-US" sz="1600" dirty="0" err="1">
                <a:latin typeface=""/>
              </a:rPr>
              <a:t>Geronimus</a:t>
            </a:r>
            <a:r>
              <a:rPr lang="en-US" sz="1600" dirty="0">
                <a:latin typeface=""/>
              </a:rPr>
              <a:t> et al, 2016)</a:t>
            </a:r>
          </a:p>
          <a:p>
            <a:endParaRPr lang="en-US" dirty="0">
              <a:latin typeface=""/>
            </a:endParaRPr>
          </a:p>
        </p:txBody>
      </p:sp>
      <p:pic>
        <p:nvPicPr>
          <p:cNvPr id="4" name="Content Placeholder 4">
            <a:extLst>
              <a:ext uri="{FF2B5EF4-FFF2-40B4-BE49-F238E27FC236}">
                <a16:creationId xmlns:a16="http://schemas.microsoft.com/office/drawing/2014/main" id="{B774B5F0-ED9C-3046-9559-1472DCDF26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
          <a:stretch/>
        </p:blipFill>
        <p:spPr>
          <a:xfrm>
            <a:off x="6096000" y="996950"/>
            <a:ext cx="5181600" cy="4351338"/>
          </a:xfrm>
          <a:prstGeom prst="rect">
            <a:avLst/>
          </a:prstGeom>
          <a:noFill/>
        </p:spPr>
      </p:pic>
      <p:sp>
        <p:nvSpPr>
          <p:cNvPr id="5" name="TextBox 4">
            <a:extLst>
              <a:ext uri="{FF2B5EF4-FFF2-40B4-BE49-F238E27FC236}">
                <a16:creationId xmlns:a16="http://schemas.microsoft.com/office/drawing/2014/main" id="{C1BC0CD8-60AF-2D17-34AF-0E0CDB10A5FA}"/>
              </a:ext>
            </a:extLst>
          </p:cNvPr>
          <p:cNvSpPr txBox="1"/>
          <p:nvPr/>
        </p:nvSpPr>
        <p:spPr>
          <a:xfrm>
            <a:off x="9077739" y="5605670"/>
            <a:ext cx="21548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Image: Kristen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Uroda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531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003197"/>
            <a:ext cx="3829133" cy="1854803"/>
            <a:chOff x="0" y="0"/>
            <a:chExt cx="1942930" cy="941141"/>
          </a:xfrm>
        </p:grpSpPr>
        <p:sp>
          <p:nvSpPr>
            <p:cNvPr id="3" name="Freeform 3"/>
            <p:cNvSpPr/>
            <p:nvPr/>
          </p:nvSpPr>
          <p:spPr>
            <a:xfrm>
              <a:off x="0" y="0"/>
              <a:ext cx="1942930" cy="941141"/>
            </a:xfrm>
            <a:custGeom>
              <a:avLst/>
              <a:gdLst/>
              <a:ahLst/>
              <a:cxnLst/>
              <a:rect l="l" t="t" r="r" b="b"/>
              <a:pathLst>
                <a:path w="1942930" h="941141">
                  <a:moveTo>
                    <a:pt x="0" y="0"/>
                  </a:moveTo>
                  <a:lnTo>
                    <a:pt x="1942930" y="0"/>
                  </a:lnTo>
                  <a:lnTo>
                    <a:pt x="1942930" y="941141"/>
                  </a:lnTo>
                  <a:lnTo>
                    <a:pt x="0" y="941141"/>
                  </a:lnTo>
                  <a:close/>
                </a:path>
              </a:pathLst>
            </a:custGeom>
            <a:solidFill>
              <a:srgbClr val="1D7144"/>
            </a:solidFill>
          </p:spPr>
        </p:sp>
      </p:grpSp>
      <p:grpSp>
        <p:nvGrpSpPr>
          <p:cNvPr id="4" name="Group 4"/>
          <p:cNvGrpSpPr/>
          <p:nvPr/>
        </p:nvGrpSpPr>
        <p:grpSpPr>
          <a:xfrm>
            <a:off x="3829133" y="5003197"/>
            <a:ext cx="4568201" cy="1854803"/>
            <a:chOff x="0" y="0"/>
            <a:chExt cx="2317939" cy="941141"/>
          </a:xfrm>
        </p:grpSpPr>
        <p:sp>
          <p:nvSpPr>
            <p:cNvPr id="5" name="Freeform 5"/>
            <p:cNvSpPr/>
            <p:nvPr/>
          </p:nvSpPr>
          <p:spPr>
            <a:xfrm>
              <a:off x="0" y="0"/>
              <a:ext cx="2317939" cy="941141"/>
            </a:xfrm>
            <a:custGeom>
              <a:avLst/>
              <a:gdLst/>
              <a:ahLst/>
              <a:cxnLst/>
              <a:rect l="l" t="t" r="r" b="b"/>
              <a:pathLst>
                <a:path w="2317939" h="941141">
                  <a:moveTo>
                    <a:pt x="0" y="0"/>
                  </a:moveTo>
                  <a:lnTo>
                    <a:pt x="2317939" y="0"/>
                  </a:lnTo>
                  <a:lnTo>
                    <a:pt x="2317939" y="941141"/>
                  </a:lnTo>
                  <a:lnTo>
                    <a:pt x="0" y="941141"/>
                  </a:lnTo>
                  <a:close/>
                </a:path>
              </a:pathLst>
            </a:custGeom>
            <a:solidFill>
              <a:srgbClr val="76DD94"/>
            </a:solidFill>
          </p:spPr>
        </p:sp>
      </p:grpSp>
      <p:grpSp>
        <p:nvGrpSpPr>
          <p:cNvPr id="6" name="Group 6"/>
          <p:cNvGrpSpPr/>
          <p:nvPr/>
        </p:nvGrpSpPr>
        <p:grpSpPr>
          <a:xfrm>
            <a:off x="8397335" y="5003197"/>
            <a:ext cx="3794665" cy="1854803"/>
            <a:chOff x="0" y="0"/>
            <a:chExt cx="1925441" cy="941141"/>
          </a:xfrm>
        </p:grpSpPr>
        <p:sp>
          <p:nvSpPr>
            <p:cNvPr id="7" name="Freeform 7"/>
            <p:cNvSpPr/>
            <p:nvPr/>
          </p:nvSpPr>
          <p:spPr>
            <a:xfrm>
              <a:off x="0" y="0"/>
              <a:ext cx="1925441" cy="941141"/>
            </a:xfrm>
            <a:custGeom>
              <a:avLst/>
              <a:gdLst/>
              <a:ahLst/>
              <a:cxnLst/>
              <a:rect l="l" t="t" r="r" b="b"/>
              <a:pathLst>
                <a:path w="1925441" h="941141">
                  <a:moveTo>
                    <a:pt x="0" y="0"/>
                  </a:moveTo>
                  <a:lnTo>
                    <a:pt x="1925441" y="0"/>
                  </a:lnTo>
                  <a:lnTo>
                    <a:pt x="1925441" y="941141"/>
                  </a:lnTo>
                  <a:lnTo>
                    <a:pt x="0" y="941141"/>
                  </a:lnTo>
                  <a:close/>
                </a:path>
              </a:pathLst>
            </a:custGeom>
            <a:solidFill>
              <a:srgbClr val="005CE6"/>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980680" y="5003197"/>
            <a:ext cx="1854803" cy="1854803"/>
          </a:xfrm>
          <a:prstGeom prst="rect">
            <a:avLst/>
          </a:prstGeom>
        </p:spPr>
      </p:pic>
      <p:grpSp>
        <p:nvGrpSpPr>
          <p:cNvPr id="9" name="Group 9"/>
          <p:cNvGrpSpPr/>
          <p:nvPr/>
        </p:nvGrpSpPr>
        <p:grpSpPr>
          <a:xfrm>
            <a:off x="3835483" y="542540"/>
            <a:ext cx="6340785" cy="143260"/>
            <a:chOff x="0" y="0"/>
            <a:chExt cx="25294954" cy="571500"/>
          </a:xfrm>
        </p:grpSpPr>
        <p:sp>
          <p:nvSpPr>
            <p:cNvPr id="10" name="Freeform 10"/>
            <p:cNvSpPr/>
            <p:nvPr/>
          </p:nvSpPr>
          <p:spPr>
            <a:xfrm>
              <a:off x="0" y="255270"/>
              <a:ext cx="25294954" cy="69850"/>
            </a:xfrm>
            <a:custGeom>
              <a:avLst/>
              <a:gdLst/>
              <a:ahLst/>
              <a:cxnLst/>
              <a:rect l="l" t="t" r="r" b="b"/>
              <a:pathLst>
                <a:path w="25294954" h="69850">
                  <a:moveTo>
                    <a:pt x="25004123" y="0"/>
                  </a:moveTo>
                  <a:lnTo>
                    <a:pt x="0" y="0"/>
                  </a:lnTo>
                  <a:lnTo>
                    <a:pt x="0" y="69850"/>
                  </a:lnTo>
                  <a:lnTo>
                    <a:pt x="25294954" y="69850"/>
                  </a:lnTo>
                  <a:lnTo>
                    <a:pt x="25294954" y="0"/>
                  </a:lnTo>
                  <a:close/>
                </a:path>
              </a:pathLst>
            </a:custGeom>
            <a:solidFill>
              <a:srgbClr val="000000"/>
            </a:solidFill>
          </p:spPr>
        </p:sp>
      </p:grpSp>
      <p:sp>
        <p:nvSpPr>
          <p:cNvPr id="12" name="TextBox 12"/>
          <p:cNvSpPr txBox="1"/>
          <p:nvPr/>
        </p:nvSpPr>
        <p:spPr>
          <a:xfrm>
            <a:off x="1230680" y="1027284"/>
            <a:ext cx="7892065" cy="654603"/>
          </a:xfrm>
          <a:prstGeom prst="rect">
            <a:avLst/>
          </a:prstGeom>
        </p:spPr>
        <p:txBody>
          <a:bodyPr lIns="0" tIns="0" rIns="0" bIns="0" rtlCol="0" anchor="t">
            <a:spAutoFit/>
          </a:bodyPr>
          <a:lstStyle/>
          <a:p>
            <a:pPr marL="0" marR="0" lvl="0" indent="0" algn="l" defTabSz="914400" rtl="0" eaLnBrk="1" fontAlgn="auto" latinLnBrk="0" hangingPunct="1">
              <a:lnSpc>
                <a:spcPts val="5120"/>
              </a:lnSpc>
              <a:spcBef>
                <a:spcPts val="0"/>
              </a:spcBef>
              <a:spcAft>
                <a:spcPts val="0"/>
              </a:spcAft>
              <a:buClrTx/>
              <a:buSzTx/>
              <a:buFontTx/>
              <a:buNone/>
              <a:tabLst/>
              <a:defRPr/>
            </a:pPr>
            <a:r>
              <a:rPr kumimoji="0" lang="en-US" sz="4266" b="0" i="0" u="none" strike="noStrike" kern="1200" cap="none" spc="0" normalizeH="0" baseline="0" noProof="0" dirty="0">
                <a:ln>
                  <a:noFill/>
                </a:ln>
                <a:solidFill>
                  <a:srgbClr val="000000"/>
                </a:solidFill>
                <a:effectLst/>
                <a:uLnTx/>
                <a:uFillTx/>
                <a:latin typeface="Poppins Medium"/>
                <a:ea typeface="+mn-ea"/>
                <a:cs typeface="+mn-cs"/>
              </a:rPr>
              <a:t>The Groundwater Approach</a:t>
            </a:r>
          </a:p>
        </p:txBody>
      </p:sp>
      <p:pic>
        <p:nvPicPr>
          <p:cNvPr id="16" name="Picture 15">
            <a:extLst>
              <a:ext uri="{FF2B5EF4-FFF2-40B4-BE49-F238E27FC236}">
                <a16:creationId xmlns:a16="http://schemas.microsoft.com/office/drawing/2014/main" id="{98FE7762-AC78-B5E6-D095-9EE537558185}"/>
              </a:ext>
            </a:extLst>
          </p:cNvPr>
          <p:cNvPicPr>
            <a:picLocks noChangeAspect="1"/>
          </p:cNvPicPr>
          <p:nvPr/>
        </p:nvPicPr>
        <p:blipFill>
          <a:blip r:embed="rId5"/>
          <a:stretch>
            <a:fillRect/>
          </a:stretch>
        </p:blipFill>
        <p:spPr>
          <a:xfrm>
            <a:off x="0" y="2011307"/>
            <a:ext cx="12192000" cy="4150468"/>
          </a:xfrm>
          <a:prstGeom prst="rect">
            <a:avLst/>
          </a:prstGeom>
        </p:spPr>
      </p:pic>
      <p:sp>
        <p:nvSpPr>
          <p:cNvPr id="11" name="TextBox 10">
            <a:extLst>
              <a:ext uri="{FF2B5EF4-FFF2-40B4-BE49-F238E27FC236}">
                <a16:creationId xmlns:a16="http://schemas.microsoft.com/office/drawing/2014/main" id="{2F640137-F7A5-E4DD-545A-1A307A8B11AE}"/>
              </a:ext>
            </a:extLst>
          </p:cNvPr>
          <p:cNvSpPr txBox="1"/>
          <p:nvPr/>
        </p:nvSpPr>
        <p:spPr>
          <a:xfrm>
            <a:off x="9581322" y="5776709"/>
            <a:ext cx="230896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Hayas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-Greene &amp; Love,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62425" y="0"/>
            <a:ext cx="5429575" cy="6858000"/>
            <a:chOff x="0" y="0"/>
            <a:chExt cx="2755006" cy="3479800"/>
          </a:xfrm>
        </p:grpSpPr>
        <p:sp>
          <p:nvSpPr>
            <p:cNvPr id="3" name="Freeform 3"/>
            <p:cNvSpPr/>
            <p:nvPr/>
          </p:nvSpPr>
          <p:spPr>
            <a:xfrm>
              <a:off x="0" y="0"/>
              <a:ext cx="2755006" cy="3479800"/>
            </a:xfrm>
            <a:custGeom>
              <a:avLst/>
              <a:gdLst/>
              <a:ahLst/>
              <a:cxnLst/>
              <a:rect l="l" t="t" r="r" b="b"/>
              <a:pathLst>
                <a:path w="2755006" h="3479800">
                  <a:moveTo>
                    <a:pt x="0" y="0"/>
                  </a:moveTo>
                  <a:lnTo>
                    <a:pt x="2755006" y="0"/>
                  </a:lnTo>
                  <a:lnTo>
                    <a:pt x="2755006" y="3479800"/>
                  </a:lnTo>
                  <a:lnTo>
                    <a:pt x="0" y="3479800"/>
                  </a:lnTo>
                  <a:close/>
                </a:path>
              </a:pathLst>
            </a:custGeom>
            <a:solidFill>
              <a:srgbClr val="1D7144"/>
            </a:solidFill>
          </p:spPr>
        </p:sp>
      </p:grpSp>
      <p:grpSp>
        <p:nvGrpSpPr>
          <p:cNvPr id="4" name="Group 4"/>
          <p:cNvGrpSpPr/>
          <p:nvPr/>
        </p:nvGrpSpPr>
        <p:grpSpPr>
          <a:xfrm>
            <a:off x="6762425" y="0"/>
            <a:ext cx="5429575" cy="2714381"/>
            <a:chOff x="0" y="0"/>
            <a:chExt cx="2755006" cy="1377297"/>
          </a:xfrm>
        </p:grpSpPr>
        <p:sp>
          <p:nvSpPr>
            <p:cNvPr id="5" name="Freeform 5"/>
            <p:cNvSpPr/>
            <p:nvPr/>
          </p:nvSpPr>
          <p:spPr>
            <a:xfrm>
              <a:off x="0" y="0"/>
              <a:ext cx="2755006" cy="1377297"/>
            </a:xfrm>
            <a:custGeom>
              <a:avLst/>
              <a:gdLst/>
              <a:ahLst/>
              <a:cxnLst/>
              <a:rect l="l" t="t" r="r" b="b"/>
              <a:pathLst>
                <a:path w="2755006" h="1377297">
                  <a:moveTo>
                    <a:pt x="0" y="0"/>
                  </a:moveTo>
                  <a:lnTo>
                    <a:pt x="2755006" y="0"/>
                  </a:lnTo>
                  <a:lnTo>
                    <a:pt x="2755006" y="1377297"/>
                  </a:lnTo>
                  <a:lnTo>
                    <a:pt x="0" y="1377297"/>
                  </a:lnTo>
                  <a:close/>
                </a:path>
              </a:pathLst>
            </a:custGeom>
            <a:solidFill>
              <a:srgbClr val="005CE6"/>
            </a:solidFill>
          </p:spPr>
        </p:sp>
      </p:grpSp>
      <p:sp>
        <p:nvSpPr>
          <p:cNvPr id="7" name="TextBox 7"/>
          <p:cNvSpPr txBox="1"/>
          <p:nvPr/>
        </p:nvSpPr>
        <p:spPr>
          <a:xfrm>
            <a:off x="353747" y="471657"/>
            <a:ext cx="6541199" cy="1283044"/>
          </a:xfrm>
          <a:prstGeom prst="rect">
            <a:avLst/>
          </a:prstGeom>
        </p:spPr>
        <p:txBody>
          <a:bodyPr wrap="square" lIns="0" tIns="0" rIns="0" bIns="0" rtlCol="0" anchor="t">
            <a:spAutoFit/>
          </a:bodyPr>
          <a:lstStyle/>
          <a:p>
            <a:pPr marL="0" marR="0" lvl="0" indent="0" algn="l" defTabSz="914400" rtl="0" eaLnBrk="1" fontAlgn="auto" latinLnBrk="0" hangingPunct="1">
              <a:lnSpc>
                <a:spcPts val="512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Poppins Medium"/>
                <a:ea typeface="+mn-ea"/>
                <a:cs typeface="+mn-cs"/>
              </a:rPr>
              <a:t>How does Healthcare Contribute to Disparities?</a:t>
            </a:r>
          </a:p>
        </p:txBody>
      </p:sp>
      <p:grpSp>
        <p:nvGrpSpPr>
          <p:cNvPr id="9" name="Group 9"/>
          <p:cNvGrpSpPr/>
          <p:nvPr/>
        </p:nvGrpSpPr>
        <p:grpSpPr>
          <a:xfrm>
            <a:off x="8176382" y="1409761"/>
            <a:ext cx="2601663" cy="260166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966"/>
            </a:solidFill>
          </p:spPr>
        </p:sp>
      </p:grpSp>
      <p:grpSp>
        <p:nvGrpSpPr>
          <p:cNvPr id="12" name="Group 12"/>
          <p:cNvGrpSpPr/>
          <p:nvPr/>
        </p:nvGrpSpPr>
        <p:grpSpPr>
          <a:xfrm>
            <a:off x="3835483" y="6172200"/>
            <a:ext cx="2260517" cy="143260"/>
            <a:chOff x="0" y="0"/>
            <a:chExt cx="9017760" cy="571500"/>
          </a:xfrm>
        </p:grpSpPr>
        <p:sp>
          <p:nvSpPr>
            <p:cNvPr id="13" name="Freeform 13"/>
            <p:cNvSpPr/>
            <p:nvPr/>
          </p:nvSpPr>
          <p:spPr>
            <a:xfrm>
              <a:off x="0" y="255270"/>
              <a:ext cx="9017760" cy="69850"/>
            </a:xfrm>
            <a:custGeom>
              <a:avLst/>
              <a:gdLst/>
              <a:ahLst/>
              <a:cxnLst/>
              <a:rect l="l" t="t" r="r" b="b"/>
              <a:pathLst>
                <a:path w="9017760" h="69850">
                  <a:moveTo>
                    <a:pt x="8726929" y="0"/>
                  </a:moveTo>
                  <a:lnTo>
                    <a:pt x="0" y="0"/>
                  </a:lnTo>
                  <a:lnTo>
                    <a:pt x="0" y="69850"/>
                  </a:lnTo>
                  <a:lnTo>
                    <a:pt x="9017760" y="69850"/>
                  </a:lnTo>
                  <a:lnTo>
                    <a:pt x="9017760" y="0"/>
                  </a:lnTo>
                  <a:close/>
                </a:path>
              </a:pathLst>
            </a:custGeom>
            <a:solidFill>
              <a:srgbClr val="000000"/>
            </a:solidFill>
          </p:spPr>
        </p:sp>
      </p:grpSp>
      <p:pic>
        <p:nvPicPr>
          <p:cNvPr id="15" name="Picture 15"/>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7881333" y="4011424"/>
            <a:ext cx="3191759" cy="1595879"/>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7881333" y="4011424"/>
            <a:ext cx="3191759" cy="1595879"/>
          </a:xfrm>
          <a:prstGeom prst="rect">
            <a:avLst/>
          </a:prstGeom>
        </p:spPr>
      </p:pic>
      <p:sp>
        <p:nvSpPr>
          <p:cNvPr id="17" name="TextBox 16">
            <a:extLst>
              <a:ext uri="{FF2B5EF4-FFF2-40B4-BE49-F238E27FC236}">
                <a16:creationId xmlns:a16="http://schemas.microsoft.com/office/drawing/2014/main" id="{1632A184-FDD1-F2F2-4ABA-BF6E11EC745E}"/>
              </a:ext>
            </a:extLst>
          </p:cNvPr>
          <p:cNvSpPr txBox="1"/>
          <p:nvPr/>
        </p:nvSpPr>
        <p:spPr>
          <a:xfrm>
            <a:off x="474543" y="2100300"/>
            <a:ext cx="4987263" cy="2246769"/>
          </a:xfrm>
          <a:prstGeom prst="rect">
            <a:avLst/>
          </a:prstGeom>
          <a:noFill/>
        </p:spPr>
        <p:txBody>
          <a:bodyPr wrap="none" rtlCol="0">
            <a:spAutoFit/>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
                <a:ea typeface="+mn-ea"/>
                <a:cs typeface="+mn-cs"/>
              </a:rPr>
              <a:t>Health care system factors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
                <a:ea typeface="+mn-ea"/>
                <a:cs typeface="+mn-cs"/>
              </a:rPr>
              <a:t>Quality of care and quality improvement</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
                <a:ea typeface="+mn-ea"/>
                <a:cs typeface="+mn-cs"/>
              </a:rPr>
              <a:t>Payment reform systems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
                <a:ea typeface="+mn-ea"/>
                <a:cs typeface="+mn-cs"/>
              </a:rPr>
              <a:t>Patient-clinician interactions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
                <a:ea typeface="+mn-ea"/>
                <a:cs typeface="+mn-cs"/>
              </a:rPr>
              <a:t>Stereotype, bias, and stigma</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
                <a:ea typeface="+mn-ea"/>
                <a:cs typeface="+mn-cs"/>
              </a:rPr>
              <a:t>Clinical decision making</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prstClr val="black"/>
                </a:solidFill>
                <a:effectLst/>
                <a:uLnTx/>
                <a:uFillTx/>
                <a:latin typeface=""/>
                <a:ea typeface="+mn-ea"/>
                <a:cs typeface="+mn-cs"/>
              </a:rPr>
              <a:t>Role of patient preferences</a:t>
            </a:r>
          </a:p>
        </p:txBody>
      </p:sp>
      <p:sp>
        <p:nvSpPr>
          <p:cNvPr id="18" name="TextBox 17">
            <a:extLst>
              <a:ext uri="{FF2B5EF4-FFF2-40B4-BE49-F238E27FC236}">
                <a16:creationId xmlns:a16="http://schemas.microsoft.com/office/drawing/2014/main" id="{496219AE-7353-512E-0D62-CF0AE79C7D14}"/>
              </a:ext>
            </a:extLst>
          </p:cNvPr>
          <p:cNvSpPr txBox="1"/>
          <p:nvPr/>
        </p:nvSpPr>
        <p:spPr>
          <a:xfrm>
            <a:off x="4171313" y="5860634"/>
            <a:ext cx="218656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(Wasserman et al., 2019)</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400" b="0" i="0" u="none" strike="noStrike" kern="1200" cap="none" spc="0" normalizeH="0" baseline="0" noProof="0" dirty="0">
                <a:ln>
                  <a:noFill/>
                </a:ln>
                <a:solidFill>
                  <a:prstClr val="black"/>
                </a:solidFill>
                <a:effectLst/>
                <a:uLnTx/>
                <a:uFillTx/>
                <a:latin typeface=""/>
                <a:ea typeface="+mn-ea"/>
                <a:cs typeface="+mn-cs"/>
              </a:rPr>
            </a:br>
            <a:endParaRPr kumimoji="0" lang="en-US" sz="1400" b="0" i="0" u="none" strike="noStrike" kern="1200" cap="none" spc="0" normalizeH="0" baseline="0" noProof="0" dirty="0">
              <a:ln>
                <a:noFill/>
              </a:ln>
              <a:solidFill>
                <a:prstClr val="black"/>
              </a:solidFill>
              <a:effectLst/>
              <a:uLnTx/>
              <a:uFillTx/>
              <a:latin typeface=""/>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92F805-42D0-4456-B41E-6AA24553FEB6}"/>
              </a:ext>
            </a:extLst>
          </p:cNvPr>
          <p:cNvSpPr txBox="1"/>
          <p:nvPr/>
        </p:nvSpPr>
        <p:spPr>
          <a:xfrm>
            <a:off x="1524000" y="405537"/>
            <a:ext cx="9144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
                <a:ea typeface="+mn-ea"/>
                <a:cs typeface="Arial" panose="020B0604020202020204" pitchFamily="34" charset="0"/>
              </a:rPr>
              <a:t>Link Root Causes with Action</a:t>
            </a:r>
            <a:endParaRPr kumimoji="0" lang="ko-KR" altLang="en-US" sz="4400" b="0" i="0" u="none" strike="noStrike" kern="1200" cap="none" spc="0" normalizeH="0" baseline="0" noProof="0" dirty="0">
              <a:ln>
                <a:noFill/>
              </a:ln>
              <a:solidFill>
                <a:prstClr val="black">
                  <a:lumMod val="95000"/>
                  <a:lumOff val="5000"/>
                </a:prstClr>
              </a:solidFill>
              <a:effectLst/>
              <a:uLnTx/>
              <a:uFillTx/>
              <a:latin typeface=""/>
              <a:ea typeface="맑은 고딕" panose="020B0503020000020004" pitchFamily="34" charset="-127"/>
              <a:cs typeface="Arial" panose="020B0604020202020204" pitchFamily="34" charset="0"/>
            </a:endParaRPr>
          </a:p>
        </p:txBody>
      </p:sp>
      <p:grpSp>
        <p:nvGrpSpPr>
          <p:cNvPr id="47" name="Group 46">
            <a:extLst>
              <a:ext uri="{FF2B5EF4-FFF2-40B4-BE49-F238E27FC236}">
                <a16:creationId xmlns:a16="http://schemas.microsoft.com/office/drawing/2014/main" id="{E0589A55-D95E-4073-8BB5-A9E6D41F6BDF}"/>
              </a:ext>
            </a:extLst>
          </p:cNvPr>
          <p:cNvGrpSpPr/>
          <p:nvPr/>
        </p:nvGrpSpPr>
        <p:grpSpPr>
          <a:xfrm>
            <a:off x="1462349" y="1736637"/>
            <a:ext cx="12204774" cy="4301736"/>
            <a:chOff x="0" y="1214558"/>
            <a:chExt cx="16273032" cy="5735646"/>
          </a:xfrm>
        </p:grpSpPr>
        <p:sp>
          <p:nvSpPr>
            <p:cNvPr id="13" name="Rectangle 12">
              <a:extLst>
                <a:ext uri="{FF2B5EF4-FFF2-40B4-BE49-F238E27FC236}">
                  <a16:creationId xmlns:a16="http://schemas.microsoft.com/office/drawing/2014/main" id="{478FB715-6B78-4928-9460-774007B06596}"/>
                </a:ext>
              </a:extLst>
            </p:cNvPr>
            <p:cNvSpPr/>
            <p:nvPr/>
          </p:nvSpPr>
          <p:spPr>
            <a:xfrm>
              <a:off x="29632" y="2808988"/>
              <a:ext cx="12192000" cy="4070192"/>
            </a:xfrm>
            <a:prstGeom prst="rect">
              <a:avLst/>
            </a:prstGeom>
            <a:solidFill>
              <a:schemeClr val="accent5">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
                <a:ea typeface="+mn-ea"/>
                <a:cs typeface="+mn-cs"/>
              </a:endParaRPr>
            </a:p>
          </p:txBody>
        </p:sp>
        <p:sp>
          <p:nvSpPr>
            <p:cNvPr id="30" name="Shape">
              <a:extLst>
                <a:ext uri="{FF2B5EF4-FFF2-40B4-BE49-F238E27FC236}">
                  <a16:creationId xmlns:a16="http://schemas.microsoft.com/office/drawing/2014/main" id="{C2387F5E-A103-4E1C-96B7-4BF6351AB28A}"/>
                </a:ext>
              </a:extLst>
            </p:cNvPr>
            <p:cNvSpPr/>
            <p:nvPr/>
          </p:nvSpPr>
          <p:spPr>
            <a:xfrm>
              <a:off x="4760402" y="1214558"/>
              <a:ext cx="2671197" cy="157891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0646" y="15116"/>
                  </a:lnTo>
                  <a:lnTo>
                    <a:pt x="19684" y="14323"/>
                  </a:lnTo>
                  <a:lnTo>
                    <a:pt x="18125" y="8862"/>
                  </a:lnTo>
                  <a:lnTo>
                    <a:pt x="16260" y="7680"/>
                  </a:lnTo>
                  <a:lnTo>
                    <a:pt x="14105" y="3012"/>
                  </a:lnTo>
                  <a:lnTo>
                    <a:pt x="12844" y="2378"/>
                  </a:lnTo>
                  <a:lnTo>
                    <a:pt x="11703" y="0"/>
                  </a:lnTo>
                  <a:lnTo>
                    <a:pt x="10025" y="6960"/>
                  </a:lnTo>
                  <a:lnTo>
                    <a:pt x="9062" y="6009"/>
                  </a:lnTo>
                  <a:lnTo>
                    <a:pt x="6064" y="10793"/>
                  </a:lnTo>
                  <a:lnTo>
                    <a:pt x="3662" y="12018"/>
                  </a:lnTo>
                  <a:lnTo>
                    <a:pt x="2998" y="15188"/>
                  </a:lnTo>
                  <a:lnTo>
                    <a:pt x="1107" y="16686"/>
                  </a:lnTo>
                  <a:close/>
                </a:path>
              </a:pathLst>
            </a:custGeom>
            <a:solidFill>
              <a:schemeClr val="bg1"/>
            </a:solidFill>
            <a:ln w="12700">
              <a:solidFill>
                <a:schemeClr val="tx2"/>
              </a:solidFill>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
                <a:ea typeface="+mn-ea"/>
                <a:cs typeface="+mn-cs"/>
              </a:endParaRPr>
            </a:p>
          </p:txBody>
        </p:sp>
        <p:sp>
          <p:nvSpPr>
            <p:cNvPr id="31" name="Triangle">
              <a:extLst>
                <a:ext uri="{FF2B5EF4-FFF2-40B4-BE49-F238E27FC236}">
                  <a16:creationId xmlns:a16="http://schemas.microsoft.com/office/drawing/2014/main" id="{AC482699-8A37-4CCC-9573-1B26E342A68F}"/>
                </a:ext>
              </a:extLst>
            </p:cNvPr>
            <p:cNvSpPr/>
            <p:nvPr/>
          </p:nvSpPr>
          <p:spPr>
            <a:xfrm>
              <a:off x="4897332" y="2320534"/>
              <a:ext cx="315994" cy="275968"/>
            </a:xfrm>
            <a:custGeom>
              <a:avLst/>
              <a:gdLst/>
              <a:ahLst/>
              <a:cxnLst>
                <a:cxn ang="0">
                  <a:pos x="wd2" y="hd2"/>
                </a:cxn>
                <a:cxn ang="5400000">
                  <a:pos x="wd2" y="hd2"/>
                </a:cxn>
                <a:cxn ang="10800000">
                  <a:pos x="wd2" y="hd2"/>
                </a:cxn>
                <a:cxn ang="16200000">
                  <a:pos x="wd2" y="hd2"/>
                </a:cxn>
              </a:cxnLst>
              <a:rect l="0" t="0" r="r" b="b"/>
              <a:pathLst>
                <a:path w="21600" h="21600" extrusionOk="0">
                  <a:moveTo>
                    <a:pt x="0" y="8574"/>
                  </a:moveTo>
                  <a:lnTo>
                    <a:pt x="21600" y="21600"/>
                  </a:lnTo>
                  <a:lnTo>
                    <a:pt x="15984" y="0"/>
                  </a:lnTo>
                  <a:close/>
                </a:path>
              </a:pathLst>
            </a:custGeom>
            <a:solidFill>
              <a:schemeClr val="tx1">
                <a:lumMod val="85000"/>
                <a:lumOff val="15000"/>
                <a:alpha val="50000"/>
              </a:scheme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
                <a:ea typeface="+mn-ea"/>
                <a:cs typeface="+mn-cs"/>
              </a:endParaRPr>
            </a:p>
          </p:txBody>
        </p:sp>
        <p:sp>
          <p:nvSpPr>
            <p:cNvPr id="32" name="Triangle">
              <a:extLst>
                <a:ext uri="{FF2B5EF4-FFF2-40B4-BE49-F238E27FC236}">
                  <a16:creationId xmlns:a16="http://schemas.microsoft.com/office/drawing/2014/main" id="{506D2FFE-1742-471A-9233-7B32BE721423}"/>
                </a:ext>
              </a:extLst>
            </p:cNvPr>
            <p:cNvSpPr/>
            <p:nvPr/>
          </p:nvSpPr>
          <p:spPr>
            <a:xfrm>
              <a:off x="6192904" y="2362667"/>
              <a:ext cx="178010" cy="431857"/>
            </a:xfrm>
            <a:custGeom>
              <a:avLst/>
              <a:gdLst/>
              <a:ahLst/>
              <a:cxnLst>
                <a:cxn ang="0">
                  <a:pos x="wd2" y="hd2"/>
                </a:cxn>
                <a:cxn ang="5400000">
                  <a:pos x="wd2" y="hd2"/>
                </a:cxn>
                <a:cxn ang="10800000">
                  <a:pos x="wd2" y="hd2"/>
                </a:cxn>
                <a:cxn ang="16200000">
                  <a:pos x="wd2" y="hd2"/>
                </a:cxn>
              </a:cxnLst>
              <a:rect l="0" t="0" r="r" b="b"/>
              <a:pathLst>
                <a:path w="21600" h="21600" extrusionOk="0">
                  <a:moveTo>
                    <a:pt x="15337" y="0"/>
                  </a:moveTo>
                  <a:lnTo>
                    <a:pt x="0" y="21600"/>
                  </a:lnTo>
                  <a:lnTo>
                    <a:pt x="21600" y="21600"/>
                  </a:lnTo>
                  <a:close/>
                </a:path>
              </a:pathLst>
            </a:custGeom>
            <a:solidFill>
              <a:schemeClr val="tx1">
                <a:lumMod val="85000"/>
                <a:lumOff val="15000"/>
                <a:alpha val="50000"/>
              </a:scheme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
                <a:ea typeface="+mn-ea"/>
                <a:cs typeface="+mn-cs"/>
              </a:endParaRPr>
            </a:p>
          </p:txBody>
        </p:sp>
        <p:sp>
          <p:nvSpPr>
            <p:cNvPr id="33" name="Triangle">
              <a:extLst>
                <a:ext uri="{FF2B5EF4-FFF2-40B4-BE49-F238E27FC236}">
                  <a16:creationId xmlns:a16="http://schemas.microsoft.com/office/drawing/2014/main" id="{DD63CB05-BC6D-4B8C-B16B-5A3A6BDC4A3B}"/>
                </a:ext>
              </a:extLst>
            </p:cNvPr>
            <p:cNvSpPr/>
            <p:nvPr/>
          </p:nvSpPr>
          <p:spPr>
            <a:xfrm>
              <a:off x="5887445" y="1656949"/>
              <a:ext cx="119023" cy="7836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248" y="21600"/>
                  </a:lnTo>
                  <a:lnTo>
                    <a:pt x="21600" y="1916"/>
                  </a:lnTo>
                  <a:close/>
                </a:path>
              </a:pathLst>
            </a:custGeom>
            <a:solidFill>
              <a:schemeClr val="tx1">
                <a:lumMod val="85000"/>
                <a:lumOff val="15000"/>
                <a:alpha val="50000"/>
              </a:scheme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
                <a:ea typeface="+mn-ea"/>
                <a:cs typeface="+mn-cs"/>
              </a:endParaRPr>
            </a:p>
          </p:txBody>
        </p:sp>
        <p:sp>
          <p:nvSpPr>
            <p:cNvPr id="34" name="Triangle">
              <a:extLst>
                <a:ext uri="{FF2B5EF4-FFF2-40B4-BE49-F238E27FC236}">
                  <a16:creationId xmlns:a16="http://schemas.microsoft.com/office/drawing/2014/main" id="{DE687F3B-23F1-4FB9-9BF5-32CED9FEC6DC}"/>
                </a:ext>
              </a:extLst>
            </p:cNvPr>
            <p:cNvSpPr/>
            <p:nvPr/>
          </p:nvSpPr>
          <p:spPr>
            <a:xfrm>
              <a:off x="6245570" y="1393621"/>
              <a:ext cx="267542" cy="365501"/>
            </a:xfrm>
            <a:custGeom>
              <a:avLst/>
              <a:gdLst/>
              <a:ahLst/>
              <a:cxnLst>
                <a:cxn ang="0">
                  <a:pos x="wd2" y="hd2"/>
                </a:cxn>
                <a:cxn ang="5400000">
                  <a:pos x="wd2" y="hd2"/>
                </a:cxn>
                <a:cxn ang="10800000">
                  <a:pos x="wd2" y="hd2"/>
                </a:cxn>
                <a:cxn ang="16200000">
                  <a:pos x="wd2" y="hd2"/>
                </a:cxn>
              </a:cxnLst>
              <a:rect l="0" t="0" r="r" b="b"/>
              <a:pathLst>
                <a:path w="21600" h="21600" extrusionOk="0">
                  <a:moveTo>
                    <a:pt x="9014" y="0"/>
                  </a:moveTo>
                  <a:lnTo>
                    <a:pt x="0" y="21600"/>
                  </a:lnTo>
                  <a:lnTo>
                    <a:pt x="21600" y="2739"/>
                  </a:lnTo>
                  <a:close/>
                </a:path>
              </a:pathLst>
            </a:custGeom>
            <a:solidFill>
              <a:schemeClr val="tx1">
                <a:lumMod val="85000"/>
                <a:lumOff val="15000"/>
                <a:alpha val="50000"/>
              </a:scheme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
                <a:ea typeface="+mn-ea"/>
                <a:cs typeface="+mn-cs"/>
              </a:endParaRPr>
            </a:p>
          </p:txBody>
        </p:sp>
        <p:sp>
          <p:nvSpPr>
            <p:cNvPr id="35" name="Triangle">
              <a:extLst>
                <a:ext uri="{FF2B5EF4-FFF2-40B4-BE49-F238E27FC236}">
                  <a16:creationId xmlns:a16="http://schemas.microsoft.com/office/drawing/2014/main" id="{4E15CFA9-CECF-482B-B1A6-563594A0CF29}"/>
                </a:ext>
              </a:extLst>
            </p:cNvPr>
            <p:cNvSpPr/>
            <p:nvPr/>
          </p:nvSpPr>
          <p:spPr>
            <a:xfrm>
              <a:off x="6772226" y="1772813"/>
              <a:ext cx="230674" cy="6225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997"/>
                  </a:lnTo>
                  <a:close/>
                </a:path>
              </a:pathLst>
            </a:custGeom>
            <a:solidFill>
              <a:schemeClr val="tx1">
                <a:lumMod val="85000"/>
                <a:lumOff val="15000"/>
                <a:alpha val="50000"/>
              </a:scheme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
                <a:ea typeface="+mn-ea"/>
                <a:cs typeface="+mn-cs"/>
              </a:endParaRPr>
            </a:p>
          </p:txBody>
        </p:sp>
        <p:sp>
          <p:nvSpPr>
            <p:cNvPr id="36" name="Triangle">
              <a:extLst>
                <a:ext uri="{FF2B5EF4-FFF2-40B4-BE49-F238E27FC236}">
                  <a16:creationId xmlns:a16="http://schemas.microsoft.com/office/drawing/2014/main" id="{95600EA3-0A61-435A-A457-65A08D1282ED}"/>
                </a:ext>
              </a:extLst>
            </p:cNvPr>
            <p:cNvSpPr/>
            <p:nvPr/>
          </p:nvSpPr>
          <p:spPr>
            <a:xfrm>
              <a:off x="7003954" y="2257336"/>
              <a:ext cx="311782" cy="531922"/>
            </a:xfrm>
            <a:custGeom>
              <a:avLst/>
              <a:gdLst/>
              <a:ahLst/>
              <a:cxnLst>
                <a:cxn ang="0">
                  <a:pos x="wd2" y="hd2"/>
                </a:cxn>
                <a:cxn ang="5400000">
                  <a:pos x="wd2" y="hd2"/>
                </a:cxn>
                <a:cxn ang="10800000">
                  <a:pos x="wd2" y="hd2"/>
                </a:cxn>
                <a:cxn ang="16200000">
                  <a:pos x="wd2" y="hd2"/>
                </a:cxn>
              </a:cxnLst>
              <a:rect l="0" t="0" r="r" b="b"/>
              <a:pathLst>
                <a:path w="21600" h="21600" extrusionOk="0">
                  <a:moveTo>
                    <a:pt x="13354" y="0"/>
                  </a:moveTo>
                  <a:lnTo>
                    <a:pt x="21600" y="2352"/>
                  </a:lnTo>
                  <a:lnTo>
                    <a:pt x="0" y="21600"/>
                  </a:lnTo>
                  <a:close/>
                </a:path>
              </a:pathLst>
            </a:custGeom>
            <a:solidFill>
              <a:schemeClr val="tx1">
                <a:lumMod val="85000"/>
                <a:lumOff val="15000"/>
                <a:alpha val="50000"/>
              </a:scheme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
                <a:ea typeface="+mn-ea"/>
                <a:cs typeface="+mn-cs"/>
              </a:endParaRPr>
            </a:p>
          </p:txBody>
        </p:sp>
        <p:sp>
          <p:nvSpPr>
            <p:cNvPr id="37" name="Triangle">
              <a:extLst>
                <a:ext uri="{FF2B5EF4-FFF2-40B4-BE49-F238E27FC236}">
                  <a16:creationId xmlns:a16="http://schemas.microsoft.com/office/drawing/2014/main" id="{CB46EE47-21DA-4230-8C64-715803461FB6}"/>
                </a:ext>
              </a:extLst>
            </p:cNvPr>
            <p:cNvSpPr/>
            <p:nvPr/>
          </p:nvSpPr>
          <p:spPr>
            <a:xfrm>
              <a:off x="5213326" y="2004542"/>
              <a:ext cx="297033" cy="39499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896"/>
                  </a:lnTo>
                  <a:lnTo>
                    <a:pt x="5438" y="21600"/>
                  </a:lnTo>
                  <a:close/>
                </a:path>
              </a:pathLst>
            </a:custGeom>
            <a:solidFill>
              <a:schemeClr val="tx1">
                <a:lumMod val="85000"/>
                <a:lumOff val="15000"/>
                <a:alpha val="50000"/>
              </a:scheme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
                <a:ea typeface="+mn-ea"/>
                <a:cs typeface="+mn-cs"/>
              </a:endParaRPr>
            </a:p>
          </p:txBody>
        </p:sp>
        <p:sp>
          <p:nvSpPr>
            <p:cNvPr id="38" name="Triangle">
              <a:extLst>
                <a:ext uri="{FF2B5EF4-FFF2-40B4-BE49-F238E27FC236}">
                  <a16:creationId xmlns:a16="http://schemas.microsoft.com/office/drawing/2014/main" id="{B0C15808-6D96-4483-A582-F02636533075}"/>
                </a:ext>
              </a:extLst>
            </p:cNvPr>
            <p:cNvSpPr/>
            <p:nvPr/>
          </p:nvSpPr>
          <p:spPr>
            <a:xfrm>
              <a:off x="5571451" y="2362667"/>
              <a:ext cx="430805" cy="4318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7447" y="0"/>
                  </a:lnTo>
                  <a:lnTo>
                    <a:pt x="0" y="21600"/>
                  </a:lnTo>
                  <a:close/>
                </a:path>
              </a:pathLst>
            </a:custGeom>
            <a:solidFill>
              <a:schemeClr val="tx1">
                <a:lumMod val="85000"/>
                <a:lumOff val="15000"/>
                <a:alpha val="50000"/>
              </a:scheme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a:ln>
                  <a:noFill/>
                </a:ln>
                <a:solidFill>
                  <a:srgbClr val="FFFFFF"/>
                </a:solidFill>
                <a:effectLst/>
                <a:uLnTx/>
                <a:uFillTx/>
                <a:latin typeface=""/>
                <a:ea typeface="+mn-ea"/>
                <a:cs typeface="+mn-cs"/>
              </a:endParaRPr>
            </a:p>
          </p:txBody>
        </p:sp>
        <p:sp>
          <p:nvSpPr>
            <p:cNvPr id="8" name="Shape">
              <a:extLst>
                <a:ext uri="{FF2B5EF4-FFF2-40B4-BE49-F238E27FC236}">
                  <a16:creationId xmlns:a16="http://schemas.microsoft.com/office/drawing/2014/main" id="{E9D12608-074D-4BB0-949F-DCCF9EBD2D58}"/>
                </a:ext>
              </a:extLst>
            </p:cNvPr>
            <p:cNvSpPr/>
            <p:nvPr/>
          </p:nvSpPr>
          <p:spPr>
            <a:xfrm>
              <a:off x="3998724" y="2802183"/>
              <a:ext cx="4253817" cy="169344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1179"/>
                  </a:lnTo>
                  <a:lnTo>
                    <a:pt x="749" y="21600"/>
                  </a:lnTo>
                  <a:lnTo>
                    <a:pt x="19354" y="21600"/>
                  </a:lnTo>
                  <a:lnTo>
                    <a:pt x="19666" y="11818"/>
                  </a:lnTo>
                  <a:lnTo>
                    <a:pt x="21569" y="295"/>
                  </a:lnTo>
                  <a:lnTo>
                    <a:pt x="21600" y="0"/>
                  </a:lnTo>
                  <a:close/>
                </a:path>
              </a:pathLst>
            </a:custGeom>
            <a:solidFill>
              <a:schemeClr val="accent5">
                <a:lumMod val="60000"/>
                <a:lumOff val="40000"/>
              </a:scheme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dirty="0">
                <a:ln>
                  <a:noFill/>
                </a:ln>
                <a:solidFill>
                  <a:srgbClr val="FFFFFF"/>
                </a:solidFill>
                <a:effectLst/>
                <a:uLnTx/>
                <a:uFillTx/>
                <a:latin typeface=""/>
                <a:ea typeface="+mn-ea"/>
                <a:cs typeface="+mn-cs"/>
              </a:endParaRPr>
            </a:p>
          </p:txBody>
        </p:sp>
        <p:sp>
          <p:nvSpPr>
            <p:cNvPr id="10" name="Shape">
              <a:extLst>
                <a:ext uri="{FF2B5EF4-FFF2-40B4-BE49-F238E27FC236}">
                  <a16:creationId xmlns:a16="http://schemas.microsoft.com/office/drawing/2014/main" id="{3B64DEF7-0A57-4EB7-B58B-6D331E77A32B}"/>
                </a:ext>
              </a:extLst>
            </p:cNvPr>
            <p:cNvSpPr/>
            <p:nvPr/>
          </p:nvSpPr>
          <p:spPr>
            <a:xfrm>
              <a:off x="4203764" y="4495624"/>
              <a:ext cx="3575825" cy="24545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54" y="1263"/>
                  </a:lnTo>
                  <a:lnTo>
                    <a:pt x="1588" y="8571"/>
                  </a:lnTo>
                  <a:lnTo>
                    <a:pt x="6054" y="17071"/>
                  </a:lnTo>
                  <a:lnTo>
                    <a:pt x="7381" y="11946"/>
                  </a:lnTo>
                  <a:lnTo>
                    <a:pt x="8035" y="13696"/>
                  </a:lnTo>
                  <a:lnTo>
                    <a:pt x="9212" y="11350"/>
                  </a:lnTo>
                  <a:lnTo>
                    <a:pt x="10931" y="21600"/>
                  </a:lnTo>
                  <a:lnTo>
                    <a:pt x="12370" y="12235"/>
                  </a:lnTo>
                  <a:lnTo>
                    <a:pt x="13958" y="14129"/>
                  </a:lnTo>
                  <a:lnTo>
                    <a:pt x="15677" y="8427"/>
                  </a:lnTo>
                  <a:lnTo>
                    <a:pt x="16985" y="10195"/>
                  </a:lnTo>
                  <a:lnTo>
                    <a:pt x="18704" y="5071"/>
                  </a:lnTo>
                  <a:lnTo>
                    <a:pt x="21600" y="0"/>
                  </a:lnTo>
                  <a:close/>
                </a:path>
              </a:pathLst>
            </a:custGeom>
            <a:solidFill>
              <a:schemeClr val="bg1">
                <a:lumMod val="65000"/>
              </a:schemeClr>
            </a:solidFill>
            <a:ln w="12700">
              <a:miter lim="400000"/>
            </a:ln>
          </p:spPr>
          <p:txBody>
            <a:bodyPr lIns="28575" tIns="28575" rIns="28575" bIns="28575"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1200" cap="none" spc="0" normalizeH="0" baseline="0" noProof="0" dirty="0">
                <a:ln>
                  <a:noFill/>
                </a:ln>
                <a:solidFill>
                  <a:srgbClr val="FFFFFF"/>
                </a:solidFill>
                <a:effectLst/>
                <a:uLnTx/>
                <a:uFillTx/>
                <a:latin typeface=""/>
                <a:ea typeface="+mn-ea"/>
                <a:cs typeface="+mn-cs"/>
              </a:endParaRPr>
            </a:p>
          </p:txBody>
        </p:sp>
        <p:cxnSp>
          <p:nvCxnSpPr>
            <p:cNvPr id="12" name="Straight Connector 11">
              <a:extLst>
                <a:ext uri="{FF2B5EF4-FFF2-40B4-BE49-F238E27FC236}">
                  <a16:creationId xmlns:a16="http://schemas.microsoft.com/office/drawing/2014/main" id="{7C0F4CED-FC3D-4FC1-8C45-29BA8970BB74}"/>
                </a:ext>
              </a:extLst>
            </p:cNvPr>
            <p:cNvCxnSpPr>
              <a:cxnSpLocks/>
            </p:cNvCxnSpPr>
            <p:nvPr/>
          </p:nvCxnSpPr>
          <p:spPr>
            <a:xfrm>
              <a:off x="0" y="2789258"/>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0F42A8-1805-4E4C-B14D-0CA6191EE419}"/>
                </a:ext>
              </a:extLst>
            </p:cNvPr>
            <p:cNvSpPr txBox="1"/>
            <p:nvPr/>
          </p:nvSpPr>
          <p:spPr>
            <a:xfrm>
              <a:off x="4583945" y="3457019"/>
              <a:ext cx="8625433" cy="812530"/>
            </a:xfrm>
            <a:prstGeom prst="rect">
              <a:avLst/>
            </a:prstGeom>
            <a:noFill/>
          </p:spPr>
          <p:txBody>
            <a:bodyPr wrap="square" lIns="0" tIns="0" rIns="0" bIns="0" rtlCol="0" anchor="ctr">
              <a:spAutoFit/>
            </a:bodyPr>
            <a:lstStyle/>
            <a:p>
              <a:pPr marL="0" marR="0" lvl="0" indent="0" algn="l" defTabSz="914378"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
                  <a:ea typeface="+mn-ea"/>
                  <a:cs typeface="+mn-cs"/>
                </a:rPr>
                <a:t>Patterns                            What continues to happen?</a:t>
              </a:r>
            </a:p>
            <a:p>
              <a:pPr marL="0" marR="0" lvl="0" indent="0" algn="l" defTabSz="914378" rtl="0" eaLnBrk="1" fontAlgn="auto" latinLnBrk="0" hangingPunct="1">
                <a:lnSpc>
                  <a:spcPct val="100000"/>
                </a:lnSpc>
                <a:spcBef>
                  <a:spcPct val="20000"/>
                </a:spcBef>
                <a:spcAft>
                  <a:spcPts val="0"/>
                </a:spcAft>
                <a:buClrTx/>
                <a:buSzTx/>
                <a:buFontTx/>
                <a:buNone/>
                <a:tabLst/>
                <a:defRPr/>
              </a:pPr>
              <a:endParaRPr kumimoji="0" lang="en-US" sz="1800" b="1" i="0" u="none" strike="noStrike" kern="1200" cap="none" spc="0" normalizeH="0" baseline="0" noProof="0" dirty="0">
                <a:ln>
                  <a:noFill/>
                </a:ln>
                <a:solidFill>
                  <a:srgbClr val="4D4D4D"/>
                </a:solidFill>
                <a:effectLst/>
                <a:uLnTx/>
                <a:uFillTx/>
                <a:latin typeface=""/>
                <a:ea typeface="+mn-ea"/>
                <a:cs typeface="+mn-cs"/>
              </a:endParaRPr>
            </a:p>
          </p:txBody>
        </p:sp>
        <p:sp>
          <p:nvSpPr>
            <p:cNvPr id="39" name="TextBox 38">
              <a:extLst>
                <a:ext uri="{FF2B5EF4-FFF2-40B4-BE49-F238E27FC236}">
                  <a16:creationId xmlns:a16="http://schemas.microsoft.com/office/drawing/2014/main" id="{5371977C-1025-4C04-885E-325FD4B6868B}"/>
                </a:ext>
              </a:extLst>
            </p:cNvPr>
            <p:cNvSpPr txBox="1"/>
            <p:nvPr/>
          </p:nvSpPr>
          <p:spPr>
            <a:xfrm>
              <a:off x="4550640" y="4798943"/>
              <a:ext cx="11722392" cy="812530"/>
            </a:xfrm>
            <a:prstGeom prst="rect">
              <a:avLst/>
            </a:prstGeom>
            <a:noFill/>
          </p:spPr>
          <p:txBody>
            <a:bodyPr wrap="square" lIns="0" tIns="0" rIns="0" bIns="0" rtlCol="0" anchor="ctr">
              <a:spAutoFit/>
            </a:bodyPr>
            <a:lstStyle/>
            <a:p>
              <a:pPr marL="0" marR="0" lvl="0" indent="0" algn="l" defTabSz="914378"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
                  <a:ea typeface="+mn-ea"/>
                  <a:cs typeface="+mn-cs"/>
                </a:rPr>
                <a:t>Structures                     What causes the pattern to be maintained?</a:t>
              </a:r>
            </a:p>
            <a:p>
              <a:pPr marL="0" marR="0" lvl="0" indent="0" algn="l" defTabSz="914378" rtl="0" eaLnBrk="1" fontAlgn="auto" latinLnBrk="0" hangingPunct="1">
                <a:lnSpc>
                  <a:spcPct val="100000"/>
                </a:lnSpc>
                <a:spcBef>
                  <a:spcPct val="2000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
                <a:ea typeface="+mn-ea"/>
                <a:cs typeface="+mn-cs"/>
              </a:endParaRPr>
            </a:p>
          </p:txBody>
        </p:sp>
      </p:grpSp>
      <p:sp>
        <p:nvSpPr>
          <p:cNvPr id="2" name="TextBox 1">
            <a:extLst>
              <a:ext uri="{FF2B5EF4-FFF2-40B4-BE49-F238E27FC236}">
                <a16:creationId xmlns:a16="http://schemas.microsoft.com/office/drawing/2014/main" id="{2F6CE356-78E7-DC6B-C217-B0B692763932}"/>
              </a:ext>
            </a:extLst>
          </p:cNvPr>
          <p:cNvSpPr txBox="1"/>
          <p:nvPr/>
        </p:nvSpPr>
        <p:spPr>
          <a:xfrm>
            <a:off x="5864140" y="2339489"/>
            <a:ext cx="456415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
                <a:ea typeface="+mn-ea"/>
                <a:cs typeface="+mn-cs"/>
              </a:rPr>
              <a:t>Events                      What happened?</a:t>
            </a:r>
          </a:p>
        </p:txBody>
      </p:sp>
      <p:sp>
        <p:nvSpPr>
          <p:cNvPr id="7" name="TextBox 6">
            <a:extLst>
              <a:ext uri="{FF2B5EF4-FFF2-40B4-BE49-F238E27FC236}">
                <a16:creationId xmlns:a16="http://schemas.microsoft.com/office/drawing/2014/main" id="{1A98565B-4932-70B0-066C-17849BCED835}"/>
              </a:ext>
            </a:extLst>
          </p:cNvPr>
          <p:cNvSpPr txBox="1"/>
          <p:nvPr/>
        </p:nvSpPr>
        <p:spPr>
          <a:xfrm>
            <a:off x="7564736" y="3326827"/>
            <a:ext cx="4163438"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
                <a:ea typeface="+mn-ea"/>
                <a:cs typeface="+mn-cs"/>
              </a:rPr>
              <a:t>What changes can we make in policies and practices?</a:t>
            </a:r>
          </a:p>
        </p:txBody>
      </p:sp>
      <p:sp>
        <p:nvSpPr>
          <p:cNvPr id="14" name="TextBox 13">
            <a:extLst>
              <a:ext uri="{FF2B5EF4-FFF2-40B4-BE49-F238E27FC236}">
                <a16:creationId xmlns:a16="http://schemas.microsoft.com/office/drawing/2014/main" id="{871D1DFE-EF7B-79E3-03BD-DD47F55E9242}"/>
              </a:ext>
            </a:extLst>
          </p:cNvPr>
          <p:cNvSpPr txBox="1"/>
          <p:nvPr/>
        </p:nvSpPr>
        <p:spPr>
          <a:xfrm>
            <a:off x="7255824" y="4377977"/>
            <a:ext cx="4936176"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
                <a:ea typeface="+mn-ea"/>
                <a:cs typeface="+mn-cs"/>
              </a:rPr>
              <a:t>How can we transform systems and structures?</a:t>
            </a:r>
          </a:p>
        </p:txBody>
      </p:sp>
      <p:grpSp>
        <p:nvGrpSpPr>
          <p:cNvPr id="50" name="Group 7">
            <a:extLst>
              <a:ext uri="{FF2B5EF4-FFF2-40B4-BE49-F238E27FC236}">
                <a16:creationId xmlns:a16="http://schemas.microsoft.com/office/drawing/2014/main" id="{1BBC41C2-1074-D543-25FF-E7154F83DCE1}"/>
              </a:ext>
            </a:extLst>
          </p:cNvPr>
          <p:cNvGrpSpPr/>
          <p:nvPr/>
        </p:nvGrpSpPr>
        <p:grpSpPr>
          <a:xfrm>
            <a:off x="2803101" y="6172200"/>
            <a:ext cx="6340785" cy="143260"/>
            <a:chOff x="0" y="0"/>
            <a:chExt cx="25294954" cy="571500"/>
          </a:xfrm>
        </p:grpSpPr>
        <p:sp>
          <p:nvSpPr>
            <p:cNvPr id="51" name="Freeform 8">
              <a:extLst>
                <a:ext uri="{FF2B5EF4-FFF2-40B4-BE49-F238E27FC236}">
                  <a16:creationId xmlns:a16="http://schemas.microsoft.com/office/drawing/2014/main" id="{D48E1A2F-CCE3-685F-2126-B3D29CC6082A}"/>
                </a:ext>
              </a:extLst>
            </p:cNvPr>
            <p:cNvSpPr/>
            <p:nvPr/>
          </p:nvSpPr>
          <p:spPr>
            <a:xfrm>
              <a:off x="0" y="255270"/>
              <a:ext cx="25294954" cy="69850"/>
            </a:xfrm>
            <a:custGeom>
              <a:avLst/>
              <a:gdLst/>
              <a:ahLst/>
              <a:cxnLst/>
              <a:rect l="l" t="t" r="r" b="b"/>
              <a:pathLst>
                <a:path w="25294954" h="69850">
                  <a:moveTo>
                    <a:pt x="25004123" y="0"/>
                  </a:moveTo>
                  <a:lnTo>
                    <a:pt x="0" y="0"/>
                  </a:lnTo>
                  <a:lnTo>
                    <a:pt x="0" y="69850"/>
                  </a:lnTo>
                  <a:lnTo>
                    <a:pt x="25294954" y="69850"/>
                  </a:lnTo>
                  <a:lnTo>
                    <a:pt x="25294954" y="0"/>
                  </a:lnTo>
                  <a:close/>
                </a:path>
              </a:pathLst>
            </a:custGeom>
            <a:solidFill>
              <a:srgbClr val="000000"/>
            </a:solidFill>
          </p:spPr>
        </p:sp>
      </p:grpSp>
      <p:sp>
        <p:nvSpPr>
          <p:cNvPr id="29" name="Freeform 13">
            <a:extLst>
              <a:ext uri="{FF2B5EF4-FFF2-40B4-BE49-F238E27FC236}">
                <a16:creationId xmlns:a16="http://schemas.microsoft.com/office/drawing/2014/main" id="{18A808DB-DF59-9738-543E-C373418E37CB}"/>
              </a:ext>
            </a:extLst>
          </p:cNvPr>
          <p:cNvSpPr/>
          <p:nvPr/>
        </p:nvSpPr>
        <p:spPr>
          <a:xfrm flipV="1">
            <a:off x="6792786" y="2507260"/>
            <a:ext cx="1052501" cy="45719"/>
          </a:xfrm>
          <a:custGeom>
            <a:avLst/>
            <a:gdLst/>
            <a:ahLst/>
            <a:cxnLst/>
            <a:rect l="l" t="t" r="r" b="b"/>
            <a:pathLst>
              <a:path w="9017760" h="69850">
                <a:moveTo>
                  <a:pt x="8726929" y="0"/>
                </a:moveTo>
                <a:lnTo>
                  <a:pt x="0" y="0"/>
                </a:lnTo>
                <a:lnTo>
                  <a:pt x="0" y="69850"/>
                </a:lnTo>
                <a:lnTo>
                  <a:pt x="9017760" y="69850"/>
                </a:lnTo>
                <a:lnTo>
                  <a:pt x="9017760" y="0"/>
                </a:lnTo>
                <a:close/>
              </a:path>
            </a:pathLst>
          </a:custGeom>
          <a:solidFill>
            <a:srgbClr val="000000"/>
          </a:solidFill>
        </p:spPr>
      </p:sp>
      <p:sp>
        <p:nvSpPr>
          <p:cNvPr id="40" name="Freeform 13">
            <a:extLst>
              <a:ext uri="{FF2B5EF4-FFF2-40B4-BE49-F238E27FC236}">
                <a16:creationId xmlns:a16="http://schemas.microsoft.com/office/drawing/2014/main" id="{D3E0A02F-F11C-862D-D113-726034F457EE}"/>
              </a:ext>
            </a:extLst>
          </p:cNvPr>
          <p:cNvSpPr/>
          <p:nvPr/>
        </p:nvSpPr>
        <p:spPr>
          <a:xfrm>
            <a:off x="6168677" y="4624759"/>
            <a:ext cx="981905" cy="45719"/>
          </a:xfrm>
          <a:custGeom>
            <a:avLst/>
            <a:gdLst/>
            <a:ahLst/>
            <a:cxnLst/>
            <a:rect l="l" t="t" r="r" b="b"/>
            <a:pathLst>
              <a:path w="9017760" h="69850">
                <a:moveTo>
                  <a:pt x="8726929" y="0"/>
                </a:moveTo>
                <a:lnTo>
                  <a:pt x="0" y="0"/>
                </a:lnTo>
                <a:lnTo>
                  <a:pt x="0" y="69850"/>
                </a:lnTo>
                <a:lnTo>
                  <a:pt x="9017760" y="69850"/>
                </a:lnTo>
                <a:lnTo>
                  <a:pt x="9017760" y="0"/>
                </a:lnTo>
                <a:close/>
              </a:path>
            </a:pathLst>
          </a:custGeom>
          <a:solidFill>
            <a:srgbClr val="000000"/>
          </a:solidFill>
        </p:spPr>
      </p:sp>
      <p:sp>
        <p:nvSpPr>
          <p:cNvPr id="41" name="Freeform 13">
            <a:extLst>
              <a:ext uri="{FF2B5EF4-FFF2-40B4-BE49-F238E27FC236}">
                <a16:creationId xmlns:a16="http://schemas.microsoft.com/office/drawing/2014/main" id="{E5A88C3E-7536-B876-9E88-B9B3D647518B}"/>
              </a:ext>
            </a:extLst>
          </p:cNvPr>
          <p:cNvSpPr/>
          <p:nvPr/>
        </p:nvSpPr>
        <p:spPr>
          <a:xfrm>
            <a:off x="5973493" y="3610109"/>
            <a:ext cx="1591243" cy="54708"/>
          </a:xfrm>
          <a:custGeom>
            <a:avLst/>
            <a:gdLst/>
            <a:ahLst/>
            <a:cxnLst/>
            <a:rect l="l" t="t" r="r" b="b"/>
            <a:pathLst>
              <a:path w="9017760" h="69850">
                <a:moveTo>
                  <a:pt x="8726929" y="0"/>
                </a:moveTo>
                <a:lnTo>
                  <a:pt x="0" y="0"/>
                </a:lnTo>
                <a:lnTo>
                  <a:pt x="0" y="69850"/>
                </a:lnTo>
                <a:lnTo>
                  <a:pt x="9017760" y="69850"/>
                </a:lnTo>
                <a:lnTo>
                  <a:pt x="9017760" y="0"/>
                </a:lnTo>
                <a:close/>
              </a:path>
            </a:pathLst>
          </a:custGeom>
          <a:solidFill>
            <a:srgbClr val="000000"/>
          </a:solidFill>
        </p:spPr>
      </p:sp>
      <p:sp>
        <p:nvSpPr>
          <p:cNvPr id="3" name="TextBox 2">
            <a:extLst>
              <a:ext uri="{FF2B5EF4-FFF2-40B4-BE49-F238E27FC236}">
                <a16:creationId xmlns:a16="http://schemas.microsoft.com/office/drawing/2014/main" id="{F1F6AC14-A03D-6023-4E83-1623BAE766B7}"/>
              </a:ext>
            </a:extLst>
          </p:cNvPr>
          <p:cNvSpPr txBox="1"/>
          <p:nvPr/>
        </p:nvSpPr>
        <p:spPr>
          <a:xfrm>
            <a:off x="7845287" y="2186859"/>
            <a:ext cx="2976045"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
                <a:ea typeface="+mn-ea"/>
                <a:cs typeface="+mn-cs"/>
              </a:rPr>
              <a:t>What small modifications we can make right now?</a:t>
            </a:r>
          </a:p>
        </p:txBody>
      </p:sp>
      <p:sp>
        <p:nvSpPr>
          <p:cNvPr id="9" name="TextBox 8">
            <a:extLst>
              <a:ext uri="{FF2B5EF4-FFF2-40B4-BE49-F238E27FC236}">
                <a16:creationId xmlns:a16="http://schemas.microsoft.com/office/drawing/2014/main" id="{24D1950F-1652-A67E-1F2A-D8E1073987A8}"/>
              </a:ext>
            </a:extLst>
          </p:cNvPr>
          <p:cNvSpPr txBox="1"/>
          <p:nvPr/>
        </p:nvSpPr>
        <p:spPr>
          <a:xfrm>
            <a:off x="9285506" y="6469364"/>
            <a:ext cx="27649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(McLemore, 2021; Ogden, 2011)</a:t>
            </a:r>
          </a:p>
        </p:txBody>
      </p:sp>
    </p:spTree>
    <p:extLst>
      <p:ext uri="{BB962C8B-B14F-4D97-AF65-F5344CB8AC3E}">
        <p14:creationId xmlns:p14="http://schemas.microsoft.com/office/powerpoint/2010/main" val="211654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635833" cy="6858000"/>
            <a:chOff x="0" y="0"/>
            <a:chExt cx="2859663" cy="3479800"/>
          </a:xfrm>
        </p:grpSpPr>
        <p:sp>
          <p:nvSpPr>
            <p:cNvPr id="3" name="Freeform 3"/>
            <p:cNvSpPr/>
            <p:nvPr/>
          </p:nvSpPr>
          <p:spPr>
            <a:xfrm>
              <a:off x="0" y="0"/>
              <a:ext cx="2859663" cy="3479800"/>
            </a:xfrm>
            <a:custGeom>
              <a:avLst/>
              <a:gdLst/>
              <a:ahLst/>
              <a:cxnLst/>
              <a:rect l="l" t="t" r="r" b="b"/>
              <a:pathLst>
                <a:path w="2859663" h="3479800">
                  <a:moveTo>
                    <a:pt x="0" y="0"/>
                  </a:moveTo>
                  <a:lnTo>
                    <a:pt x="2859663" y="0"/>
                  </a:lnTo>
                  <a:lnTo>
                    <a:pt x="2859663" y="3479800"/>
                  </a:lnTo>
                  <a:lnTo>
                    <a:pt x="0" y="3479800"/>
                  </a:lnTo>
                  <a:close/>
                </a:path>
              </a:pathLst>
            </a:custGeom>
            <a:solidFill>
              <a:srgbClr val="005CE6"/>
            </a:solidFill>
          </p:spPr>
        </p:sp>
      </p:grpSp>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385682" y="3283147"/>
            <a:ext cx="2714381" cy="1357191"/>
          </a:xfrm>
          <a:prstGeom prst="rect">
            <a:avLst/>
          </a:prstGeom>
        </p:spPr>
      </p:pic>
      <p:grpSp>
        <p:nvGrpSpPr>
          <p:cNvPr id="5" name="Group 5"/>
          <p:cNvGrpSpPr/>
          <p:nvPr/>
        </p:nvGrpSpPr>
        <p:grpSpPr>
          <a:xfrm rot="-5400000">
            <a:off x="98051" y="694889"/>
            <a:ext cx="3289643" cy="2714381"/>
            <a:chOff x="0" y="0"/>
            <a:chExt cx="1669189" cy="1377297"/>
          </a:xfrm>
        </p:grpSpPr>
        <p:sp>
          <p:nvSpPr>
            <p:cNvPr id="6" name="Freeform 6"/>
            <p:cNvSpPr/>
            <p:nvPr/>
          </p:nvSpPr>
          <p:spPr>
            <a:xfrm>
              <a:off x="0" y="0"/>
              <a:ext cx="1669189" cy="1377297"/>
            </a:xfrm>
            <a:custGeom>
              <a:avLst/>
              <a:gdLst/>
              <a:ahLst/>
              <a:cxnLst/>
              <a:rect l="l" t="t" r="r" b="b"/>
              <a:pathLst>
                <a:path w="1669189" h="1377297">
                  <a:moveTo>
                    <a:pt x="0" y="0"/>
                  </a:moveTo>
                  <a:lnTo>
                    <a:pt x="1669189" y="0"/>
                  </a:lnTo>
                  <a:lnTo>
                    <a:pt x="1669189" y="1377297"/>
                  </a:lnTo>
                  <a:lnTo>
                    <a:pt x="0" y="1377297"/>
                  </a:lnTo>
                  <a:close/>
                </a:path>
              </a:pathLst>
            </a:custGeom>
            <a:solidFill>
              <a:srgbClr val="D610D4"/>
            </a:solidFill>
          </p:spPr>
        </p:sp>
      </p:grpSp>
      <p:sp>
        <p:nvSpPr>
          <p:cNvPr id="8" name="TextBox 8"/>
          <p:cNvSpPr txBox="1"/>
          <p:nvPr/>
        </p:nvSpPr>
        <p:spPr>
          <a:xfrm>
            <a:off x="7267436" y="2388273"/>
            <a:ext cx="3610630" cy="2616742"/>
          </a:xfrm>
          <a:prstGeom prst="rect">
            <a:avLst/>
          </a:prstGeom>
        </p:spPr>
        <p:txBody>
          <a:bodyPr lIns="0" tIns="0" rIns="0" bIns="0" rtlCol="0" anchor="t">
            <a:spAutoFit/>
          </a:bodyPr>
          <a:lstStyle/>
          <a:p>
            <a:pPr marL="0" marR="0" lvl="0" indent="0" algn="l" defTabSz="914400" rtl="0" eaLnBrk="1" fontAlgn="auto" latinLnBrk="0" hangingPunct="1">
              <a:lnSpc>
                <a:spcPts val="5120"/>
              </a:lnSpc>
              <a:spcBef>
                <a:spcPct val="0"/>
              </a:spcBef>
              <a:spcAft>
                <a:spcPts val="0"/>
              </a:spcAft>
              <a:buClrTx/>
              <a:buSzTx/>
              <a:buFontTx/>
              <a:buNone/>
              <a:tabLst/>
              <a:defRPr/>
            </a:pPr>
            <a:r>
              <a:rPr kumimoji="0" lang="en-US" sz="4267" b="0" i="0" u="none" strike="noStrike" kern="1200" cap="none" spc="0" normalizeH="0" baseline="0" noProof="0" dirty="0">
                <a:ln>
                  <a:noFill/>
                </a:ln>
                <a:solidFill>
                  <a:srgbClr val="000000"/>
                </a:solidFill>
                <a:effectLst/>
                <a:uLnTx/>
                <a:uFillTx/>
                <a:latin typeface="Poppins Medium"/>
                <a:ea typeface="+mn-ea"/>
                <a:cs typeface="+mn-cs"/>
              </a:rPr>
              <a:t>It is Easier to Measure Race than Racism</a:t>
            </a:r>
            <a:endParaRPr kumimoji="0" lang="en-US" sz="4266" b="0" i="0" u="none" strike="noStrike" kern="1200" cap="none" spc="0" normalizeH="0" baseline="0" noProof="0" dirty="0">
              <a:ln>
                <a:noFill/>
              </a:ln>
              <a:solidFill>
                <a:srgbClr val="000000"/>
              </a:solidFill>
              <a:effectLst/>
              <a:uLnTx/>
              <a:uFillTx/>
              <a:latin typeface="Poppins Medium"/>
              <a:ea typeface="+mn-ea"/>
              <a:cs typeface="+mn-cs"/>
            </a:endParaRPr>
          </a:p>
        </p:txBody>
      </p:sp>
      <p:grpSp>
        <p:nvGrpSpPr>
          <p:cNvPr id="10" name="Group 10"/>
          <p:cNvGrpSpPr/>
          <p:nvPr/>
        </p:nvGrpSpPr>
        <p:grpSpPr>
          <a:xfrm>
            <a:off x="2724782" y="3961887"/>
            <a:ext cx="2911051" cy="2911051"/>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7318"/>
            </a:solidFill>
          </p:spPr>
        </p:sp>
      </p:grpSp>
      <p:grpSp>
        <p:nvGrpSpPr>
          <p:cNvPr id="13" name="Group 13"/>
          <p:cNvGrpSpPr/>
          <p:nvPr/>
        </p:nvGrpSpPr>
        <p:grpSpPr>
          <a:xfrm>
            <a:off x="6310995" y="6172200"/>
            <a:ext cx="1950867" cy="143260"/>
            <a:chOff x="0" y="0"/>
            <a:chExt cx="7782490" cy="571500"/>
          </a:xfrm>
        </p:grpSpPr>
        <p:sp>
          <p:nvSpPr>
            <p:cNvPr id="14" name="Freeform 14"/>
            <p:cNvSpPr/>
            <p:nvPr/>
          </p:nvSpPr>
          <p:spPr>
            <a:xfrm>
              <a:off x="0" y="255270"/>
              <a:ext cx="7782490" cy="69850"/>
            </a:xfrm>
            <a:custGeom>
              <a:avLst/>
              <a:gdLst/>
              <a:ahLst/>
              <a:cxnLst/>
              <a:rect l="l" t="t" r="r" b="b"/>
              <a:pathLst>
                <a:path w="7782490" h="69850">
                  <a:moveTo>
                    <a:pt x="7491661" y="0"/>
                  </a:moveTo>
                  <a:lnTo>
                    <a:pt x="0" y="0"/>
                  </a:lnTo>
                  <a:lnTo>
                    <a:pt x="0" y="69850"/>
                  </a:lnTo>
                  <a:lnTo>
                    <a:pt x="7782490" y="69850"/>
                  </a:lnTo>
                  <a:lnTo>
                    <a:pt x="7782490" y="0"/>
                  </a:lnTo>
                  <a:close/>
                </a:path>
              </a:pathLst>
            </a:custGeom>
            <a:solidFill>
              <a:srgbClr val="000000"/>
            </a:solidFill>
          </p:spPr>
        </p:sp>
      </p:grpSp>
      <p:pic>
        <p:nvPicPr>
          <p:cNvPr id="16" name="Picture 15">
            <a:extLst>
              <a:ext uri="{FF2B5EF4-FFF2-40B4-BE49-F238E27FC236}">
                <a16:creationId xmlns:a16="http://schemas.microsoft.com/office/drawing/2014/main" id="{D5A7FE5D-17C7-9559-8366-523A7D6135B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48929" y="1775330"/>
            <a:ext cx="6061587" cy="370830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62425" y="0"/>
            <a:ext cx="5429575" cy="6858000"/>
            <a:chOff x="0" y="0"/>
            <a:chExt cx="2755006" cy="3479800"/>
          </a:xfrm>
        </p:grpSpPr>
        <p:sp>
          <p:nvSpPr>
            <p:cNvPr id="3" name="Freeform 3"/>
            <p:cNvSpPr/>
            <p:nvPr/>
          </p:nvSpPr>
          <p:spPr>
            <a:xfrm>
              <a:off x="0" y="0"/>
              <a:ext cx="2755006" cy="3479800"/>
            </a:xfrm>
            <a:custGeom>
              <a:avLst/>
              <a:gdLst/>
              <a:ahLst/>
              <a:cxnLst/>
              <a:rect l="l" t="t" r="r" b="b"/>
              <a:pathLst>
                <a:path w="2755006" h="3479800">
                  <a:moveTo>
                    <a:pt x="0" y="0"/>
                  </a:moveTo>
                  <a:lnTo>
                    <a:pt x="2755006" y="0"/>
                  </a:lnTo>
                  <a:lnTo>
                    <a:pt x="2755006" y="3479800"/>
                  </a:lnTo>
                  <a:lnTo>
                    <a:pt x="0" y="3479800"/>
                  </a:lnTo>
                  <a:close/>
                </a:path>
              </a:pathLst>
            </a:custGeom>
            <a:solidFill>
              <a:srgbClr val="1D7144"/>
            </a:solidFill>
          </p:spPr>
        </p:sp>
      </p:grpSp>
      <p:grpSp>
        <p:nvGrpSpPr>
          <p:cNvPr id="4" name="Group 4"/>
          <p:cNvGrpSpPr/>
          <p:nvPr/>
        </p:nvGrpSpPr>
        <p:grpSpPr>
          <a:xfrm>
            <a:off x="6762425" y="0"/>
            <a:ext cx="5429575" cy="2714381"/>
            <a:chOff x="0" y="0"/>
            <a:chExt cx="2755006" cy="1377297"/>
          </a:xfrm>
        </p:grpSpPr>
        <p:sp>
          <p:nvSpPr>
            <p:cNvPr id="5" name="Freeform 5"/>
            <p:cNvSpPr/>
            <p:nvPr/>
          </p:nvSpPr>
          <p:spPr>
            <a:xfrm>
              <a:off x="0" y="0"/>
              <a:ext cx="2755006" cy="1377297"/>
            </a:xfrm>
            <a:custGeom>
              <a:avLst/>
              <a:gdLst/>
              <a:ahLst/>
              <a:cxnLst/>
              <a:rect l="l" t="t" r="r" b="b"/>
              <a:pathLst>
                <a:path w="2755006" h="1377297">
                  <a:moveTo>
                    <a:pt x="0" y="0"/>
                  </a:moveTo>
                  <a:lnTo>
                    <a:pt x="2755006" y="0"/>
                  </a:lnTo>
                  <a:lnTo>
                    <a:pt x="2755006" y="1377297"/>
                  </a:lnTo>
                  <a:lnTo>
                    <a:pt x="0" y="1377297"/>
                  </a:lnTo>
                  <a:close/>
                </a:path>
              </a:pathLst>
            </a:custGeom>
            <a:solidFill>
              <a:srgbClr val="005CE6"/>
            </a:solidFill>
          </p:spPr>
        </p:sp>
      </p:grpSp>
      <p:sp>
        <p:nvSpPr>
          <p:cNvPr id="7" name="TextBox 7"/>
          <p:cNvSpPr txBox="1"/>
          <p:nvPr/>
        </p:nvSpPr>
        <p:spPr>
          <a:xfrm>
            <a:off x="554022" y="349587"/>
            <a:ext cx="4692575" cy="2616678"/>
          </a:xfrm>
          <a:prstGeom prst="rect">
            <a:avLst/>
          </a:prstGeom>
        </p:spPr>
        <p:txBody>
          <a:bodyPr lIns="0" tIns="0" rIns="0" bIns="0" rtlCol="0" anchor="t">
            <a:spAutoFit/>
          </a:bodyPr>
          <a:lstStyle/>
          <a:p>
            <a:pPr marL="0" marR="0" lvl="0" indent="0" algn="l" defTabSz="914400" rtl="0" eaLnBrk="1" fontAlgn="auto" latinLnBrk="0" hangingPunct="1">
              <a:lnSpc>
                <a:spcPts val="5120"/>
              </a:lnSpc>
              <a:spcBef>
                <a:spcPts val="0"/>
              </a:spcBef>
              <a:spcAft>
                <a:spcPts val="0"/>
              </a:spcAft>
              <a:buClrTx/>
              <a:buSzTx/>
              <a:buFontTx/>
              <a:buNone/>
              <a:tabLst/>
              <a:defRPr/>
            </a:pPr>
            <a:r>
              <a:rPr kumimoji="0" lang="en-US" sz="4266" b="0" i="0" u="none" strike="noStrike" kern="1200" cap="none" spc="0" normalizeH="0" baseline="0" noProof="0" dirty="0">
                <a:ln>
                  <a:noFill/>
                </a:ln>
                <a:solidFill>
                  <a:srgbClr val="000000"/>
                </a:solidFill>
                <a:effectLst/>
                <a:uLnTx/>
                <a:uFillTx/>
                <a:latin typeface="Poppins Medium"/>
                <a:ea typeface="+mn-ea"/>
                <a:cs typeface="+mn-cs"/>
              </a:rPr>
              <a:t>Black Women’s Perspectives on Structural Racism</a:t>
            </a:r>
          </a:p>
        </p:txBody>
      </p:sp>
      <p:grpSp>
        <p:nvGrpSpPr>
          <p:cNvPr id="9" name="Group 9"/>
          <p:cNvGrpSpPr/>
          <p:nvPr/>
        </p:nvGrpSpPr>
        <p:grpSpPr>
          <a:xfrm>
            <a:off x="8176382" y="1409761"/>
            <a:ext cx="2601663" cy="260166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C966"/>
            </a:solidFill>
          </p:spPr>
        </p:sp>
      </p:grpSp>
      <p:pic>
        <p:nvPicPr>
          <p:cNvPr id="15" name="Picture 15"/>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7881333" y="4011424"/>
            <a:ext cx="3191759" cy="1595879"/>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7881333" y="4011424"/>
            <a:ext cx="3191759" cy="1595879"/>
          </a:xfrm>
          <a:prstGeom prst="rect">
            <a:avLst/>
          </a:prstGeom>
        </p:spPr>
      </p:pic>
      <p:sp>
        <p:nvSpPr>
          <p:cNvPr id="18" name="TextBox 17">
            <a:extLst>
              <a:ext uri="{FF2B5EF4-FFF2-40B4-BE49-F238E27FC236}">
                <a16:creationId xmlns:a16="http://schemas.microsoft.com/office/drawing/2014/main" id="{C8D93917-0A46-72B7-4870-D5BCBF7ECF46}"/>
              </a:ext>
            </a:extLst>
          </p:cNvPr>
          <p:cNvSpPr txBox="1"/>
          <p:nvPr/>
        </p:nvSpPr>
        <p:spPr>
          <a:xfrm>
            <a:off x="464207" y="3089323"/>
            <a:ext cx="179728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
                <a:ea typeface="+mn-ea"/>
                <a:cs typeface="+mn-cs"/>
              </a:rPr>
              <a:t>(Chambers et al., 2021)</a:t>
            </a:r>
          </a:p>
        </p:txBody>
      </p:sp>
      <p:sp>
        <p:nvSpPr>
          <p:cNvPr id="19" name="Round Diagonal Corner Rectangle 18">
            <a:extLst>
              <a:ext uri="{FF2B5EF4-FFF2-40B4-BE49-F238E27FC236}">
                <a16:creationId xmlns:a16="http://schemas.microsoft.com/office/drawing/2014/main" id="{109459AC-C28C-5741-319C-C412F1867F06}"/>
              </a:ext>
            </a:extLst>
          </p:cNvPr>
          <p:cNvSpPr/>
          <p:nvPr/>
        </p:nvSpPr>
        <p:spPr>
          <a:xfrm>
            <a:off x="9498189" y="36176"/>
            <a:ext cx="2605741" cy="2184759"/>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
                <a:ea typeface="+mn-ea"/>
                <a:cs typeface="+mn-cs"/>
              </a:rPr>
              <a:t>Housing: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
                <a:ea typeface="+mn-ea"/>
                <a:cs typeface="+mn-cs"/>
              </a:rPr>
              <a:t>Systemic laws and supports used to discriminate against Black individuals and families in finding adequate housing in safe and resourceful neighborhoods</a:t>
            </a:r>
          </a:p>
        </p:txBody>
      </p:sp>
      <p:sp>
        <p:nvSpPr>
          <p:cNvPr id="26" name="Round Diagonal Corner Rectangle 25">
            <a:extLst>
              <a:ext uri="{FF2B5EF4-FFF2-40B4-BE49-F238E27FC236}">
                <a16:creationId xmlns:a16="http://schemas.microsoft.com/office/drawing/2014/main" id="{2E33CA51-6A47-F151-73C2-DE241DC3DA48}"/>
              </a:ext>
            </a:extLst>
          </p:cNvPr>
          <p:cNvSpPr/>
          <p:nvPr/>
        </p:nvSpPr>
        <p:spPr>
          <a:xfrm>
            <a:off x="3943354" y="4632486"/>
            <a:ext cx="2605741" cy="2184759"/>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
                <a:ea typeface="+mn-ea"/>
                <a:cs typeface="+mn-cs"/>
              </a:rPr>
              <a:t>Education: </a:t>
            </a:r>
            <a:endParaRPr kumimoji="0" lang="en-US" sz="1500" b="0" i="0" u="none" strike="noStrike" kern="1200" cap="none" spc="0" normalizeH="0" baseline="0" noProof="0" dirty="0">
              <a:ln>
                <a:noFill/>
              </a:ln>
              <a:solidFill>
                <a:prstClr val="black"/>
              </a:solidFill>
              <a:effectLst/>
              <a:uLnTx/>
              <a:uFillTx/>
              <a:latin typefa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
                <a:ea typeface="+mn-ea"/>
                <a:cs typeface="+mn-cs"/>
              </a:rPr>
              <a:t>Education system explicitly and implicitly designed to create and sustain racial inequities in disciplinary acts and access to resources in the school system</a:t>
            </a:r>
          </a:p>
        </p:txBody>
      </p:sp>
      <p:sp>
        <p:nvSpPr>
          <p:cNvPr id="27" name="Round Diagonal Corner Rectangle 26">
            <a:extLst>
              <a:ext uri="{FF2B5EF4-FFF2-40B4-BE49-F238E27FC236}">
                <a16:creationId xmlns:a16="http://schemas.microsoft.com/office/drawing/2014/main" id="{2C60A57E-F9CF-0EEF-27D5-555B7440F322}"/>
              </a:ext>
            </a:extLst>
          </p:cNvPr>
          <p:cNvSpPr/>
          <p:nvPr/>
        </p:nvSpPr>
        <p:spPr>
          <a:xfrm>
            <a:off x="9498189" y="2273943"/>
            <a:ext cx="2605741" cy="2184759"/>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
                <a:ea typeface="+mn-ea"/>
                <a:cs typeface="+mn-cs"/>
              </a:rPr>
              <a:t>Hidden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
                <a:ea typeface="+mn-ea"/>
                <a:cs typeface="+mn-cs"/>
              </a:rPr>
              <a:t>Lack of knowledge of availability of community resources and programs addressing women’s health issues.</a:t>
            </a:r>
          </a:p>
        </p:txBody>
      </p:sp>
      <p:sp>
        <p:nvSpPr>
          <p:cNvPr id="28" name="Round Diagonal Corner Rectangle 27">
            <a:extLst>
              <a:ext uri="{FF2B5EF4-FFF2-40B4-BE49-F238E27FC236}">
                <a16:creationId xmlns:a16="http://schemas.microsoft.com/office/drawing/2014/main" id="{A058D4BE-F402-8848-AEE2-3B5656BCC052}"/>
              </a:ext>
            </a:extLst>
          </p:cNvPr>
          <p:cNvSpPr/>
          <p:nvPr/>
        </p:nvSpPr>
        <p:spPr>
          <a:xfrm>
            <a:off x="6699895" y="4567402"/>
            <a:ext cx="2605741" cy="2184759"/>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
                <a:ea typeface="+mn-ea"/>
                <a:cs typeface="+mn-cs"/>
              </a:rPr>
              <a:t>Policing Black Families: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
                <a:ea typeface="+mn-ea"/>
                <a:cs typeface="+mn-cs"/>
              </a:rPr>
              <a:t>Direct and indirect monitoring of Black women and children in public and private spaces</a:t>
            </a:r>
          </a:p>
        </p:txBody>
      </p:sp>
      <p:sp>
        <p:nvSpPr>
          <p:cNvPr id="29" name="Round Diagonal Corner Rectangle 28">
            <a:extLst>
              <a:ext uri="{FF2B5EF4-FFF2-40B4-BE49-F238E27FC236}">
                <a16:creationId xmlns:a16="http://schemas.microsoft.com/office/drawing/2014/main" id="{549580D1-EA58-5CAE-0D1C-2E41749755C8}"/>
              </a:ext>
            </a:extLst>
          </p:cNvPr>
          <p:cNvSpPr/>
          <p:nvPr/>
        </p:nvSpPr>
        <p:spPr>
          <a:xfrm>
            <a:off x="9456063" y="4541427"/>
            <a:ext cx="2605741" cy="2184759"/>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
                <a:ea typeface="+mn-ea"/>
                <a:cs typeface="+mn-cs"/>
              </a:rPr>
              <a:t>Community Infrastructure: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
                <a:ea typeface="+mn-ea"/>
                <a:cs typeface="+mn-cs"/>
              </a:rPr>
              <a:t>Racial inequities in community assets and deficits </a:t>
            </a:r>
          </a:p>
        </p:txBody>
      </p:sp>
      <p:sp>
        <p:nvSpPr>
          <p:cNvPr id="30" name="Round Diagonal Corner Rectangle 29">
            <a:extLst>
              <a:ext uri="{FF2B5EF4-FFF2-40B4-BE49-F238E27FC236}">
                <a16:creationId xmlns:a16="http://schemas.microsoft.com/office/drawing/2014/main" id="{73E006E6-F8F4-7BCB-694B-E374953CBBDD}"/>
              </a:ext>
            </a:extLst>
          </p:cNvPr>
          <p:cNvSpPr/>
          <p:nvPr/>
        </p:nvSpPr>
        <p:spPr>
          <a:xfrm>
            <a:off x="6712904" y="2273943"/>
            <a:ext cx="2605741" cy="2184759"/>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
                <a:ea typeface="+mn-ea"/>
                <a:cs typeface="+mn-cs"/>
              </a:rPr>
              <a:t>Law Enforcement: </a:t>
            </a:r>
            <a:r>
              <a:rPr kumimoji="0" lang="en-US" sz="1500" b="0" i="0" u="none" strike="noStrike" kern="1200" cap="none" spc="0" normalizeH="0" baseline="0" noProof="0" dirty="0">
                <a:ln>
                  <a:noFill/>
                </a:ln>
                <a:solidFill>
                  <a:prstClr val="black"/>
                </a:solidFill>
                <a:effectLst/>
                <a:uLnTx/>
                <a:uFillTx/>
                <a:latin typeface=""/>
                <a:ea typeface="+mn-ea"/>
                <a:cs typeface="+mn-cs"/>
              </a:rPr>
              <a:t>Racial inequities in the number and type of interactions with police officers</a:t>
            </a:r>
            <a:endParaRPr kumimoji="0" lang="en-US" sz="1500" b="1" i="0" u="none" strike="noStrike" kern="1200" cap="none" spc="0" normalizeH="0" baseline="0" noProof="0" dirty="0">
              <a:ln>
                <a:noFill/>
              </a:ln>
              <a:solidFill>
                <a:prstClr val="black"/>
              </a:solidFill>
              <a:effectLst/>
              <a:uLnTx/>
              <a:uFillTx/>
              <a:latin typeface=""/>
              <a:ea typeface="+mn-ea"/>
              <a:cs typeface="+mn-cs"/>
            </a:endParaRPr>
          </a:p>
        </p:txBody>
      </p:sp>
      <p:sp>
        <p:nvSpPr>
          <p:cNvPr id="31" name="Round Diagonal Corner Rectangle 30">
            <a:extLst>
              <a:ext uri="{FF2B5EF4-FFF2-40B4-BE49-F238E27FC236}">
                <a16:creationId xmlns:a16="http://schemas.microsoft.com/office/drawing/2014/main" id="{4D225C55-2EC1-939C-0C21-DA41D1936520}"/>
              </a:ext>
            </a:extLst>
          </p:cNvPr>
          <p:cNvSpPr/>
          <p:nvPr/>
        </p:nvSpPr>
        <p:spPr>
          <a:xfrm>
            <a:off x="1207366" y="4632487"/>
            <a:ext cx="2605741" cy="2184759"/>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
                <a:ea typeface="+mn-ea"/>
                <a:cs typeface="+mn-cs"/>
              </a:rPr>
              <a:t>Employment: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
                <a:ea typeface="+mn-ea"/>
                <a:cs typeface="+mn-cs"/>
              </a:rPr>
              <a:t>Unequal employment opportunities and support for Black women and families</a:t>
            </a:r>
          </a:p>
        </p:txBody>
      </p:sp>
      <p:sp>
        <p:nvSpPr>
          <p:cNvPr id="32" name="Round Diagonal Corner Rectangle 31">
            <a:extLst>
              <a:ext uri="{FF2B5EF4-FFF2-40B4-BE49-F238E27FC236}">
                <a16:creationId xmlns:a16="http://schemas.microsoft.com/office/drawing/2014/main" id="{703DEB66-1CA1-5BD4-2778-8A9DE2DD6B0A}"/>
              </a:ext>
            </a:extLst>
          </p:cNvPr>
          <p:cNvSpPr/>
          <p:nvPr/>
        </p:nvSpPr>
        <p:spPr>
          <a:xfrm>
            <a:off x="3968967" y="2305408"/>
            <a:ext cx="2605741" cy="2184759"/>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
                <a:ea typeface="+mn-ea"/>
                <a:cs typeface="+mn-cs"/>
              </a:rPr>
              <a:t>Medical Care: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
                <a:ea typeface="+mn-ea"/>
                <a:cs typeface="+mn-cs"/>
              </a:rPr>
              <a:t>Racial inequities in access to and engagement in adequate reproductive health care</a:t>
            </a:r>
          </a:p>
        </p:txBody>
      </p:sp>
      <p:sp>
        <p:nvSpPr>
          <p:cNvPr id="33" name="Round Diagonal Corner Rectangle 32">
            <a:extLst>
              <a:ext uri="{FF2B5EF4-FFF2-40B4-BE49-F238E27FC236}">
                <a16:creationId xmlns:a16="http://schemas.microsoft.com/office/drawing/2014/main" id="{B92C4C00-342D-6E13-3157-63B67FC601FE}"/>
              </a:ext>
            </a:extLst>
          </p:cNvPr>
          <p:cNvSpPr/>
          <p:nvPr/>
        </p:nvSpPr>
        <p:spPr>
          <a:xfrm>
            <a:off x="6762425" y="36176"/>
            <a:ext cx="2605741" cy="2184759"/>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
                <a:ea typeface="+mn-ea"/>
                <a:cs typeface="+mn-cs"/>
              </a:rPr>
              <a:t>Negative Societal Views: </a:t>
            </a:r>
            <a:br>
              <a:rPr kumimoji="0" lang="en-US" sz="1500" b="0" i="0" u="none" strike="noStrike" kern="1200" cap="none" spc="0" normalizeH="0" baseline="0" noProof="0" dirty="0">
                <a:ln>
                  <a:noFill/>
                </a:ln>
                <a:solidFill>
                  <a:prstClr val="black"/>
                </a:solidFill>
                <a:effectLst/>
                <a:uLnTx/>
                <a:uFillTx/>
                <a:latin typeface=""/>
                <a:ea typeface="+mn-ea"/>
                <a:cs typeface="+mn-cs"/>
              </a:rPr>
            </a:br>
            <a:r>
              <a:rPr kumimoji="0" lang="en-US" sz="1500" b="0" i="0" u="none" strike="noStrike" kern="1200" cap="none" spc="0" normalizeH="0" baseline="0" noProof="0" dirty="0">
                <a:ln>
                  <a:noFill/>
                </a:ln>
                <a:solidFill>
                  <a:prstClr val="black"/>
                </a:solidFill>
                <a:effectLst/>
                <a:uLnTx/>
                <a:uFillTx/>
                <a:latin typeface=""/>
                <a:ea typeface="+mn-ea"/>
                <a:cs typeface="+mn-cs"/>
              </a:rPr>
              <a:t>Historical and contemporary negative and false representations of Black people that create and perpetuate damaging stereotypes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519C6-D9B4-E040-81FD-6EFDDFCB6B4B}"/>
              </a:ext>
            </a:extLst>
          </p:cNvPr>
          <p:cNvSpPr>
            <a:spLocks noGrp="1"/>
          </p:cNvSpPr>
          <p:nvPr>
            <p:ph type="title"/>
          </p:nvPr>
        </p:nvSpPr>
        <p:spPr>
          <a:xfrm>
            <a:off x="831850" y="1409591"/>
            <a:ext cx="10515600" cy="2248009"/>
          </a:xfrm>
        </p:spPr>
        <p:txBody>
          <a:bodyPr>
            <a:normAutofit fontScale="90000"/>
          </a:bodyPr>
          <a:lstStyle/>
          <a:p>
            <a:r>
              <a:rPr lang="en-US" b="1" dirty="0"/>
              <a:t>Root Causes of Pregnancy-Related Racial and Ethnic Health </a:t>
            </a:r>
            <a:br>
              <a:rPr lang="en-US" b="1" dirty="0"/>
            </a:br>
            <a:r>
              <a:rPr lang="en-US" b="1" dirty="0"/>
              <a:t>Disparities</a:t>
            </a:r>
          </a:p>
        </p:txBody>
      </p:sp>
      <p:sp>
        <p:nvSpPr>
          <p:cNvPr id="3" name="Text Placeholder 2">
            <a:extLst>
              <a:ext uri="{FF2B5EF4-FFF2-40B4-BE49-F238E27FC236}">
                <a16:creationId xmlns:a16="http://schemas.microsoft.com/office/drawing/2014/main" id="{35BB4DBE-057B-4948-98AB-2CFEA409F479}"/>
              </a:ext>
            </a:extLst>
          </p:cNvPr>
          <p:cNvSpPr>
            <a:spLocks noGrp="1"/>
          </p:cNvSpPr>
          <p:nvPr>
            <p:ph type="body" idx="1"/>
          </p:nvPr>
        </p:nvSpPr>
        <p:spPr>
          <a:xfrm>
            <a:off x="831850" y="4190035"/>
            <a:ext cx="10515600" cy="2465408"/>
          </a:xfrm>
        </p:spPr>
        <p:txBody>
          <a:bodyPr>
            <a:noAutofit/>
          </a:bodyPr>
          <a:lstStyle/>
          <a:p>
            <a:r>
              <a:rPr lang="en-US" sz="1200" dirty="0"/>
              <a:t>Lauren Arrington, DNP, CNM</a:t>
            </a:r>
          </a:p>
          <a:p>
            <a:r>
              <a:rPr lang="en-US" sz="1200" dirty="0"/>
              <a:t>Assistant Professor, Georgetown University, School of Nursing and Health Studies</a:t>
            </a:r>
          </a:p>
          <a:p>
            <a:r>
              <a:rPr lang="en-US" sz="1200" dirty="0"/>
              <a:t>Nurse-Midwife, University of Maryland St. Joseph Medical Center</a:t>
            </a:r>
          </a:p>
          <a:p>
            <a:endParaRPr lang="en-US" sz="1200" dirty="0"/>
          </a:p>
          <a:p>
            <a:endParaRPr lang="en-US" sz="1200" dirty="0"/>
          </a:p>
          <a:p>
            <a:r>
              <a:rPr lang="en-US" sz="1200" dirty="0"/>
              <a:t>Christina Davidson, MD</a:t>
            </a:r>
          </a:p>
          <a:p>
            <a:r>
              <a:rPr lang="en-US" sz="1200" dirty="0"/>
              <a:t>Associate Professor, Division of Maternal Fetal Medicine, Baylor College of Medicine </a:t>
            </a:r>
          </a:p>
          <a:p>
            <a:r>
              <a:rPr lang="en-US" sz="1200" dirty="0"/>
              <a:t>Vice Chair of Quality, Patient Safety &amp; Equity, Department of Obstetrics &amp; Gynecology, Baylor College of Medicine</a:t>
            </a:r>
          </a:p>
          <a:p>
            <a:r>
              <a:rPr lang="en-US" sz="1200" dirty="0"/>
              <a:t>Chair, Society for Maternal-Fetal Medicine Patient Safety and Quality Committee</a:t>
            </a:r>
          </a:p>
        </p:txBody>
      </p:sp>
    </p:spTree>
    <p:extLst>
      <p:ext uri="{BB962C8B-B14F-4D97-AF65-F5344CB8AC3E}">
        <p14:creationId xmlns:p14="http://schemas.microsoft.com/office/powerpoint/2010/main" val="2651193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003197"/>
            <a:ext cx="3829133" cy="1854803"/>
            <a:chOff x="0" y="0"/>
            <a:chExt cx="1942930" cy="941141"/>
          </a:xfrm>
        </p:grpSpPr>
        <p:sp>
          <p:nvSpPr>
            <p:cNvPr id="3" name="Freeform 3"/>
            <p:cNvSpPr/>
            <p:nvPr/>
          </p:nvSpPr>
          <p:spPr>
            <a:xfrm>
              <a:off x="0" y="0"/>
              <a:ext cx="1942930" cy="941141"/>
            </a:xfrm>
            <a:custGeom>
              <a:avLst/>
              <a:gdLst/>
              <a:ahLst/>
              <a:cxnLst/>
              <a:rect l="l" t="t" r="r" b="b"/>
              <a:pathLst>
                <a:path w="1942930" h="941141">
                  <a:moveTo>
                    <a:pt x="0" y="0"/>
                  </a:moveTo>
                  <a:lnTo>
                    <a:pt x="1942930" y="0"/>
                  </a:lnTo>
                  <a:lnTo>
                    <a:pt x="1942930" y="941141"/>
                  </a:lnTo>
                  <a:lnTo>
                    <a:pt x="0" y="941141"/>
                  </a:lnTo>
                  <a:close/>
                </a:path>
              </a:pathLst>
            </a:custGeom>
            <a:solidFill>
              <a:srgbClr val="1D7144"/>
            </a:solidFill>
          </p:spPr>
        </p:sp>
      </p:grpSp>
      <p:grpSp>
        <p:nvGrpSpPr>
          <p:cNvPr id="4" name="Group 4"/>
          <p:cNvGrpSpPr/>
          <p:nvPr/>
        </p:nvGrpSpPr>
        <p:grpSpPr>
          <a:xfrm>
            <a:off x="3829133" y="5003197"/>
            <a:ext cx="4568201" cy="1854803"/>
            <a:chOff x="0" y="0"/>
            <a:chExt cx="2317939" cy="941141"/>
          </a:xfrm>
        </p:grpSpPr>
        <p:sp>
          <p:nvSpPr>
            <p:cNvPr id="5" name="Freeform 5"/>
            <p:cNvSpPr/>
            <p:nvPr/>
          </p:nvSpPr>
          <p:spPr>
            <a:xfrm>
              <a:off x="0" y="0"/>
              <a:ext cx="2317939" cy="941141"/>
            </a:xfrm>
            <a:custGeom>
              <a:avLst/>
              <a:gdLst/>
              <a:ahLst/>
              <a:cxnLst/>
              <a:rect l="l" t="t" r="r" b="b"/>
              <a:pathLst>
                <a:path w="2317939" h="941141">
                  <a:moveTo>
                    <a:pt x="0" y="0"/>
                  </a:moveTo>
                  <a:lnTo>
                    <a:pt x="2317939" y="0"/>
                  </a:lnTo>
                  <a:lnTo>
                    <a:pt x="2317939" y="941141"/>
                  </a:lnTo>
                  <a:lnTo>
                    <a:pt x="0" y="941141"/>
                  </a:lnTo>
                  <a:close/>
                </a:path>
              </a:pathLst>
            </a:custGeom>
            <a:solidFill>
              <a:srgbClr val="76DD94"/>
            </a:solidFill>
          </p:spPr>
        </p:sp>
      </p:grpSp>
      <p:grpSp>
        <p:nvGrpSpPr>
          <p:cNvPr id="6" name="Group 6"/>
          <p:cNvGrpSpPr/>
          <p:nvPr/>
        </p:nvGrpSpPr>
        <p:grpSpPr>
          <a:xfrm>
            <a:off x="8397335" y="5003197"/>
            <a:ext cx="3794665" cy="1854803"/>
            <a:chOff x="0" y="0"/>
            <a:chExt cx="1925441" cy="941141"/>
          </a:xfrm>
        </p:grpSpPr>
        <p:sp>
          <p:nvSpPr>
            <p:cNvPr id="7" name="Freeform 7"/>
            <p:cNvSpPr/>
            <p:nvPr/>
          </p:nvSpPr>
          <p:spPr>
            <a:xfrm>
              <a:off x="0" y="0"/>
              <a:ext cx="1925441" cy="941141"/>
            </a:xfrm>
            <a:custGeom>
              <a:avLst/>
              <a:gdLst/>
              <a:ahLst/>
              <a:cxnLst/>
              <a:rect l="l" t="t" r="r" b="b"/>
              <a:pathLst>
                <a:path w="1925441" h="941141">
                  <a:moveTo>
                    <a:pt x="0" y="0"/>
                  </a:moveTo>
                  <a:lnTo>
                    <a:pt x="1925441" y="0"/>
                  </a:lnTo>
                  <a:lnTo>
                    <a:pt x="1925441" y="941141"/>
                  </a:lnTo>
                  <a:lnTo>
                    <a:pt x="0" y="941141"/>
                  </a:lnTo>
                  <a:close/>
                </a:path>
              </a:pathLst>
            </a:custGeom>
            <a:solidFill>
              <a:srgbClr val="005CE6"/>
            </a:solidFill>
          </p:spPr>
        </p:sp>
      </p:grpSp>
      <p:pic>
        <p:nvPicPr>
          <p:cNvPr id="8" name="Picture 8"/>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1980680" y="5003197"/>
            <a:ext cx="1854803" cy="1854803"/>
          </a:xfrm>
          <a:prstGeom prst="rect">
            <a:avLst/>
          </a:prstGeom>
        </p:spPr>
      </p:pic>
      <p:grpSp>
        <p:nvGrpSpPr>
          <p:cNvPr id="9" name="Group 9"/>
          <p:cNvGrpSpPr/>
          <p:nvPr/>
        </p:nvGrpSpPr>
        <p:grpSpPr>
          <a:xfrm>
            <a:off x="3835483" y="542540"/>
            <a:ext cx="6340785" cy="143260"/>
            <a:chOff x="0" y="0"/>
            <a:chExt cx="25294954" cy="571500"/>
          </a:xfrm>
        </p:grpSpPr>
        <p:sp>
          <p:nvSpPr>
            <p:cNvPr id="10" name="Freeform 10"/>
            <p:cNvSpPr/>
            <p:nvPr/>
          </p:nvSpPr>
          <p:spPr>
            <a:xfrm>
              <a:off x="0" y="255270"/>
              <a:ext cx="25294954" cy="69850"/>
            </a:xfrm>
            <a:custGeom>
              <a:avLst/>
              <a:gdLst/>
              <a:ahLst/>
              <a:cxnLst/>
              <a:rect l="l" t="t" r="r" b="b"/>
              <a:pathLst>
                <a:path w="25294954" h="69850">
                  <a:moveTo>
                    <a:pt x="25004123" y="0"/>
                  </a:moveTo>
                  <a:lnTo>
                    <a:pt x="0" y="0"/>
                  </a:lnTo>
                  <a:lnTo>
                    <a:pt x="0" y="69850"/>
                  </a:lnTo>
                  <a:lnTo>
                    <a:pt x="25294954" y="69850"/>
                  </a:lnTo>
                  <a:lnTo>
                    <a:pt x="25294954" y="0"/>
                  </a:lnTo>
                  <a:close/>
                </a:path>
              </a:pathLst>
            </a:custGeom>
            <a:solidFill>
              <a:srgbClr val="000000"/>
            </a:solidFill>
          </p:spPr>
        </p:sp>
      </p:grpSp>
      <p:grpSp>
        <p:nvGrpSpPr>
          <p:cNvPr id="11" name="Group 11"/>
          <p:cNvGrpSpPr/>
          <p:nvPr/>
        </p:nvGrpSpPr>
        <p:grpSpPr>
          <a:xfrm>
            <a:off x="1304252" y="1805049"/>
            <a:ext cx="7892065" cy="2090719"/>
            <a:chOff x="0" y="0"/>
            <a:chExt cx="15784129" cy="4181437"/>
          </a:xfrm>
        </p:grpSpPr>
        <p:sp>
          <p:nvSpPr>
            <p:cNvPr id="12" name="TextBox 12"/>
            <p:cNvSpPr txBox="1"/>
            <p:nvPr/>
          </p:nvSpPr>
          <p:spPr>
            <a:xfrm>
              <a:off x="0" y="0"/>
              <a:ext cx="15784129" cy="2617255"/>
            </a:xfrm>
            <a:prstGeom prst="rect">
              <a:avLst/>
            </a:prstGeom>
          </p:spPr>
          <p:txBody>
            <a:bodyPr lIns="0" tIns="0" rIns="0" bIns="0" rtlCol="0" anchor="t">
              <a:spAutoFit/>
            </a:bodyPr>
            <a:lstStyle/>
            <a:p>
              <a:pPr marL="0" marR="0" lvl="0" indent="0" algn="l" defTabSz="914400" rtl="0" eaLnBrk="1" fontAlgn="auto" latinLnBrk="0" hangingPunct="1">
                <a:lnSpc>
                  <a:spcPts val="5120"/>
                </a:lnSpc>
                <a:spcBef>
                  <a:spcPts val="0"/>
                </a:spcBef>
                <a:spcAft>
                  <a:spcPts val="0"/>
                </a:spcAft>
                <a:buClrTx/>
                <a:buSzTx/>
                <a:buFontTx/>
                <a:buNone/>
                <a:tabLst/>
                <a:defRPr/>
              </a:pPr>
              <a:r>
                <a:rPr kumimoji="0" lang="en-US" sz="4266" b="0" i="0" u="none" strike="noStrike" kern="1200" cap="none" spc="0" normalizeH="0" baseline="0" noProof="0">
                  <a:ln>
                    <a:noFill/>
                  </a:ln>
                  <a:solidFill>
                    <a:srgbClr val="000000"/>
                  </a:solidFill>
                  <a:effectLst/>
                  <a:uLnTx/>
                  <a:uFillTx/>
                  <a:latin typeface="Poppins Medium"/>
                  <a:ea typeface="+mn-ea"/>
                  <a:cs typeface="+mn-cs"/>
                </a:rPr>
                <a:t>Nanotechnology in the Pharmaceutical Industry</a:t>
              </a:r>
            </a:p>
          </p:txBody>
        </p:sp>
        <p:sp>
          <p:nvSpPr>
            <p:cNvPr id="13" name="TextBox 13"/>
            <p:cNvSpPr txBox="1"/>
            <p:nvPr/>
          </p:nvSpPr>
          <p:spPr>
            <a:xfrm>
              <a:off x="0" y="3052923"/>
              <a:ext cx="8491255" cy="1128514"/>
            </a:xfrm>
            <a:prstGeom prst="rect">
              <a:avLst/>
            </a:prstGeom>
          </p:spPr>
          <p:txBody>
            <a:bodyPr lIns="0" tIns="0" rIns="0" bIns="0" rtlCol="0" anchor="t">
              <a:spAutoFit/>
            </a:bodyPr>
            <a:lstStyle/>
            <a:p>
              <a:pPr marL="0" marR="0" lvl="0" indent="0" algn="l" defTabSz="914400" rtl="0" eaLnBrk="1" fontAlgn="auto" latinLnBrk="0" hangingPunct="1">
                <a:lnSpc>
                  <a:spcPts val="2240"/>
                </a:lnSpc>
                <a:spcBef>
                  <a:spcPts val="0"/>
                </a:spcBef>
                <a:spcAft>
                  <a:spcPts val="0"/>
                </a:spcAft>
                <a:buClrTx/>
                <a:buSzTx/>
                <a:buFontTx/>
                <a:buNone/>
                <a:tabLst/>
                <a:defRPr/>
              </a:pPr>
              <a:r>
                <a:rPr kumimoji="0" lang="en-US" sz="1867" b="0" i="0" u="none" strike="noStrike" kern="1200" cap="none" spc="19" normalizeH="0" baseline="0" noProof="0">
                  <a:ln>
                    <a:noFill/>
                  </a:ln>
                  <a:solidFill>
                    <a:srgbClr val="000000"/>
                  </a:solidFill>
                  <a:effectLst/>
                  <a:uLnTx/>
                  <a:uFillTx/>
                  <a:latin typeface="HK Grotesk Light"/>
                  <a:ea typeface="+mn-ea"/>
                  <a:cs typeface="+mn-cs"/>
                </a:rPr>
                <a:t>A scientific paper on discoveries in </a:t>
              </a:r>
            </a:p>
            <a:p>
              <a:pPr marL="0" marR="0" lvl="0" indent="0" algn="l" defTabSz="914400" rtl="0" eaLnBrk="1" fontAlgn="auto" latinLnBrk="0" hangingPunct="1">
                <a:lnSpc>
                  <a:spcPts val="2240"/>
                </a:lnSpc>
                <a:spcBef>
                  <a:spcPts val="0"/>
                </a:spcBef>
                <a:spcAft>
                  <a:spcPts val="0"/>
                </a:spcAft>
                <a:buClrTx/>
                <a:buSzTx/>
                <a:buFontTx/>
                <a:buNone/>
                <a:tabLst/>
                <a:defRPr/>
              </a:pPr>
              <a:r>
                <a:rPr kumimoji="0" lang="en-US" sz="1867" b="0" i="0" u="none" strike="noStrike" kern="1200" cap="none" spc="19" normalizeH="0" baseline="0" noProof="0">
                  <a:ln>
                    <a:noFill/>
                  </a:ln>
                  <a:solidFill>
                    <a:srgbClr val="000000"/>
                  </a:solidFill>
                  <a:effectLst/>
                  <a:uLnTx/>
                  <a:uFillTx/>
                  <a:latin typeface="HK Grotesk Light"/>
                  <a:ea typeface="+mn-ea"/>
                  <a:cs typeface="+mn-cs"/>
                </a:rPr>
                <a:t>biomedical research and development</a:t>
              </a:r>
            </a:p>
          </p:txBody>
        </p:sp>
      </p:grpSp>
      <p:pic>
        <p:nvPicPr>
          <p:cNvPr id="16" name="Picture 15">
            <a:extLst>
              <a:ext uri="{FF2B5EF4-FFF2-40B4-BE49-F238E27FC236}">
                <a16:creationId xmlns:a16="http://schemas.microsoft.com/office/drawing/2014/main" id="{7A320876-6634-56D2-BCE7-1E5150A8077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20041" y="206476"/>
            <a:ext cx="10151918" cy="6651523"/>
          </a:xfrm>
          <a:prstGeom prst="rect">
            <a:avLst/>
          </a:prstGeom>
        </p:spPr>
      </p:pic>
      <p:pic>
        <p:nvPicPr>
          <p:cNvPr id="17" name="Picture 16">
            <a:extLst>
              <a:ext uri="{FF2B5EF4-FFF2-40B4-BE49-F238E27FC236}">
                <a16:creationId xmlns:a16="http://schemas.microsoft.com/office/drawing/2014/main" id="{E0C7F85B-1757-6E33-E23D-8E3DB21B4D8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20042" y="206476"/>
            <a:ext cx="10146063" cy="6647688"/>
          </a:xfrm>
          <a:prstGeom prst="rect">
            <a:avLst/>
          </a:prstGeom>
        </p:spPr>
      </p:pic>
      <p:sp>
        <p:nvSpPr>
          <p:cNvPr id="14" name="TextBox 13">
            <a:extLst>
              <a:ext uri="{FF2B5EF4-FFF2-40B4-BE49-F238E27FC236}">
                <a16:creationId xmlns:a16="http://schemas.microsoft.com/office/drawing/2014/main" id="{BD4FCB81-6662-5D86-15AA-21239F015387}"/>
              </a:ext>
            </a:extLst>
          </p:cNvPr>
          <p:cNvSpPr txBox="1"/>
          <p:nvPr/>
        </p:nvSpPr>
        <p:spPr>
          <a:xfrm>
            <a:off x="7421169" y="6497635"/>
            <a:ext cx="37449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(Massachusetts Department of Health, 2020)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C93D-A282-60CF-55AD-EFB4C599B6D6}"/>
              </a:ext>
            </a:extLst>
          </p:cNvPr>
          <p:cNvPicPr>
            <a:picLocks noChangeAspect="1"/>
          </p:cNvPicPr>
          <p:nvPr/>
        </p:nvPicPr>
        <p:blipFill>
          <a:blip r:embed="rId3"/>
          <a:stretch>
            <a:fillRect/>
          </a:stretch>
        </p:blipFill>
        <p:spPr>
          <a:xfrm>
            <a:off x="-196645" y="0"/>
            <a:ext cx="12388645" cy="6858000"/>
          </a:xfrm>
          <a:prstGeom prst="rect">
            <a:avLst/>
          </a:prstGeom>
        </p:spPr>
      </p:pic>
      <p:cxnSp>
        <p:nvCxnSpPr>
          <p:cNvPr id="4" name="Straight Connector 3">
            <a:extLst>
              <a:ext uri="{FF2B5EF4-FFF2-40B4-BE49-F238E27FC236}">
                <a16:creationId xmlns:a16="http://schemas.microsoft.com/office/drawing/2014/main" id="{29A23DDE-1BE0-DE85-9D3E-FF9EC5499C48}"/>
              </a:ext>
            </a:extLst>
          </p:cNvPr>
          <p:cNvCxnSpPr>
            <a:cxnSpLocks/>
          </p:cNvCxnSpPr>
          <p:nvPr/>
        </p:nvCxnSpPr>
        <p:spPr>
          <a:xfrm>
            <a:off x="9778180" y="2271252"/>
            <a:ext cx="2064775" cy="1814052"/>
          </a:xfrm>
          <a:prstGeom prst="line">
            <a:avLst/>
          </a:prstGeom>
          <a:ln w="57150">
            <a:solidFill>
              <a:schemeClr val="accent5">
                <a:lumMod val="75000"/>
              </a:schemeClr>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5ED1C729-73F2-53AE-D6DE-055DD0688B7D}"/>
              </a:ext>
            </a:extLst>
          </p:cNvPr>
          <p:cNvCxnSpPr>
            <a:cxnSpLocks/>
          </p:cNvCxnSpPr>
          <p:nvPr/>
        </p:nvCxnSpPr>
        <p:spPr>
          <a:xfrm>
            <a:off x="9792928" y="3028336"/>
            <a:ext cx="2050027" cy="1056968"/>
          </a:xfrm>
          <a:prstGeom prst="line">
            <a:avLst/>
          </a:prstGeom>
          <a:ln w="57150">
            <a:solidFill>
              <a:srgbClr val="92D050"/>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9084B30A-6DBD-D664-C68E-FA500F6D65B9}"/>
              </a:ext>
            </a:extLst>
          </p:cNvPr>
          <p:cNvCxnSpPr>
            <a:cxnSpLocks/>
          </p:cNvCxnSpPr>
          <p:nvPr/>
        </p:nvCxnSpPr>
        <p:spPr>
          <a:xfrm>
            <a:off x="9778179" y="3935362"/>
            <a:ext cx="2079524" cy="489154"/>
          </a:xfrm>
          <a:prstGeom prst="line">
            <a:avLst/>
          </a:prstGeom>
          <a:ln w="57150">
            <a:solidFill>
              <a:srgbClr val="7030A0"/>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E5549D16-B19D-D6B9-FE34-FBFDA4B7319A}"/>
              </a:ext>
            </a:extLst>
          </p:cNvPr>
          <p:cNvCxnSpPr>
            <a:cxnSpLocks/>
          </p:cNvCxnSpPr>
          <p:nvPr/>
        </p:nvCxnSpPr>
        <p:spPr>
          <a:xfrm>
            <a:off x="9792928" y="4274574"/>
            <a:ext cx="2050027" cy="371168"/>
          </a:xfrm>
          <a:prstGeom prst="line">
            <a:avLst/>
          </a:prstGeom>
          <a:ln w="57150">
            <a:solidFill>
              <a:srgbClr val="FFC000"/>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6491448-EC5F-6D67-FC7B-C6272B3F31AC}"/>
              </a:ext>
            </a:extLst>
          </p:cNvPr>
          <p:cNvSpPr txBox="1"/>
          <p:nvPr/>
        </p:nvSpPr>
        <p:spPr>
          <a:xfrm>
            <a:off x="9659995" y="581628"/>
            <a:ext cx="19960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(Almond &amp; </a:t>
            </a:r>
            <a:r>
              <a:rPr kumimoji="0" lang="en-US" sz="1400" b="0" i="0" u="none" strike="noStrike" kern="1200" cap="none" spc="0" normalizeH="0" baseline="0" noProof="0" dirty="0" err="1">
                <a:ln>
                  <a:noFill/>
                </a:ln>
                <a:solidFill>
                  <a:prstClr val="black"/>
                </a:solidFill>
                <a:effectLst/>
                <a:uLnTx/>
                <a:uFillTx/>
                <a:latin typeface=""/>
                <a:ea typeface="+mn-ea"/>
                <a:cs typeface="+mn-cs"/>
              </a:rPr>
              <a:t>Chay</a:t>
            </a:r>
            <a:r>
              <a:rPr kumimoji="0" lang="en-US" sz="1400" b="0" i="0" u="none" strike="noStrike" kern="1200" cap="none" spc="0" normalizeH="0" baseline="0" noProof="0" dirty="0">
                <a:ln>
                  <a:noFill/>
                </a:ln>
                <a:solidFill>
                  <a:prstClr val="black"/>
                </a:solidFill>
                <a:effectLst/>
                <a:uLnTx/>
                <a:uFillTx/>
                <a:latin typeface=""/>
                <a:ea typeface="+mn-ea"/>
                <a:cs typeface="+mn-cs"/>
              </a:rPr>
              <a:t> 2006)</a:t>
            </a:r>
          </a:p>
        </p:txBody>
      </p:sp>
    </p:spTree>
    <p:extLst>
      <p:ext uri="{BB962C8B-B14F-4D97-AF65-F5344CB8AC3E}">
        <p14:creationId xmlns:p14="http://schemas.microsoft.com/office/powerpoint/2010/main" val="1702455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6845053" y="-749054"/>
            <a:ext cx="6858000" cy="8356107"/>
            <a:chOff x="0" y="0"/>
            <a:chExt cx="2354580" cy="2868930"/>
          </a:xfrm>
        </p:grpSpPr>
        <p:sp>
          <p:nvSpPr>
            <p:cNvPr id="3" name="Freeform 3"/>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005CE6"/>
            </a:solidFill>
          </p:spPr>
        </p:sp>
      </p:grpSp>
      <p:sp>
        <p:nvSpPr>
          <p:cNvPr id="7" name="TextBox 7"/>
          <p:cNvSpPr txBox="1"/>
          <p:nvPr/>
        </p:nvSpPr>
        <p:spPr>
          <a:xfrm>
            <a:off x="710042" y="933061"/>
            <a:ext cx="5361716" cy="975908"/>
          </a:xfrm>
          <a:prstGeom prst="rect">
            <a:avLst/>
          </a:prstGeom>
        </p:spPr>
        <p:txBody>
          <a:bodyPr wrap="square" lIns="0" tIns="0" rIns="0" bIns="0" rtlCol="0" anchor="t">
            <a:spAutoFit/>
          </a:bodyPr>
          <a:lstStyle/>
          <a:p>
            <a:pPr marL="0" marR="0" lvl="0" indent="0" algn="l" defTabSz="914400" rtl="0" eaLnBrk="1" fontAlgn="auto" latinLnBrk="0" hangingPunct="1">
              <a:lnSpc>
                <a:spcPts val="384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Poppins Medium"/>
                <a:ea typeface="+mn-ea"/>
                <a:cs typeface="+mn-cs"/>
              </a:rPr>
              <a:t>Continue to Expand Measures</a:t>
            </a:r>
          </a:p>
        </p:txBody>
      </p:sp>
      <p:grpSp>
        <p:nvGrpSpPr>
          <p:cNvPr id="10" name="Group 10"/>
          <p:cNvGrpSpPr/>
          <p:nvPr/>
        </p:nvGrpSpPr>
        <p:grpSpPr>
          <a:xfrm>
            <a:off x="7289943" y="2217992"/>
            <a:ext cx="4216257" cy="2432323"/>
            <a:chOff x="0" y="0"/>
            <a:chExt cx="8432515" cy="4864646"/>
          </a:xfrm>
        </p:grpSpPr>
        <p:sp>
          <p:nvSpPr>
            <p:cNvPr id="11" name="TextBox 11"/>
            <p:cNvSpPr txBox="1"/>
            <p:nvPr/>
          </p:nvSpPr>
          <p:spPr>
            <a:xfrm>
              <a:off x="0" y="0"/>
              <a:ext cx="8432515" cy="1951816"/>
            </a:xfrm>
            <a:prstGeom prst="rect">
              <a:avLst/>
            </a:prstGeom>
          </p:spPr>
          <p:txBody>
            <a:bodyPr lIns="0" tIns="0" rIns="0" bIns="0" rtlCol="0" anchor="t">
              <a:spAutoFit/>
            </a:bodyPr>
            <a:lstStyle/>
            <a:p>
              <a:pPr marL="0" marR="0" lvl="0" indent="0" algn="r" defTabSz="914400" rtl="0" eaLnBrk="1" fontAlgn="auto" latinLnBrk="0" hangingPunct="1">
                <a:lnSpc>
                  <a:spcPts val="3840"/>
                </a:lnSpc>
                <a:spcBef>
                  <a:spcPts val="0"/>
                </a:spcBef>
                <a:spcAft>
                  <a:spcPts val="0"/>
                </a:spcAft>
                <a:buClrTx/>
                <a:buSzTx/>
                <a:buFontTx/>
                <a:buNone/>
                <a:tabLst/>
                <a:defRPr/>
              </a:pPr>
              <a:r>
                <a:rPr kumimoji="0" lang="en-US" sz="3199" b="0" i="0" u="none" strike="noStrike" kern="1200" cap="none" spc="0" normalizeH="0" baseline="0" noProof="0">
                  <a:ln>
                    <a:noFill/>
                  </a:ln>
                  <a:solidFill>
                    <a:srgbClr val="FFFFFF"/>
                  </a:solidFill>
                  <a:effectLst/>
                  <a:uLnTx/>
                  <a:uFillTx/>
                  <a:latin typeface="Poppins Medium"/>
                  <a:ea typeface="+mn-ea"/>
                  <a:cs typeface="+mn-cs"/>
                </a:rPr>
                <a:t>New understanding</a:t>
              </a:r>
            </a:p>
            <a:p>
              <a:pPr marL="0" marR="0" lvl="0" indent="0" algn="r" defTabSz="914400" rtl="0" eaLnBrk="1" fontAlgn="auto" latinLnBrk="0" hangingPunct="1">
                <a:lnSpc>
                  <a:spcPts val="384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Poppins Medium"/>
                  <a:ea typeface="+mn-ea"/>
                  <a:cs typeface="+mn-cs"/>
                </a:rPr>
                <a:t>of the problem</a:t>
              </a:r>
            </a:p>
          </p:txBody>
        </p:sp>
        <p:sp>
          <p:nvSpPr>
            <p:cNvPr id="12" name="TextBox 12"/>
            <p:cNvSpPr txBox="1"/>
            <p:nvPr/>
          </p:nvSpPr>
          <p:spPr>
            <a:xfrm>
              <a:off x="0" y="2246424"/>
              <a:ext cx="8432515" cy="434734"/>
            </a:xfrm>
            <a:prstGeom prst="rect">
              <a:avLst/>
            </a:prstGeom>
          </p:spPr>
          <p:txBody>
            <a:bodyPr lIns="0" tIns="0" rIns="0" bIns="0" rtlCol="0" anchor="t">
              <a:spAutoFit/>
            </a:bodyPr>
            <a:lstStyle/>
            <a:p>
              <a:pPr marL="0" marR="0" lvl="0" indent="0" algn="r" defTabSz="914400" rtl="0" eaLnBrk="1" fontAlgn="auto" latinLnBrk="0" hangingPunct="1">
                <a:lnSpc>
                  <a:spcPts val="1680"/>
                </a:lnSpc>
                <a:spcBef>
                  <a:spcPts val="0"/>
                </a:spcBef>
                <a:spcAft>
                  <a:spcPts val="0"/>
                </a:spcAft>
                <a:buClrTx/>
                <a:buSzTx/>
                <a:buFontTx/>
                <a:buNone/>
                <a:tabLst/>
                <a:defRPr/>
              </a:pPr>
              <a:r>
                <a:rPr kumimoji="0" lang="en-US" sz="1400" b="0" i="0" u="none" strike="noStrike" kern="1200" cap="none" spc="35" normalizeH="0" baseline="0" noProof="0">
                  <a:ln>
                    <a:noFill/>
                  </a:ln>
                  <a:solidFill>
                    <a:srgbClr val="FFFFFF"/>
                  </a:solidFill>
                  <a:effectLst/>
                  <a:uLnTx/>
                  <a:uFillTx/>
                  <a:latin typeface="Poppins Medium"/>
                  <a:ea typeface="+mn-ea"/>
                  <a:cs typeface="+mn-cs"/>
                </a:rPr>
                <a:t>UNCOVERED KEY RESEARCH TRENDS</a:t>
              </a:r>
            </a:p>
          </p:txBody>
        </p:sp>
        <p:sp>
          <p:nvSpPr>
            <p:cNvPr id="13" name="TextBox 13"/>
            <p:cNvSpPr txBox="1"/>
            <p:nvPr/>
          </p:nvSpPr>
          <p:spPr>
            <a:xfrm>
              <a:off x="701188" y="3275236"/>
              <a:ext cx="7731327" cy="1589410"/>
            </a:xfrm>
            <a:prstGeom prst="rect">
              <a:avLst/>
            </a:prstGeom>
          </p:spPr>
          <p:txBody>
            <a:bodyPr lIns="0" tIns="0" rIns="0" bIns="0" rtlCol="0" anchor="t">
              <a:spAutoFit/>
            </a:bodyPr>
            <a:lstStyle/>
            <a:p>
              <a:pPr marL="0" marR="0" lvl="0" indent="0" algn="r" defTabSz="914400" rtl="0" eaLnBrk="1" fontAlgn="auto" latinLnBrk="0" hangingPunct="1">
                <a:lnSpc>
                  <a:spcPts val="2080"/>
                </a:lnSpc>
                <a:spcBef>
                  <a:spcPts val="0"/>
                </a:spcBef>
                <a:spcAft>
                  <a:spcPts val="0"/>
                </a:spcAft>
                <a:buClrTx/>
                <a:buSzTx/>
                <a:buFontTx/>
                <a:buNone/>
                <a:tabLst/>
                <a:defRPr/>
              </a:pPr>
              <a:r>
                <a:rPr kumimoji="0" lang="en-US" sz="1600" b="0" i="0" u="none" strike="noStrike" kern="1200" cap="none" spc="16" normalizeH="0" baseline="0" noProof="0">
                  <a:ln>
                    <a:noFill/>
                  </a:ln>
                  <a:solidFill>
                    <a:srgbClr val="FFFFFF"/>
                  </a:solidFill>
                  <a:effectLst/>
                  <a:uLnTx/>
                  <a:uFillTx/>
                  <a:latin typeface="HK Grotesk Medium"/>
                  <a:ea typeface="+mn-ea"/>
                  <a:cs typeface="+mn-cs"/>
                </a:rPr>
                <a:t>Presentations are communication tools that can be used as demonstrations, lectures, speeches, reports, and more.</a:t>
              </a:r>
            </a:p>
          </p:txBody>
        </p:sp>
      </p:grpSp>
      <p:sp>
        <p:nvSpPr>
          <p:cNvPr id="17" name="TextBox 17"/>
          <p:cNvSpPr txBox="1"/>
          <p:nvPr/>
        </p:nvSpPr>
        <p:spPr>
          <a:xfrm>
            <a:off x="906932" y="2487957"/>
            <a:ext cx="4090559" cy="3957109"/>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16" normalizeH="0" baseline="0" noProof="0" dirty="0">
                <a:ln>
                  <a:noFill/>
                </a:ln>
                <a:solidFill>
                  <a:srgbClr val="000000"/>
                </a:solidFill>
                <a:effectLst/>
                <a:uLnTx/>
                <a:uFillTx/>
                <a:latin typeface="HK Grotesk Light"/>
                <a:ea typeface="+mn-ea"/>
                <a:cs typeface="+mn-cs"/>
              </a:rPr>
              <a:t>Structural racism</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16" normalizeH="0" baseline="0" noProof="0" dirty="0">
                <a:ln>
                  <a:noFill/>
                </a:ln>
                <a:solidFill>
                  <a:srgbClr val="000000"/>
                </a:solidFill>
                <a:effectLst/>
                <a:uLnTx/>
                <a:uFillTx/>
                <a:latin typeface="HK Grotesk Light"/>
                <a:ea typeface="+mn-ea"/>
                <a:cs typeface="+mn-cs"/>
              </a:rPr>
              <a:t>Obstetric racism</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16" normalizeH="0" baseline="0" noProof="0" dirty="0">
                <a:ln>
                  <a:noFill/>
                </a:ln>
                <a:solidFill>
                  <a:srgbClr val="000000"/>
                </a:solidFill>
                <a:effectLst/>
                <a:uLnTx/>
                <a:uFillTx/>
                <a:latin typeface="HK Grotesk Light"/>
                <a:ea typeface="+mn-ea"/>
                <a:cs typeface="+mn-cs"/>
              </a:rPr>
              <a:t>Patient experience</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16" normalizeH="0" baseline="0" noProof="0" dirty="0">
                <a:ln>
                  <a:noFill/>
                </a:ln>
                <a:solidFill>
                  <a:srgbClr val="000000"/>
                </a:solidFill>
                <a:effectLst/>
                <a:uLnTx/>
                <a:uFillTx/>
                <a:latin typeface="HK Grotesk Light"/>
                <a:ea typeface="+mn-ea"/>
                <a:cs typeface="+mn-cs"/>
              </a:rPr>
              <a:t>Process measures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16" normalizeH="0" baseline="0" noProof="0" dirty="0">
                <a:ln>
                  <a:noFill/>
                </a:ln>
                <a:solidFill>
                  <a:srgbClr val="000000"/>
                </a:solidFill>
                <a:effectLst/>
                <a:uLnTx/>
                <a:uFillTx/>
                <a:latin typeface="HK Grotesk Light"/>
                <a:ea typeface="+mn-ea"/>
                <a:cs typeface="+mn-cs"/>
              </a:rPr>
              <a:t>Patient reported outcome measures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0" i="0" u="none" strike="noStrike" kern="1200" cap="none" spc="16" normalizeH="0" baseline="0" noProof="0" dirty="0">
                <a:ln>
                  <a:noFill/>
                </a:ln>
                <a:solidFill>
                  <a:srgbClr val="000000"/>
                </a:solidFill>
                <a:effectLst/>
                <a:uLnTx/>
                <a:uFillTx/>
                <a:latin typeface="HK Grotesk Light"/>
                <a:ea typeface="+mn-ea"/>
                <a:cs typeface="+mn-cs"/>
              </a:rPr>
              <a:t>Narrative reports</a:t>
            </a:r>
          </a:p>
          <a:p>
            <a:pPr marL="0" marR="0" lvl="0" indent="0" algn="l" defTabSz="914400" rtl="0" eaLnBrk="1" fontAlgn="auto" latinLnBrk="0" hangingPunct="1">
              <a:lnSpc>
                <a:spcPts val="2080"/>
              </a:lnSpc>
              <a:spcBef>
                <a:spcPct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HK Grotesk Light"/>
              <a:ea typeface="+mn-ea"/>
              <a:cs typeface="+mn-cs"/>
            </a:endParaRPr>
          </a:p>
          <a:p>
            <a:pPr marL="0" marR="0" lvl="0" indent="0" algn="l" defTabSz="914400" rtl="0" eaLnBrk="1" fontAlgn="auto" latinLnBrk="0" hangingPunct="1">
              <a:lnSpc>
                <a:spcPts val="2080"/>
              </a:lnSpc>
              <a:spcBef>
                <a:spcPct val="0"/>
              </a:spcBef>
              <a:spcAft>
                <a:spcPts val="0"/>
              </a:spcAft>
              <a:buClrTx/>
              <a:buSzTx/>
              <a:buFontTx/>
              <a:buNone/>
              <a:tabLst/>
              <a:defRPr/>
            </a:pPr>
            <a:endParaRPr kumimoji="0" lang="en-US" sz="1600" b="0" i="0" u="none" strike="noStrike" kern="1200" cap="none" spc="16" normalizeH="0" baseline="0" noProof="0" dirty="0">
              <a:ln>
                <a:noFill/>
              </a:ln>
              <a:solidFill>
                <a:srgbClr val="000000"/>
              </a:solidFill>
              <a:effectLst/>
              <a:uLnTx/>
              <a:uFillTx/>
              <a:latin typeface="HK Grotesk Light"/>
              <a:ea typeface="+mn-ea"/>
              <a:cs typeface="+mn-cs"/>
            </a:endParaRPr>
          </a:p>
        </p:txBody>
      </p:sp>
      <p:pic>
        <p:nvPicPr>
          <p:cNvPr id="20" name="Picture 2">
            <a:extLst>
              <a:ext uri="{FF2B5EF4-FFF2-40B4-BE49-F238E27FC236}">
                <a16:creationId xmlns:a16="http://schemas.microsoft.com/office/drawing/2014/main" id="{D7872494-F518-267B-4EE7-FD92990F4C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44485" y="20887"/>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241507-0BE5-AE00-B033-F25855FF6301}"/>
              </a:ext>
            </a:extLst>
          </p:cNvPr>
          <p:cNvSpPr txBox="1"/>
          <p:nvPr/>
        </p:nvSpPr>
        <p:spPr>
          <a:xfrm>
            <a:off x="4694863" y="6458086"/>
            <a:ext cx="33553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(Women Friendly Cities Challenge, n.d.)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7C0C8E-B851-6077-CE42-CD5062D8013B}"/>
              </a:ext>
            </a:extLst>
          </p:cNvPr>
          <p:cNvSpPr>
            <a:spLocks noGrp="1"/>
          </p:cNvSpPr>
          <p:nvPr>
            <p:ph type="title"/>
          </p:nvPr>
        </p:nvSpPr>
        <p:spPr/>
        <p:txBody>
          <a:bodyPr>
            <a:normAutofit/>
          </a:bodyPr>
          <a:lstStyle/>
          <a:p>
            <a:r>
              <a:rPr lang="en-US" sz="6600" b="1" dirty="0"/>
              <a:t>THANK YOU!</a:t>
            </a:r>
          </a:p>
        </p:txBody>
      </p:sp>
      <p:sp>
        <p:nvSpPr>
          <p:cNvPr id="5" name="Text Placeholder 4">
            <a:extLst>
              <a:ext uri="{FF2B5EF4-FFF2-40B4-BE49-F238E27FC236}">
                <a16:creationId xmlns:a16="http://schemas.microsoft.com/office/drawing/2014/main" id="{B17D75A2-6404-B4FC-9A74-3A7544D9B39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90586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469900-AF18-7612-7383-E58AA8B55625}"/>
              </a:ext>
            </a:extLst>
          </p:cNvPr>
          <p:cNvSpPr txBox="1"/>
          <p:nvPr/>
        </p:nvSpPr>
        <p:spPr>
          <a:xfrm>
            <a:off x="278297" y="331304"/>
            <a:ext cx="14285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
                <a:ea typeface="+mn-ea"/>
                <a:cs typeface="+mn-cs"/>
              </a:rPr>
              <a:t>References</a:t>
            </a:r>
          </a:p>
        </p:txBody>
      </p:sp>
      <p:sp>
        <p:nvSpPr>
          <p:cNvPr id="3" name="TextBox 2">
            <a:extLst>
              <a:ext uri="{FF2B5EF4-FFF2-40B4-BE49-F238E27FC236}">
                <a16:creationId xmlns:a16="http://schemas.microsoft.com/office/drawing/2014/main" id="{57AF9A4B-0F05-18C9-88E1-5AE237B41902}"/>
              </a:ext>
            </a:extLst>
          </p:cNvPr>
          <p:cNvSpPr txBox="1"/>
          <p:nvPr/>
        </p:nvSpPr>
        <p:spPr>
          <a:xfrm>
            <a:off x="278297" y="939175"/>
            <a:ext cx="10774016"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Almond, D., &amp; </a:t>
            </a:r>
            <a:r>
              <a:rPr kumimoji="0" lang="en-US" sz="1400" b="0" i="0" u="none" strike="noStrike" kern="1200" cap="none" spc="0" normalizeH="0" baseline="0" noProof="0" dirty="0" err="1">
                <a:ln>
                  <a:noFill/>
                </a:ln>
                <a:solidFill>
                  <a:prstClr val="black"/>
                </a:solidFill>
                <a:effectLst/>
                <a:uLnTx/>
                <a:uFillTx/>
                <a:latin typeface=""/>
                <a:ea typeface="+mn-ea"/>
                <a:cs typeface="+mn-cs"/>
              </a:rPr>
              <a:t>Chay</a:t>
            </a:r>
            <a:r>
              <a:rPr kumimoji="0" lang="en-US" sz="1400" b="0" i="0" u="none" strike="noStrike" kern="1200" cap="none" spc="0" normalizeH="0" baseline="0" noProof="0" dirty="0">
                <a:ln>
                  <a:noFill/>
                </a:ln>
                <a:solidFill>
                  <a:prstClr val="black"/>
                </a:solidFill>
                <a:effectLst/>
                <a:uLnTx/>
                <a:uFillTx/>
                <a:latin typeface=""/>
                <a:ea typeface="+mn-ea"/>
                <a:cs typeface="+mn-cs"/>
              </a:rPr>
              <a:t>, K. Y. (2006). The long-run and intergenerational impact of poor infant health: Evidence from cohorts born during the civil rights era. </a:t>
            </a:r>
            <a:r>
              <a:rPr kumimoji="0" lang="en-US" sz="1400" b="0" i="1" u="none" strike="noStrike" kern="1200" cap="none" spc="0" normalizeH="0" baseline="0" noProof="0" dirty="0">
                <a:ln>
                  <a:noFill/>
                </a:ln>
                <a:solidFill>
                  <a:prstClr val="black"/>
                </a:solidFill>
                <a:effectLst/>
                <a:uLnTx/>
                <a:uFillTx/>
                <a:latin typeface=""/>
                <a:ea typeface="+mn-ea"/>
                <a:cs typeface="+mn-cs"/>
              </a:rPr>
              <a:t>University of California-Berkeley, mimeograph</a:t>
            </a:r>
            <a:r>
              <a:rPr kumimoji="0" lang="en-US" sz="1400" b="0" i="0" u="none" strike="noStrike" kern="1200" cap="none" spc="0" normalizeH="0" baseline="0" noProof="0" dirty="0">
                <a:ln>
                  <a:noFill/>
                </a:ln>
                <a:solidFill>
                  <a:prstClr val="black"/>
                </a:solidFill>
                <a:effectLst/>
                <a:uLnTx/>
                <a:uFillTx/>
                <a:latin typeface=""/>
                <a:ea typeface="+mn-ea"/>
                <a:cs typeface="+mn-cs"/>
              </a:rPr>
              <a:t>. </a:t>
            </a:r>
            <a:r>
              <a:rPr kumimoji="0" lang="en-US" sz="1400" b="0" i="0" u="none" strike="noStrike" kern="1200" cap="none" spc="0" normalizeH="0" baseline="0" noProof="0" dirty="0">
                <a:ln>
                  <a:noFill/>
                </a:ln>
                <a:solidFill>
                  <a:prstClr val="black"/>
                </a:solidFill>
                <a:effectLst/>
                <a:uLnTx/>
                <a:uFillTx/>
                <a:latin typeface=""/>
                <a:ea typeface="+mn-ea"/>
                <a:cs typeface="+mn-cs"/>
                <a:hlinkClick r:id="rId3"/>
              </a:rPr>
              <a:t>https://users.nber.org/~almond/chay_npc_paper.pdf</a:t>
            </a:r>
            <a:endParaRPr kumimoji="0" lang="en-US" sz="1400" b="0" i="0" u="none" strike="noStrike" kern="1200" cap="none" spc="0" normalizeH="0" baseline="0" noProof="0" dirty="0">
              <a:ln>
                <a:noFill/>
              </a:ln>
              <a:solidFill>
                <a:prstClr val="black"/>
              </a:solidFill>
              <a:effectLst/>
              <a:uLnTx/>
              <a:uFillTx/>
              <a:latin typefac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Chambers, B. D., </a:t>
            </a:r>
            <a:r>
              <a:rPr kumimoji="0" lang="en-US" sz="1400" b="0" i="0" u="none" strike="noStrike" kern="1200" cap="none" spc="0" normalizeH="0" baseline="0" noProof="0" dirty="0" err="1">
                <a:ln>
                  <a:noFill/>
                </a:ln>
                <a:solidFill>
                  <a:prstClr val="black"/>
                </a:solidFill>
                <a:effectLst/>
                <a:uLnTx/>
                <a:uFillTx/>
                <a:latin typeface=""/>
                <a:ea typeface="+mn-ea"/>
                <a:cs typeface="+mn-cs"/>
              </a:rPr>
              <a:t>Arega</a:t>
            </a:r>
            <a:r>
              <a:rPr kumimoji="0" lang="en-US" sz="1400" b="0" i="0" u="none" strike="noStrike" kern="1200" cap="none" spc="0" normalizeH="0" baseline="0" noProof="0" dirty="0">
                <a:ln>
                  <a:noFill/>
                </a:ln>
                <a:solidFill>
                  <a:prstClr val="black"/>
                </a:solidFill>
                <a:effectLst/>
                <a:uLnTx/>
                <a:uFillTx/>
                <a:latin typeface=""/>
                <a:ea typeface="+mn-ea"/>
                <a:cs typeface="+mn-cs"/>
              </a:rPr>
              <a:t>, H. A., Arabia, S. E., Taylor, B., Barron, R. G., Gates, B., Scruggs-Leach, L., Scott, K. A., &amp; McLemore, M. R. (2021). Black Women's Perspectives on Structural Racism across the Reproductive Lifespan: A Conceptual Framework for Measurement Development. </a:t>
            </a:r>
            <a:r>
              <a:rPr kumimoji="0" lang="en-US" sz="1400" b="0" i="1" u="none" strike="noStrike" kern="1200" cap="none" spc="0" normalizeH="0" baseline="0" noProof="0" dirty="0">
                <a:ln>
                  <a:noFill/>
                </a:ln>
                <a:solidFill>
                  <a:prstClr val="black"/>
                </a:solidFill>
                <a:effectLst/>
                <a:uLnTx/>
                <a:uFillTx/>
                <a:latin typeface=""/>
                <a:ea typeface="+mn-ea"/>
                <a:cs typeface="+mn-cs"/>
              </a:rPr>
              <a:t>Maternal and child health journal</a:t>
            </a:r>
            <a:r>
              <a:rPr kumimoji="0" lang="en-US" sz="1400" b="0" i="0" u="none" strike="noStrike" kern="1200" cap="none" spc="0" normalizeH="0" baseline="0" noProof="0" dirty="0">
                <a:ln>
                  <a:noFill/>
                </a:ln>
                <a:solidFill>
                  <a:prstClr val="black"/>
                </a:solidFill>
                <a:effectLst/>
                <a:uLnTx/>
                <a:uFillTx/>
                <a:latin typeface=""/>
                <a:ea typeface="+mn-ea"/>
                <a:cs typeface="+mn-cs"/>
              </a:rPr>
              <a:t>, </a:t>
            </a:r>
            <a:r>
              <a:rPr kumimoji="0" lang="en-US" sz="1400" b="0" i="1" u="none" strike="noStrike" kern="1200" cap="none" spc="0" normalizeH="0" baseline="0" noProof="0" dirty="0">
                <a:ln>
                  <a:noFill/>
                </a:ln>
                <a:solidFill>
                  <a:prstClr val="black"/>
                </a:solidFill>
                <a:effectLst/>
                <a:uLnTx/>
                <a:uFillTx/>
                <a:latin typeface=""/>
                <a:ea typeface="+mn-ea"/>
                <a:cs typeface="+mn-cs"/>
              </a:rPr>
              <a:t>25</a:t>
            </a:r>
            <a:r>
              <a:rPr kumimoji="0" lang="en-US" sz="1400" b="0" i="0" u="none" strike="noStrike" kern="1200" cap="none" spc="0" normalizeH="0" baseline="0" noProof="0" dirty="0">
                <a:ln>
                  <a:noFill/>
                </a:ln>
                <a:solidFill>
                  <a:prstClr val="black"/>
                </a:solidFill>
                <a:effectLst/>
                <a:uLnTx/>
                <a:uFillTx/>
                <a:latin typeface=""/>
                <a:ea typeface="+mn-ea"/>
                <a:cs typeface="+mn-cs"/>
              </a:rPr>
              <a:t>(3), 402–413. https://</a:t>
            </a:r>
            <a:r>
              <a:rPr kumimoji="0" lang="en-US" sz="1400" b="0" i="0" u="none" strike="noStrike" kern="1200" cap="none" spc="0" normalizeH="0" baseline="0" noProof="0" dirty="0" err="1">
                <a:ln>
                  <a:noFill/>
                </a:ln>
                <a:solidFill>
                  <a:prstClr val="black"/>
                </a:solidFill>
                <a:effectLst/>
                <a:uLnTx/>
                <a:uFillTx/>
                <a:latin typeface=""/>
                <a:ea typeface="+mn-ea"/>
                <a:cs typeface="+mn-cs"/>
              </a:rPr>
              <a:t>doi.org</a:t>
            </a:r>
            <a:r>
              <a:rPr kumimoji="0" lang="en-US" sz="1400" b="0" i="0" u="none" strike="noStrike" kern="1200" cap="none" spc="0" normalizeH="0" baseline="0" noProof="0" dirty="0">
                <a:ln>
                  <a:noFill/>
                </a:ln>
                <a:solidFill>
                  <a:prstClr val="black"/>
                </a:solidFill>
                <a:effectLst/>
                <a:uLnTx/>
                <a:uFillTx/>
                <a:latin typeface=""/>
                <a:ea typeface="+mn-ea"/>
                <a:cs typeface="+mn-cs"/>
              </a:rPr>
              <a:t>/10.1007/s10995-020-03074-3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
                <a:ea typeface="+mn-ea"/>
                <a:cs typeface="+mn-cs"/>
              </a:rPr>
              <a:t>Geronimus</a:t>
            </a:r>
            <a:r>
              <a:rPr kumimoji="0" lang="en-US" sz="1400" b="0" i="0" u="none" strike="noStrike" kern="1200" cap="none" spc="0" normalizeH="0" baseline="0" noProof="0" dirty="0">
                <a:ln>
                  <a:noFill/>
                </a:ln>
                <a:solidFill>
                  <a:prstClr val="black"/>
                </a:solidFill>
                <a:effectLst/>
                <a:uLnTx/>
                <a:uFillTx/>
                <a:latin typeface=""/>
                <a:ea typeface="+mn-ea"/>
                <a:cs typeface="+mn-cs"/>
              </a:rPr>
              <a:t>, A. T., James, S. A., Destin, M., Graham, L. A., </a:t>
            </a:r>
            <a:r>
              <a:rPr kumimoji="0" lang="en-US" sz="1400" b="0" i="0" u="none" strike="noStrike" kern="1200" cap="none" spc="0" normalizeH="0" baseline="0" noProof="0" dirty="0" err="1">
                <a:ln>
                  <a:noFill/>
                </a:ln>
                <a:solidFill>
                  <a:prstClr val="black"/>
                </a:solidFill>
                <a:effectLst/>
                <a:uLnTx/>
                <a:uFillTx/>
                <a:latin typeface=""/>
                <a:ea typeface="+mn-ea"/>
                <a:cs typeface="+mn-cs"/>
              </a:rPr>
              <a:t>Hatzenbuehler</a:t>
            </a:r>
            <a:r>
              <a:rPr kumimoji="0" lang="en-US" sz="1400" b="0" i="0" u="none" strike="noStrike" kern="1200" cap="none" spc="0" normalizeH="0" baseline="0" noProof="0" dirty="0">
                <a:ln>
                  <a:noFill/>
                </a:ln>
                <a:solidFill>
                  <a:prstClr val="black"/>
                </a:solidFill>
                <a:effectLst/>
                <a:uLnTx/>
                <a:uFillTx/>
                <a:latin typeface=""/>
                <a:ea typeface="+mn-ea"/>
                <a:cs typeface="+mn-cs"/>
              </a:rPr>
              <a:t>, M., Murphy, M., Pearson, J. A., Omari, A., &amp; Thompson, J. P. (2016). Jedi Public Health: Co-creating an Identity-Safe Culture to Promote Health Equity. </a:t>
            </a:r>
            <a:r>
              <a:rPr kumimoji="0" lang="en-US" sz="1400" b="0" i="1" u="none" strike="noStrike" kern="1200" cap="none" spc="0" normalizeH="0" baseline="0" noProof="0" dirty="0">
                <a:ln>
                  <a:noFill/>
                </a:ln>
                <a:solidFill>
                  <a:prstClr val="black"/>
                </a:solidFill>
                <a:effectLst/>
                <a:uLnTx/>
                <a:uFillTx/>
                <a:latin typeface=""/>
                <a:ea typeface="+mn-ea"/>
                <a:cs typeface="+mn-cs"/>
              </a:rPr>
              <a:t>SSM - population health</a:t>
            </a:r>
            <a:r>
              <a:rPr kumimoji="0" lang="en-US" sz="1400" b="0" i="0" u="none" strike="noStrike" kern="1200" cap="none" spc="0" normalizeH="0" baseline="0" noProof="0" dirty="0">
                <a:ln>
                  <a:noFill/>
                </a:ln>
                <a:solidFill>
                  <a:prstClr val="black"/>
                </a:solidFill>
                <a:effectLst/>
                <a:uLnTx/>
                <a:uFillTx/>
                <a:latin typeface=""/>
                <a:ea typeface="+mn-ea"/>
                <a:cs typeface="+mn-cs"/>
              </a:rPr>
              <a:t>, </a:t>
            </a:r>
            <a:r>
              <a:rPr kumimoji="0" lang="en-US" sz="1400" b="0" i="1" u="none" strike="noStrike" kern="1200" cap="none" spc="0" normalizeH="0" baseline="0" noProof="0" dirty="0">
                <a:ln>
                  <a:noFill/>
                </a:ln>
                <a:solidFill>
                  <a:prstClr val="black"/>
                </a:solidFill>
                <a:effectLst/>
                <a:uLnTx/>
                <a:uFillTx/>
                <a:latin typeface=""/>
                <a:ea typeface="+mn-ea"/>
                <a:cs typeface="+mn-cs"/>
              </a:rPr>
              <a:t>2</a:t>
            </a:r>
            <a:r>
              <a:rPr kumimoji="0" lang="en-US" sz="1400" b="0" i="0" u="none" strike="noStrike" kern="1200" cap="none" spc="0" normalizeH="0" baseline="0" noProof="0" dirty="0">
                <a:ln>
                  <a:noFill/>
                </a:ln>
                <a:solidFill>
                  <a:prstClr val="black"/>
                </a:solidFill>
                <a:effectLst/>
                <a:uLnTx/>
                <a:uFillTx/>
                <a:latin typeface=""/>
                <a:ea typeface="+mn-ea"/>
                <a:cs typeface="+mn-cs"/>
              </a:rPr>
              <a:t>, 105–116. </a:t>
            </a:r>
            <a:r>
              <a:rPr kumimoji="0" lang="en-US" sz="1400" b="0" i="0" u="none" strike="noStrike" kern="1200" cap="none" spc="0" normalizeH="0" baseline="0" noProof="0" dirty="0">
                <a:ln>
                  <a:noFill/>
                </a:ln>
                <a:solidFill>
                  <a:prstClr val="black"/>
                </a:solidFill>
                <a:effectLst/>
                <a:uLnTx/>
                <a:uFillTx/>
                <a:latin typeface=""/>
                <a:ea typeface="+mn-ea"/>
                <a:cs typeface="+mn-cs"/>
                <a:hlinkClick r:id="rId4"/>
              </a:rPr>
              <a:t>https://doi.org/10.1016/j.ssmph.2016.02.008</a:t>
            </a:r>
            <a:endParaRPr kumimoji="0" lang="en-US" sz="1400" b="0" i="0" u="none" strike="noStrike" kern="1200" cap="none" spc="0" normalizeH="0" baseline="0" noProof="0" dirty="0">
              <a:ln>
                <a:noFill/>
              </a:ln>
              <a:solidFill>
                <a:prstClr val="black"/>
              </a:solidFill>
              <a:effectLst/>
              <a:uLnTx/>
              <a:uFillTx/>
              <a:latin typefac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Hayes-Green, D. &amp; Love, B. P. (2018) </a:t>
            </a:r>
            <a:r>
              <a:rPr kumimoji="0" lang="en-US" sz="1400" b="0" i="1" u="none" strike="noStrike" kern="1200" cap="none" spc="0" normalizeH="0" baseline="0" noProof="0" dirty="0">
                <a:ln>
                  <a:noFill/>
                </a:ln>
                <a:solidFill>
                  <a:prstClr val="black"/>
                </a:solidFill>
                <a:effectLst/>
                <a:uLnTx/>
                <a:uFillTx/>
                <a:latin typeface=""/>
                <a:ea typeface="+mn-ea"/>
                <a:cs typeface="+mn-cs"/>
              </a:rPr>
              <a:t>The groundwater approach: building a practical understanding of structural racism. </a:t>
            </a:r>
            <a:r>
              <a:rPr kumimoji="0" lang="en-US" sz="1400" b="0" i="0" u="none" strike="noStrike" kern="1200" cap="none" spc="0" normalizeH="0" baseline="0" noProof="0" dirty="0">
                <a:ln>
                  <a:noFill/>
                </a:ln>
                <a:solidFill>
                  <a:prstClr val="black"/>
                </a:solidFill>
                <a:effectLst/>
                <a:uLnTx/>
                <a:uFillTx/>
                <a:latin typeface=""/>
                <a:ea typeface="+mn-ea"/>
                <a:cs typeface="+mn-cs"/>
              </a:rPr>
              <a:t>The Racial Equity Institute. https://static1.squarespace.com/static/578fa7e3d482e9af82f8f507/t/5c1b08a50ebbe8eec9f38d21/1545275564106/</a:t>
            </a:r>
            <a:r>
              <a:rPr kumimoji="0" lang="en-US" sz="1400" b="0" i="0" u="none" strike="noStrike" kern="1200" cap="none" spc="0" normalizeH="0" baseline="0" noProof="0" dirty="0" err="1">
                <a:ln>
                  <a:noFill/>
                </a:ln>
                <a:solidFill>
                  <a:prstClr val="black"/>
                </a:solidFill>
                <a:effectLst/>
                <a:uLnTx/>
                <a:uFillTx/>
                <a:latin typeface=""/>
                <a:ea typeface="+mn-ea"/>
                <a:cs typeface="+mn-cs"/>
              </a:rPr>
              <a:t>REI+Groundwater+Approach.pdf</a:t>
            </a:r>
            <a:endParaRPr kumimoji="0" lang="en-US" sz="1400" b="0" i="0" u="none" strike="noStrike" kern="1200" cap="none" spc="0" normalizeH="0" baseline="0" noProof="0" dirty="0">
              <a:ln>
                <a:noFill/>
              </a:ln>
              <a:solidFill>
                <a:prstClr val="black"/>
              </a:solidFill>
              <a:effectLst/>
              <a:uLnTx/>
              <a:uFillTx/>
              <a:latin typefac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Massachusetts Department of Health. (2021). </a:t>
            </a:r>
            <a:r>
              <a:rPr kumimoji="0" lang="en-US" sz="1400" b="0" i="1" u="none" strike="noStrike" kern="1200" cap="none" spc="0" normalizeH="0" baseline="0" noProof="0" dirty="0">
                <a:ln>
                  <a:noFill/>
                </a:ln>
                <a:solidFill>
                  <a:prstClr val="black"/>
                </a:solidFill>
                <a:effectLst/>
                <a:uLnTx/>
                <a:uFillTx/>
                <a:latin typeface=""/>
                <a:ea typeface="+mn-ea"/>
                <a:cs typeface="+mn-cs"/>
              </a:rPr>
              <a:t>Racial Equity Roadmap</a:t>
            </a:r>
            <a:r>
              <a:rPr kumimoji="0" lang="en-US" sz="1400" b="0" i="0" u="none" strike="noStrike" kern="1200" cap="none" spc="0" normalizeH="0" baseline="0" noProof="0" dirty="0">
                <a:ln>
                  <a:noFill/>
                </a:ln>
                <a:solidFill>
                  <a:prstClr val="black"/>
                </a:solidFill>
                <a:effectLst/>
                <a:uLnTx/>
                <a:uFillTx/>
                <a:latin typeface=""/>
                <a:ea typeface="+mn-ea"/>
                <a:cs typeface="+mn-cs"/>
              </a:rPr>
              <a:t>. https://</a:t>
            </a:r>
            <a:r>
              <a:rPr kumimoji="0" lang="en-US" sz="1400" b="0" i="0" u="none" strike="noStrike" kern="1200" cap="none" spc="0" normalizeH="0" baseline="0" noProof="0" dirty="0" err="1">
                <a:ln>
                  <a:noFill/>
                </a:ln>
                <a:solidFill>
                  <a:prstClr val="black"/>
                </a:solidFill>
                <a:effectLst/>
                <a:uLnTx/>
                <a:uFillTx/>
                <a:latin typeface=""/>
                <a:ea typeface="+mn-ea"/>
                <a:cs typeface="+mn-cs"/>
              </a:rPr>
              <a:t>www.mass.gov</a:t>
            </a:r>
            <a:r>
              <a:rPr kumimoji="0" lang="en-US" sz="1400" b="0" i="0" u="none" strike="noStrike" kern="1200" cap="none" spc="0" normalizeH="0" baseline="0" noProof="0" dirty="0">
                <a:ln>
                  <a:noFill/>
                </a:ln>
                <a:solidFill>
                  <a:prstClr val="black"/>
                </a:solidFill>
                <a:effectLst/>
                <a:uLnTx/>
                <a:uFillTx/>
                <a:latin typeface=""/>
                <a:ea typeface="+mn-ea"/>
                <a:cs typeface="+mn-cs"/>
              </a:rPr>
              <a:t>/doc/racial-equity-data-road-map-pdf/download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McLemore, M. R. (2021, May 11). </a:t>
            </a:r>
            <a:r>
              <a:rPr kumimoji="0" lang="en-US" sz="1400" b="0" i="1" u="none" strike="noStrike" kern="1200" cap="none" spc="0" normalizeH="0" baseline="0" noProof="0" dirty="0">
                <a:ln>
                  <a:noFill/>
                </a:ln>
                <a:solidFill>
                  <a:prstClr val="black"/>
                </a:solidFill>
                <a:effectLst/>
                <a:uLnTx/>
                <a:uFillTx/>
                <a:latin typeface=""/>
                <a:ea typeface="+mn-ea"/>
                <a:cs typeface="+mn-cs"/>
              </a:rPr>
              <a:t>Retrofit, Reform, and Reimagine: A Conceptual Framework to Identify Structural Determinants of Health, Resolve Health Disparities, and Achieve Health Equity</a:t>
            </a:r>
            <a:r>
              <a:rPr kumimoji="0" lang="en-US" sz="1400" b="0" i="0" u="none" strike="noStrike" kern="1200" cap="none" spc="0" normalizeH="0" baseline="0" noProof="0" dirty="0">
                <a:ln>
                  <a:noFill/>
                </a:ln>
                <a:solidFill>
                  <a:prstClr val="black"/>
                </a:solidFill>
                <a:effectLst/>
                <a:uLnTx/>
                <a:uFillTx/>
                <a:latin typeface=""/>
                <a:ea typeface="+mn-ea"/>
                <a:cs typeface="+mn-cs"/>
              </a:rPr>
              <a:t>. presented at: 14th Annual Symposium Social Determinants of Health Johns Hopkins Center for Women’s Health, Sex and Gender Research. </a:t>
            </a:r>
            <a:r>
              <a:rPr kumimoji="0" lang="en-US" sz="1400" b="0" i="0" u="sng" strike="noStrike" kern="1200" cap="none" spc="0" normalizeH="0" baseline="0" noProof="0" dirty="0">
                <a:ln>
                  <a:noFill/>
                </a:ln>
                <a:solidFill>
                  <a:prstClr val="black"/>
                </a:solidFill>
                <a:effectLst/>
                <a:uLnTx/>
                <a:uFillTx/>
                <a:latin typeface=""/>
                <a:ea typeface="+mn-ea"/>
                <a:cs typeface="+mn-cs"/>
                <a:hlinkClick r:id="rId5"/>
              </a:rPr>
              <a:t>https://www.youtube.com/watch?v=0gq97JhFG48</a:t>
            </a:r>
            <a:r>
              <a:rPr kumimoji="0" lang="en-US" sz="1400" b="0" i="0" u="none" strike="noStrike" kern="1200" cap="none" spc="0" normalizeH="0" baseline="0" noProof="0" dirty="0">
                <a:ln>
                  <a:noFill/>
                </a:ln>
                <a:solidFill>
                  <a:prstClr val="black"/>
                </a:solidFill>
                <a:effectLst/>
                <a:uLnTx/>
                <a:uFillTx/>
                <a:latin typeface=""/>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Ogden, C. 2011. </a:t>
            </a:r>
            <a:r>
              <a:rPr kumimoji="0" lang="en-US" sz="1400" b="0" i="1" u="none" strike="noStrike" kern="1200" cap="none" spc="0" normalizeH="0" baseline="0" noProof="0" dirty="0">
                <a:ln>
                  <a:noFill/>
                </a:ln>
                <a:solidFill>
                  <a:prstClr val="black"/>
                </a:solidFill>
                <a:effectLst/>
                <a:uLnTx/>
                <a:uFillTx/>
                <a:latin typeface=""/>
                <a:ea typeface="+mn-ea"/>
                <a:cs typeface="+mn-cs"/>
              </a:rPr>
              <a:t>The system is us. </a:t>
            </a:r>
            <a:r>
              <a:rPr kumimoji="0" lang="en-US" sz="1400" b="0" i="0" u="none" strike="noStrike" kern="1200" cap="none" spc="0" normalizeH="0" baseline="0" noProof="0" dirty="0">
                <a:ln>
                  <a:noFill/>
                </a:ln>
                <a:solidFill>
                  <a:prstClr val="black"/>
                </a:solidFill>
                <a:effectLst/>
                <a:uLnTx/>
                <a:uFillTx/>
                <a:latin typeface=""/>
                <a:ea typeface="+mn-ea"/>
                <a:cs typeface="+mn-cs"/>
              </a:rPr>
              <a:t>Interaction Institute for Social Change. </a:t>
            </a:r>
            <a:r>
              <a:rPr kumimoji="0" lang="en-US" sz="1400" b="0" i="0" u="none" strike="noStrike" kern="1200" cap="none" spc="0" normalizeH="0" baseline="0" noProof="0" dirty="0">
                <a:ln>
                  <a:noFill/>
                </a:ln>
                <a:solidFill>
                  <a:prstClr val="black"/>
                </a:solidFill>
                <a:effectLst/>
                <a:uLnTx/>
                <a:uFillTx/>
                <a:latin typeface=""/>
                <a:ea typeface="+mn-ea"/>
                <a:cs typeface="+mn-cs"/>
                <a:hlinkClick r:id="rId6"/>
              </a:rPr>
              <a:t>https://interactioninstitute.org/the-system-is-us/</a:t>
            </a:r>
            <a:endParaRPr kumimoji="0" lang="en-US" sz="1400" b="0" i="0" u="none" strike="noStrike" kern="1200" cap="none" spc="0" normalizeH="0" baseline="0" noProof="0" dirty="0">
              <a:ln>
                <a:noFill/>
              </a:ln>
              <a:solidFill>
                <a:prstClr val="black"/>
              </a:solidFill>
              <a:effectLst/>
              <a:uLnTx/>
              <a:uFillTx/>
              <a:latin typeface=""/>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Wasserman, J., Palmer, R. C., Gomez, M. M., </a:t>
            </a:r>
            <a:r>
              <a:rPr kumimoji="0" lang="en-US" sz="1400" b="0" i="0" u="none" strike="noStrike" kern="1200" cap="none" spc="0" normalizeH="0" baseline="0" noProof="0" dirty="0" err="1">
                <a:ln>
                  <a:noFill/>
                </a:ln>
                <a:solidFill>
                  <a:prstClr val="black"/>
                </a:solidFill>
                <a:effectLst/>
                <a:uLnTx/>
                <a:uFillTx/>
                <a:latin typeface=""/>
                <a:ea typeface="+mn-ea"/>
                <a:cs typeface="+mn-cs"/>
              </a:rPr>
              <a:t>Berzon</a:t>
            </a:r>
            <a:r>
              <a:rPr kumimoji="0" lang="en-US" sz="1400" b="0" i="0" u="none" strike="noStrike" kern="1200" cap="none" spc="0" normalizeH="0" baseline="0" noProof="0" dirty="0">
                <a:ln>
                  <a:noFill/>
                </a:ln>
                <a:solidFill>
                  <a:prstClr val="black"/>
                </a:solidFill>
                <a:effectLst/>
                <a:uLnTx/>
                <a:uFillTx/>
                <a:latin typeface=""/>
                <a:ea typeface="+mn-ea"/>
                <a:cs typeface="+mn-cs"/>
              </a:rPr>
              <a:t>, R., Ibrahim, S. A., &amp; </a:t>
            </a:r>
            <a:r>
              <a:rPr kumimoji="0" lang="en-US" sz="1400" b="0" i="0" u="none" strike="noStrike" kern="1200" cap="none" spc="0" normalizeH="0" baseline="0" noProof="0" dirty="0" err="1">
                <a:ln>
                  <a:noFill/>
                </a:ln>
                <a:solidFill>
                  <a:prstClr val="black"/>
                </a:solidFill>
                <a:effectLst/>
                <a:uLnTx/>
                <a:uFillTx/>
                <a:latin typeface=""/>
                <a:ea typeface="+mn-ea"/>
                <a:cs typeface="+mn-cs"/>
              </a:rPr>
              <a:t>Ayanian</a:t>
            </a:r>
            <a:r>
              <a:rPr kumimoji="0" lang="en-US" sz="1400" b="0" i="0" u="none" strike="noStrike" kern="1200" cap="none" spc="0" normalizeH="0" baseline="0" noProof="0" dirty="0">
                <a:ln>
                  <a:noFill/>
                </a:ln>
                <a:solidFill>
                  <a:prstClr val="black"/>
                </a:solidFill>
                <a:effectLst/>
                <a:uLnTx/>
                <a:uFillTx/>
                <a:latin typeface=""/>
                <a:ea typeface="+mn-ea"/>
                <a:cs typeface="+mn-cs"/>
              </a:rPr>
              <a:t>, J. Z. (2019). Advancing health services research to eliminate health care disparities. </a:t>
            </a:r>
            <a:r>
              <a:rPr kumimoji="0" lang="en-US" sz="1400" b="0" i="1" u="none" strike="noStrike" kern="1200" cap="none" spc="0" normalizeH="0" baseline="0" noProof="0" dirty="0">
                <a:ln>
                  <a:noFill/>
                </a:ln>
                <a:solidFill>
                  <a:prstClr val="black"/>
                </a:solidFill>
                <a:effectLst/>
                <a:uLnTx/>
                <a:uFillTx/>
                <a:latin typeface=""/>
                <a:ea typeface="+mn-ea"/>
                <a:cs typeface="+mn-cs"/>
              </a:rPr>
              <a:t>American journal of public health</a:t>
            </a:r>
            <a:r>
              <a:rPr kumimoji="0" lang="en-US" sz="1400" b="0" i="0" u="none" strike="noStrike" kern="1200" cap="none" spc="0" normalizeH="0" baseline="0" noProof="0" dirty="0">
                <a:ln>
                  <a:noFill/>
                </a:ln>
                <a:solidFill>
                  <a:prstClr val="black"/>
                </a:solidFill>
                <a:effectLst/>
                <a:uLnTx/>
                <a:uFillTx/>
                <a:latin typeface=""/>
                <a:ea typeface="+mn-ea"/>
                <a:cs typeface="+mn-cs"/>
              </a:rPr>
              <a:t>, </a:t>
            </a:r>
            <a:r>
              <a:rPr kumimoji="0" lang="en-US" sz="1400" b="0" i="1" u="none" strike="noStrike" kern="1200" cap="none" spc="0" normalizeH="0" baseline="0" noProof="0" dirty="0">
                <a:ln>
                  <a:noFill/>
                </a:ln>
                <a:solidFill>
                  <a:prstClr val="black"/>
                </a:solidFill>
                <a:effectLst/>
                <a:uLnTx/>
                <a:uFillTx/>
                <a:latin typeface=""/>
                <a:ea typeface="+mn-ea"/>
                <a:cs typeface="+mn-cs"/>
              </a:rPr>
              <a:t>109</a:t>
            </a:r>
            <a:r>
              <a:rPr kumimoji="0" lang="en-US" sz="1400" b="0" i="0" u="none" strike="noStrike" kern="1200" cap="none" spc="0" normalizeH="0" baseline="0" noProof="0" dirty="0">
                <a:ln>
                  <a:noFill/>
                </a:ln>
                <a:solidFill>
                  <a:prstClr val="black"/>
                </a:solidFill>
                <a:effectLst/>
                <a:uLnTx/>
                <a:uFillTx/>
                <a:latin typeface=""/>
                <a:ea typeface="+mn-ea"/>
                <a:cs typeface="+mn-cs"/>
              </a:rPr>
              <a:t>(S1), S64-S69.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
                <a:ea typeface="+mn-ea"/>
                <a:cs typeface="+mn-cs"/>
              </a:rPr>
              <a:t>Women Friendly Cities Challenge. (N.D.) </a:t>
            </a:r>
            <a:r>
              <a:rPr kumimoji="0" lang="en-US" sz="1400" b="0" i="1" u="none" strike="noStrike" kern="1200" cap="none" spc="0" normalizeH="0" baseline="0" noProof="0" dirty="0">
                <a:ln>
                  <a:noFill/>
                </a:ln>
                <a:solidFill>
                  <a:prstClr val="black"/>
                </a:solidFill>
                <a:effectLst/>
                <a:uLnTx/>
                <a:uFillTx/>
                <a:latin typeface=""/>
                <a:ea typeface="+mn-ea"/>
                <a:cs typeface="+mn-cs"/>
              </a:rPr>
              <a:t>Intersectionality displayed as a wheel diagram. https://</a:t>
            </a:r>
            <a:r>
              <a:rPr kumimoji="0" lang="en-US" sz="1400" b="0" i="1" u="none" strike="noStrike" kern="1200" cap="none" spc="0" normalizeH="0" baseline="0" noProof="0" dirty="0" err="1">
                <a:ln>
                  <a:noFill/>
                </a:ln>
                <a:solidFill>
                  <a:prstClr val="black"/>
                </a:solidFill>
                <a:effectLst/>
                <a:uLnTx/>
                <a:uFillTx/>
                <a:latin typeface=""/>
                <a:ea typeface="+mn-ea"/>
                <a:cs typeface="+mn-cs"/>
              </a:rPr>
              <a:t>womenfriendlycitieschallenge.org</a:t>
            </a:r>
            <a:r>
              <a:rPr kumimoji="0" lang="en-US" sz="1400" b="0" i="1" u="none" strike="noStrike" kern="1200" cap="none" spc="0" normalizeH="0" baseline="0" noProof="0" dirty="0">
                <a:ln>
                  <a:noFill/>
                </a:ln>
                <a:solidFill>
                  <a:prstClr val="black"/>
                </a:solidFill>
                <a:effectLst/>
                <a:uLnTx/>
                <a:uFillTx/>
                <a:latin typeface=""/>
                <a:ea typeface="+mn-ea"/>
                <a:cs typeface="+mn-cs"/>
              </a:rPr>
              <a:t>/intersectionality/</a:t>
            </a:r>
            <a:endParaRPr kumimoji="0" lang="en-US" sz="1400" b="0" i="0" u="none" strike="noStrike" kern="1200" cap="none" spc="0" normalizeH="0" baseline="0" noProof="0" dirty="0">
              <a:ln>
                <a:noFill/>
              </a:ln>
              <a:solidFill>
                <a:prstClr val="black"/>
              </a:solidFill>
              <a:effectLst/>
              <a:uLnTx/>
              <a:uFillTx/>
              <a:latin typeface=""/>
              <a:ea typeface="+mn-ea"/>
              <a:cs typeface="+mn-cs"/>
            </a:endParaRPr>
          </a:p>
        </p:txBody>
      </p:sp>
    </p:spTree>
    <p:extLst>
      <p:ext uri="{BB962C8B-B14F-4D97-AF65-F5344CB8AC3E}">
        <p14:creationId xmlns:p14="http://schemas.microsoft.com/office/powerpoint/2010/main" val="687272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573" y="320675"/>
            <a:ext cx="11407487" cy="1325563"/>
          </a:xfrm>
        </p:spPr>
        <p:txBody>
          <a:bodyPr>
            <a:normAutofit/>
          </a:bodyPr>
          <a:lstStyle/>
          <a:p>
            <a:r>
              <a:rPr lang="en-US" sz="5400" b="1" dirty="0"/>
              <a:t>What is a Root Cause(s) Analysis?</a:t>
            </a:r>
          </a:p>
        </p:txBody>
      </p:sp>
      <p:sp>
        <p:nvSpPr>
          <p:cNvPr id="13" name="Rectangle 8">
            <a:extLst>
              <a:ext uri="{FF2B5EF4-FFF2-40B4-BE49-F238E27FC236}">
                <a16:creationId xmlns:a16="http://schemas.microsoft.com/office/drawing/2014/main" id="{37E32B78-23DD-4E77-8B9C-7779E3BF2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ontent Placeholder 2">
            <a:extLst>
              <a:ext uri="{FF2B5EF4-FFF2-40B4-BE49-F238E27FC236}">
                <a16:creationId xmlns:a16="http://schemas.microsoft.com/office/drawing/2014/main" id="{71CFDED2-A339-4B9D-93EF-2FCDC7354BAC}"/>
              </a:ext>
            </a:extLst>
          </p:cNvPr>
          <p:cNvGraphicFramePr>
            <a:graphicFrameLocks noGrp="1"/>
          </p:cNvGraphicFramePr>
          <p:nvPr>
            <p:ph idx="1"/>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6589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0">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79618E1-1E35-4162-BA21-2D97390DF39B}"/>
              </a:ext>
            </a:extLst>
          </p:cNvPr>
          <p:cNvPicPr>
            <a:picLocks noChangeAspect="1"/>
          </p:cNvPicPr>
          <p:nvPr/>
        </p:nvPicPr>
        <p:blipFill rotWithShape="1">
          <a:blip r:embed="rId3"/>
          <a:srcRect l="29341" t="27819" r="28766" b="21111"/>
          <a:stretch/>
        </p:blipFill>
        <p:spPr>
          <a:xfrm>
            <a:off x="2213548" y="643466"/>
            <a:ext cx="6758240" cy="5499282"/>
          </a:xfrm>
          <a:prstGeom prst="rect">
            <a:avLst/>
          </a:prstGeom>
        </p:spPr>
      </p:pic>
      <p:pic>
        <p:nvPicPr>
          <p:cNvPr id="7" name="Picture 6" descr="A close up of a sign&#10;&#10;Description automatically generated">
            <a:extLst>
              <a:ext uri="{FF2B5EF4-FFF2-40B4-BE49-F238E27FC236}">
                <a16:creationId xmlns:a16="http://schemas.microsoft.com/office/drawing/2014/main" id="{30DE3E5A-57EB-4936-81AC-CFF166DF0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8800" y="5357788"/>
            <a:ext cx="2099729" cy="850598"/>
          </a:xfrm>
          <a:prstGeom prst="rect">
            <a:avLst/>
          </a:prstGeom>
        </p:spPr>
      </p:pic>
    </p:spTree>
    <p:extLst>
      <p:ext uri="{BB962C8B-B14F-4D97-AF65-F5344CB8AC3E}">
        <p14:creationId xmlns:p14="http://schemas.microsoft.com/office/powerpoint/2010/main" val="357347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7">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D21DC-9284-6040-AA59-9795A7500C21}"/>
              </a:ext>
            </a:extLst>
          </p:cNvPr>
          <p:cNvSpPr>
            <a:spLocks noGrp="1"/>
          </p:cNvSpPr>
          <p:nvPr>
            <p:ph type="title"/>
          </p:nvPr>
        </p:nvSpPr>
        <p:spPr>
          <a:xfrm>
            <a:off x="806825" y="457201"/>
            <a:ext cx="2844800" cy="3588870"/>
          </a:xfrm>
        </p:spPr>
        <p:txBody>
          <a:bodyPr anchor="b">
            <a:normAutofit/>
          </a:bodyPr>
          <a:lstStyle/>
          <a:p>
            <a:pPr algn="r"/>
            <a:r>
              <a:rPr lang="en-US" sz="4000" b="1">
                <a:solidFill>
                  <a:srgbClr val="FFFFFF"/>
                </a:solidFill>
              </a:rPr>
              <a:t>Health Disparities vs. Inequities</a:t>
            </a:r>
            <a:endParaRPr lang="en-US" sz="4000">
              <a:solidFill>
                <a:srgbClr val="FFFFFF"/>
              </a:solidFill>
            </a:endParaRPr>
          </a:p>
        </p:txBody>
      </p:sp>
      <p:sp>
        <p:nvSpPr>
          <p:cNvPr id="3" name="Content Placeholder 2">
            <a:extLst>
              <a:ext uri="{FF2B5EF4-FFF2-40B4-BE49-F238E27FC236}">
                <a16:creationId xmlns:a16="http://schemas.microsoft.com/office/drawing/2014/main" id="{84D3C61C-545B-61CE-E6F6-B6ADEC690859}"/>
              </a:ext>
            </a:extLst>
          </p:cNvPr>
          <p:cNvSpPr>
            <a:spLocks noGrp="1"/>
          </p:cNvSpPr>
          <p:nvPr>
            <p:ph idx="1"/>
          </p:nvPr>
        </p:nvSpPr>
        <p:spPr>
          <a:xfrm>
            <a:off x="4649245" y="669363"/>
            <a:ext cx="3806386" cy="5534211"/>
          </a:xfrm>
        </p:spPr>
        <p:txBody>
          <a:bodyPr anchor="ctr">
            <a:normAutofit fontScale="92500" lnSpcReduction="20000"/>
          </a:bodyPr>
          <a:lstStyle/>
          <a:p>
            <a:pPr lvl="0"/>
            <a:r>
              <a:rPr lang="en-US" sz="2400" b="1" dirty="0"/>
              <a:t>Health disparities</a:t>
            </a:r>
            <a:endParaRPr lang="en-US" sz="2400" dirty="0"/>
          </a:p>
          <a:p>
            <a:pPr lvl="1"/>
            <a:r>
              <a:rPr lang="en-US" dirty="0"/>
              <a:t>Difference in health outcomes between groups within a population </a:t>
            </a:r>
          </a:p>
          <a:p>
            <a:pPr lvl="1"/>
            <a:r>
              <a:rPr lang="en-US" dirty="0"/>
              <a:t>Related to social or demographic factors </a:t>
            </a:r>
          </a:p>
          <a:p>
            <a:pPr lvl="1"/>
            <a:endParaRPr lang="en-US" dirty="0"/>
          </a:p>
          <a:p>
            <a:pPr lvl="0"/>
            <a:r>
              <a:rPr lang="en-US" sz="2400" b="1" dirty="0"/>
              <a:t>Health inequities</a:t>
            </a:r>
            <a:endParaRPr lang="en-US" sz="2400" dirty="0"/>
          </a:p>
          <a:p>
            <a:pPr lvl="1"/>
            <a:r>
              <a:rPr lang="en-US" dirty="0"/>
              <a:t>Differences in health outcomes that are systematic, avoidable, and unjust</a:t>
            </a:r>
          </a:p>
          <a:p>
            <a:pPr lvl="1"/>
            <a:r>
              <a:rPr lang="en-US" dirty="0"/>
              <a:t>Created when barriers prevent individuals and communities from accessing conditions that allow them to reach their full potential</a:t>
            </a:r>
          </a:p>
        </p:txBody>
      </p:sp>
      <p:pic>
        <p:nvPicPr>
          <p:cNvPr id="7" name="Graphic 6" descr="Bar chart with solid fill">
            <a:extLst>
              <a:ext uri="{FF2B5EF4-FFF2-40B4-BE49-F238E27FC236}">
                <a16:creationId xmlns:a16="http://schemas.microsoft.com/office/drawing/2014/main" id="{BA631C3C-0518-7773-6669-FBC111A2AA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5233" y="872902"/>
            <a:ext cx="2142036" cy="2142036"/>
          </a:xfrm>
          <a:prstGeom prst="rect">
            <a:avLst/>
          </a:prstGeom>
        </p:spPr>
      </p:pic>
      <p:pic>
        <p:nvPicPr>
          <p:cNvPr id="5" name="Graphic 4" descr="Scales of justice with solid fill">
            <a:extLst>
              <a:ext uri="{FF2B5EF4-FFF2-40B4-BE49-F238E27FC236}">
                <a16:creationId xmlns:a16="http://schemas.microsoft.com/office/drawing/2014/main" id="{7B908326-9D76-8954-ADCB-D8943742A6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35233" y="3750067"/>
            <a:ext cx="2235031" cy="2235031"/>
          </a:xfrm>
          <a:prstGeom prst="rect">
            <a:avLst/>
          </a:prstGeom>
        </p:spPr>
      </p:pic>
      <p:sp>
        <p:nvSpPr>
          <p:cNvPr id="17" name="TextBox 16">
            <a:extLst>
              <a:ext uri="{FF2B5EF4-FFF2-40B4-BE49-F238E27FC236}">
                <a16:creationId xmlns:a16="http://schemas.microsoft.com/office/drawing/2014/main" id="{B3674ABF-6FE6-C5D5-7268-F585B4C16DCE}"/>
              </a:ext>
            </a:extLst>
          </p:cNvPr>
          <p:cNvSpPr txBox="1"/>
          <p:nvPr/>
        </p:nvSpPr>
        <p:spPr>
          <a:xfrm>
            <a:off x="4037825" y="6295043"/>
            <a:ext cx="7982940"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effectLst/>
                <a:uLnTx/>
                <a:uFillTx/>
                <a:latin typeface="Calibri" panose="020F0502020204030204"/>
                <a:ea typeface="ＭＳ Ｐゴシック" charset="0"/>
              </a:rPr>
              <a:t>IHI Improving Health Equity: Make Health Equity a Strategic Priority; </a:t>
            </a:r>
            <a:r>
              <a:rPr kumimoji="0" lang="en-US" sz="900" b="1" i="0" u="none" strike="noStrike" kern="1200" cap="none" spc="0" normalizeH="0" baseline="0" noProof="0" dirty="0">
                <a:ln>
                  <a:noFill/>
                </a:ln>
                <a:effectLst/>
                <a:uLnTx/>
                <a:uFillTx/>
                <a:latin typeface="Calibri" panose="020F0502020204030204"/>
                <a:ea typeface="ＭＳ Ｐゴシック" charset="0"/>
                <a:cs typeface="+mn-cs"/>
              </a:rPr>
              <a:t>SMFM Special Report. Am J </a:t>
            </a:r>
            <a:r>
              <a:rPr kumimoji="0" lang="en-US" sz="900" b="1" i="0" u="none" strike="noStrike" kern="1200" cap="none" spc="0" normalizeH="0" baseline="0" noProof="0" dirty="0" err="1">
                <a:ln>
                  <a:noFill/>
                </a:ln>
                <a:effectLst/>
                <a:uLnTx/>
                <a:uFillTx/>
                <a:latin typeface="Calibri" panose="020F0502020204030204"/>
                <a:ea typeface="ＭＳ Ｐゴシック" charset="0"/>
                <a:cs typeface="+mn-cs"/>
              </a:rPr>
              <a:t>Obstet</a:t>
            </a:r>
            <a:r>
              <a:rPr kumimoji="0" lang="en-US" sz="900" b="1" i="0" u="none" strike="noStrike" kern="1200" cap="none" spc="0" normalizeH="0" baseline="0" noProof="0" dirty="0">
                <a:ln>
                  <a:noFill/>
                </a:ln>
                <a:effectLst/>
                <a:uLnTx/>
                <a:uFillTx/>
                <a:latin typeface="Calibri" panose="020F0502020204030204"/>
                <a:ea typeface="ＭＳ Ｐゴシック" charset="0"/>
                <a:cs typeface="+mn-cs"/>
              </a:rPr>
              <a:t> Gynecol. 2018 Feb;218(2):B9-B17; Greenwood B, et al. </a:t>
            </a:r>
            <a:r>
              <a:rPr kumimoji="0" lang="pl-PL" sz="900" b="1" i="0" u="none" strike="noStrike" kern="1200" cap="none" spc="0" normalizeH="0" baseline="0" noProof="0" dirty="0">
                <a:ln>
                  <a:noFill/>
                </a:ln>
                <a:effectLst/>
                <a:uLnTx/>
                <a:uFillTx/>
                <a:latin typeface="Calibri" panose="020F0502020204030204"/>
                <a:ea typeface="ＭＳ Ｐゴシック" charset="0"/>
                <a:cs typeface="+mn-cs"/>
              </a:rPr>
              <a:t>Proc Natl Acad Sci U S A. 2020 Sep 1;117(35):21194-21200</a:t>
            </a:r>
            <a:r>
              <a:rPr kumimoji="0" lang="en-US" sz="900" b="1" i="0" u="none" strike="noStrike" kern="1200" cap="none" spc="0" normalizeH="0" baseline="0" noProof="0" dirty="0">
                <a:ln>
                  <a:noFill/>
                </a:ln>
                <a:effectLst/>
                <a:uLnTx/>
                <a:uFillTx/>
                <a:latin typeface="Calibri" panose="020F0502020204030204"/>
                <a:ea typeface="ＭＳ Ｐゴシック" charset="0"/>
                <a:cs typeface="+mn-cs"/>
              </a:rPr>
              <a:t>; Pregnancy Mortality Surveillance System, 2011-2015. MMWR 2019;68:423-9; Howell, E et al. Clin </a:t>
            </a:r>
            <a:r>
              <a:rPr kumimoji="0" lang="en-US" sz="900" b="1" i="0" u="none" strike="noStrike" kern="1200" cap="none" spc="0" normalizeH="0" baseline="0" noProof="0" dirty="0" err="1">
                <a:ln>
                  <a:noFill/>
                </a:ln>
                <a:effectLst/>
                <a:uLnTx/>
                <a:uFillTx/>
                <a:latin typeface="Calibri" panose="020F0502020204030204"/>
                <a:ea typeface="ＭＳ Ｐゴシック" charset="0"/>
                <a:cs typeface="+mn-cs"/>
              </a:rPr>
              <a:t>Obstet</a:t>
            </a:r>
            <a:r>
              <a:rPr kumimoji="0" lang="en-US" sz="900" b="1" i="0" u="none" strike="noStrike" kern="1200" cap="none" spc="0" normalizeH="0" baseline="0" noProof="0" dirty="0">
                <a:ln>
                  <a:noFill/>
                </a:ln>
                <a:effectLst/>
                <a:uLnTx/>
                <a:uFillTx/>
                <a:latin typeface="Calibri" panose="020F0502020204030204"/>
                <a:ea typeface="ＭＳ Ｐゴシック" charset="0"/>
                <a:cs typeface="+mn-cs"/>
              </a:rPr>
              <a:t> Gynecol. 2018 Jun;61(2):387-399 </a:t>
            </a:r>
          </a:p>
        </p:txBody>
      </p:sp>
    </p:spTree>
    <p:extLst>
      <p:ext uri="{BB962C8B-B14F-4D97-AF65-F5344CB8AC3E}">
        <p14:creationId xmlns:p14="http://schemas.microsoft.com/office/powerpoint/2010/main" val="1821957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screenshot of a social media post&#10;&#10;Description automatically generated">
            <a:extLst>
              <a:ext uri="{FF2B5EF4-FFF2-40B4-BE49-F238E27FC236}">
                <a16:creationId xmlns:a16="http://schemas.microsoft.com/office/drawing/2014/main" id="{1A6DC28E-47A5-4563-B18E-307CB4FC0C1B}"/>
              </a:ext>
            </a:extLst>
          </p:cNvPr>
          <p:cNvPicPr>
            <a:picLocks noChangeAspect="1"/>
          </p:cNvPicPr>
          <p:nvPr/>
        </p:nvPicPr>
        <p:blipFill rotWithShape="1">
          <a:blip r:embed="rId3"/>
          <a:srcRect l="16585" t="11606" r="44732" b="27777"/>
          <a:stretch/>
        </p:blipFill>
        <p:spPr>
          <a:xfrm>
            <a:off x="643467" y="659903"/>
            <a:ext cx="5294716" cy="5538192"/>
          </a:xfrm>
          <a:prstGeom prst="rect">
            <a:avLst/>
          </a:prstGeom>
        </p:spPr>
      </p:pic>
      <p:cxnSp>
        <p:nvCxnSpPr>
          <p:cNvPr id="13"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social media post&#10;&#10;Description automatically generated">
            <a:extLst>
              <a:ext uri="{FF2B5EF4-FFF2-40B4-BE49-F238E27FC236}">
                <a16:creationId xmlns:a16="http://schemas.microsoft.com/office/drawing/2014/main" id="{8F2C691C-149D-4D9B-83B3-9591E8F7BC95}"/>
              </a:ext>
            </a:extLst>
          </p:cNvPr>
          <p:cNvPicPr>
            <a:picLocks noChangeAspect="1"/>
          </p:cNvPicPr>
          <p:nvPr/>
        </p:nvPicPr>
        <p:blipFill rotWithShape="1">
          <a:blip r:embed="rId4"/>
          <a:srcRect l="21111" t="20247" r="44979" b="21728"/>
          <a:stretch/>
        </p:blipFill>
        <p:spPr>
          <a:xfrm>
            <a:off x="6462411" y="643467"/>
            <a:ext cx="4877526" cy="5571066"/>
          </a:xfrm>
          <a:prstGeom prst="rect">
            <a:avLst/>
          </a:prstGeom>
        </p:spPr>
      </p:pic>
      <p:sp>
        <p:nvSpPr>
          <p:cNvPr id="4" name="Rectangle 3">
            <a:extLst>
              <a:ext uri="{FF2B5EF4-FFF2-40B4-BE49-F238E27FC236}">
                <a16:creationId xmlns:a16="http://schemas.microsoft.com/office/drawing/2014/main" id="{FFB52BF5-3F32-45AB-99ED-3FB710E512D9}"/>
              </a:ext>
            </a:extLst>
          </p:cNvPr>
          <p:cNvSpPr/>
          <p:nvPr/>
        </p:nvSpPr>
        <p:spPr>
          <a:xfrm>
            <a:off x="6673795" y="5629062"/>
            <a:ext cx="3056466" cy="4173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C703E6E-965C-4DA2-8C9F-62DA509D5982}"/>
              </a:ext>
            </a:extLst>
          </p:cNvPr>
          <p:cNvCxnSpPr/>
          <p:nvPr/>
        </p:nvCxnSpPr>
        <p:spPr>
          <a:xfrm>
            <a:off x="1534602" y="1892410"/>
            <a:ext cx="15823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CCEE2C-494F-4B74-9718-ED2404ED7B8C}"/>
              </a:ext>
            </a:extLst>
          </p:cNvPr>
          <p:cNvCxnSpPr>
            <a:cxnSpLocks/>
          </p:cNvCxnSpPr>
          <p:nvPr/>
        </p:nvCxnSpPr>
        <p:spPr>
          <a:xfrm>
            <a:off x="1470991" y="5368455"/>
            <a:ext cx="39358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831B67A-95AE-4D60-AE6B-E99E4B2277FE}"/>
              </a:ext>
            </a:extLst>
          </p:cNvPr>
          <p:cNvCxnSpPr>
            <a:cxnSpLocks/>
          </p:cNvCxnSpPr>
          <p:nvPr/>
        </p:nvCxnSpPr>
        <p:spPr>
          <a:xfrm>
            <a:off x="6673795" y="5542426"/>
            <a:ext cx="41956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DF52CB8-550C-438E-876B-382B23272DB5}"/>
              </a:ext>
            </a:extLst>
          </p:cNvPr>
          <p:cNvCxnSpPr>
            <a:cxnSpLocks/>
          </p:cNvCxnSpPr>
          <p:nvPr/>
        </p:nvCxnSpPr>
        <p:spPr>
          <a:xfrm>
            <a:off x="6732105" y="5307495"/>
            <a:ext cx="41373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EF7072-F5BC-43D3-900B-BECD88EADAC2}"/>
              </a:ext>
            </a:extLst>
          </p:cNvPr>
          <p:cNvCxnSpPr>
            <a:cxnSpLocks/>
          </p:cNvCxnSpPr>
          <p:nvPr/>
        </p:nvCxnSpPr>
        <p:spPr>
          <a:xfrm>
            <a:off x="6732105" y="5038476"/>
            <a:ext cx="40737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AD5F95-2FBD-4F7F-8EA3-D3C91D7B183F}"/>
              </a:ext>
            </a:extLst>
          </p:cNvPr>
          <p:cNvCxnSpPr>
            <a:cxnSpLocks/>
          </p:cNvCxnSpPr>
          <p:nvPr/>
        </p:nvCxnSpPr>
        <p:spPr>
          <a:xfrm>
            <a:off x="8509221" y="4785360"/>
            <a:ext cx="23602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71C778C-3898-4565-A350-5D4B17CAD632}"/>
              </a:ext>
            </a:extLst>
          </p:cNvPr>
          <p:cNvCxnSpPr>
            <a:cxnSpLocks/>
          </p:cNvCxnSpPr>
          <p:nvPr/>
        </p:nvCxnSpPr>
        <p:spPr>
          <a:xfrm>
            <a:off x="8509221" y="4524292"/>
            <a:ext cx="23602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0234821-55BD-4989-9EAE-9D94089A811B}"/>
              </a:ext>
            </a:extLst>
          </p:cNvPr>
          <p:cNvCxnSpPr>
            <a:cxnSpLocks/>
          </p:cNvCxnSpPr>
          <p:nvPr/>
        </p:nvCxnSpPr>
        <p:spPr>
          <a:xfrm>
            <a:off x="8509221" y="4231419"/>
            <a:ext cx="22091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CEF811D-A078-4289-8821-10D6D85B5E94}"/>
              </a:ext>
            </a:extLst>
          </p:cNvPr>
          <p:cNvCxnSpPr/>
          <p:nvPr/>
        </p:nvCxnSpPr>
        <p:spPr>
          <a:xfrm>
            <a:off x="1470991" y="2156128"/>
            <a:ext cx="15823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2FDC64-6B7D-4349-8F66-59C0C52B3A29}"/>
              </a:ext>
            </a:extLst>
          </p:cNvPr>
          <p:cNvCxnSpPr>
            <a:cxnSpLocks/>
          </p:cNvCxnSpPr>
          <p:nvPr/>
        </p:nvCxnSpPr>
        <p:spPr>
          <a:xfrm>
            <a:off x="1534602" y="5131241"/>
            <a:ext cx="387228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147D72A-BC31-4A93-8F47-C251BACE8FA0}"/>
              </a:ext>
            </a:extLst>
          </p:cNvPr>
          <p:cNvCxnSpPr>
            <a:cxnSpLocks/>
          </p:cNvCxnSpPr>
          <p:nvPr/>
        </p:nvCxnSpPr>
        <p:spPr>
          <a:xfrm>
            <a:off x="2190585" y="4894028"/>
            <a:ext cx="321630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16D1CF8-DC45-4C86-8EEB-E94A01289881}"/>
              </a:ext>
            </a:extLst>
          </p:cNvPr>
          <p:cNvCxnSpPr>
            <a:cxnSpLocks/>
          </p:cNvCxnSpPr>
          <p:nvPr/>
        </p:nvCxnSpPr>
        <p:spPr>
          <a:xfrm>
            <a:off x="1470991" y="6123240"/>
            <a:ext cx="182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D8BEC7C-8961-46E6-8988-AA5F17AB2B2A}"/>
              </a:ext>
            </a:extLst>
          </p:cNvPr>
          <p:cNvCxnSpPr>
            <a:cxnSpLocks/>
          </p:cNvCxnSpPr>
          <p:nvPr/>
        </p:nvCxnSpPr>
        <p:spPr>
          <a:xfrm>
            <a:off x="1470991" y="5854810"/>
            <a:ext cx="40154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5903E5-1C3B-43DD-85E8-D0BB993A7568}"/>
              </a:ext>
            </a:extLst>
          </p:cNvPr>
          <p:cNvCxnSpPr>
            <a:cxnSpLocks/>
          </p:cNvCxnSpPr>
          <p:nvPr/>
        </p:nvCxnSpPr>
        <p:spPr>
          <a:xfrm>
            <a:off x="1470991" y="5605374"/>
            <a:ext cx="40154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17FDD93-9FEF-48DE-9B7F-6F6AE9C0C275}"/>
              </a:ext>
            </a:extLst>
          </p:cNvPr>
          <p:cNvCxnSpPr/>
          <p:nvPr/>
        </p:nvCxnSpPr>
        <p:spPr>
          <a:xfrm>
            <a:off x="1470991" y="2402618"/>
            <a:ext cx="15823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13FDD8-18A7-4CE8-9D37-F8E03C77AE38}"/>
              </a:ext>
            </a:extLst>
          </p:cNvPr>
          <p:cNvCxnSpPr>
            <a:cxnSpLocks/>
          </p:cNvCxnSpPr>
          <p:nvPr/>
        </p:nvCxnSpPr>
        <p:spPr>
          <a:xfrm flipV="1">
            <a:off x="1470991" y="2665012"/>
            <a:ext cx="787179"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555065"/>
      </p:ext>
    </p:extLst>
  </p:cSld>
  <p:clrMapOvr>
    <a:masterClrMapping/>
  </p:clrMapOvr>
  <mc:AlternateContent xmlns:mc="http://schemas.openxmlformats.org/markup-compatibility/2006" xmlns:p14="http://schemas.microsoft.com/office/powerpoint/2010/main">
    <mc:Choice Requires="p14">
      <p:transition spd="slow" p14:dur="2000" advTm="5134"/>
    </mc:Choice>
    <mc:Fallback xmlns="">
      <p:transition spd="slow" advTm="513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95D501-18E8-48E2-9AA4-5DFEF48486D0}"/>
              </a:ext>
            </a:extLst>
          </p:cNvPr>
          <p:cNvSpPr>
            <a:spLocks noGrp="1"/>
          </p:cNvSpPr>
          <p:nvPr>
            <p:ph type="title"/>
          </p:nvPr>
        </p:nvSpPr>
        <p:spPr>
          <a:xfrm>
            <a:off x="804673" y="1445494"/>
            <a:ext cx="3616856" cy="4376572"/>
          </a:xfrm>
        </p:spPr>
        <p:txBody>
          <a:bodyPr anchor="ctr">
            <a:normAutofit fontScale="9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700" b="1" dirty="0"/>
              <a:t>Race vs. Racism</a:t>
            </a:r>
            <a:br>
              <a:rPr lang="en-US" sz="3700" b="1" dirty="0"/>
            </a:br>
            <a:br>
              <a:rPr lang="en-US" sz="3700" b="1" dirty="0"/>
            </a:br>
            <a:r>
              <a:rPr kumimoji="0" lang="en-US" sz="4000" b="1" i="0" u="none" strike="noStrike" kern="1200" cap="none" spc="0" normalizeH="0" baseline="0" noProof="0" dirty="0">
                <a:ln>
                  <a:noFill/>
                </a:ln>
                <a:solidFill>
                  <a:srgbClr val="FFC000"/>
                </a:solidFill>
                <a:effectLst/>
                <a:uLnTx/>
                <a:uFillTx/>
                <a:latin typeface="Calibri Light" panose="020F0302020204030204"/>
                <a:ea typeface="+mn-ea"/>
                <a:cs typeface="+mn-cs"/>
              </a:rPr>
              <a:t>“Race Is Not a Risk Factor, Racism Is.” </a:t>
            </a:r>
            <a:br>
              <a:rPr kumimoji="0" lang="en-US" sz="4000" b="1" i="0" u="none" strike="noStrike" kern="1200" cap="none" spc="0" normalizeH="0" baseline="0" noProof="0" dirty="0">
                <a:ln>
                  <a:noFill/>
                </a:ln>
                <a:solidFill>
                  <a:srgbClr val="FFC000"/>
                </a:solidFill>
                <a:effectLst/>
                <a:uLnTx/>
                <a:uFillTx/>
                <a:latin typeface="Calibri Light" panose="020F0302020204030204"/>
                <a:ea typeface="+mn-ea"/>
                <a:cs typeface="+mn-cs"/>
              </a:rPr>
            </a:br>
            <a:r>
              <a:rPr kumimoji="0" lang="en-US" sz="2800" b="1" i="1" u="none" strike="noStrike" kern="1200" cap="none" spc="0" normalizeH="0" baseline="0" noProof="0" dirty="0" err="1">
                <a:ln>
                  <a:noFill/>
                </a:ln>
                <a:solidFill>
                  <a:srgbClr val="FFC000"/>
                </a:solidFill>
                <a:effectLst/>
                <a:uLnTx/>
                <a:uFillTx/>
                <a:latin typeface="Calibri Light" panose="020F0302020204030204"/>
                <a:ea typeface="+mn-ea"/>
                <a:cs typeface="+mn-cs"/>
              </a:rPr>
              <a:t>Joia</a:t>
            </a:r>
            <a:r>
              <a:rPr kumimoji="0" lang="en-US" sz="2800" b="1" i="1" u="none" strike="noStrike" kern="1200" cap="none" spc="0" normalizeH="0" baseline="0" noProof="0" dirty="0">
                <a:ln>
                  <a:noFill/>
                </a:ln>
                <a:solidFill>
                  <a:srgbClr val="FFC000"/>
                </a:solidFill>
                <a:effectLst/>
                <a:uLnTx/>
                <a:uFillTx/>
                <a:latin typeface="Calibri Light" panose="020F0302020204030204"/>
                <a:ea typeface="+mn-ea"/>
                <a:cs typeface="+mn-cs"/>
              </a:rPr>
              <a:t> Crear-Perry, MD Founder and President of National Birth Equity Collaborative</a:t>
            </a:r>
            <a:br>
              <a:rPr kumimoji="0" lang="en-US" sz="2800" b="1" i="1" u="none" strike="noStrike" kern="1200" cap="none" spc="0" normalizeH="0" baseline="0" noProof="0" dirty="0">
                <a:ln>
                  <a:noFill/>
                </a:ln>
                <a:solidFill>
                  <a:prstClr val="black"/>
                </a:solidFill>
                <a:effectLst/>
                <a:uLnTx/>
                <a:uFillTx/>
                <a:latin typeface="Calibri Light" panose="020F0302020204030204"/>
                <a:ea typeface="+mn-ea"/>
                <a:cs typeface="+mn-cs"/>
              </a:rPr>
            </a:br>
            <a:endParaRPr lang="en-US" sz="3700" b="1" i="1" dirty="0"/>
          </a:p>
        </p:txBody>
      </p:sp>
      <p:sp>
        <p:nvSpPr>
          <p:cNvPr id="32" name="Freeform: Shape 34">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4C9F16ED-3088-4DDF-9E62-DC48DBB761E8}"/>
              </a:ext>
            </a:extLst>
          </p:cNvPr>
          <p:cNvSpPr>
            <a:spLocks noGrp="1"/>
          </p:cNvSpPr>
          <p:nvPr>
            <p:ph idx="1"/>
          </p:nvPr>
        </p:nvSpPr>
        <p:spPr>
          <a:xfrm>
            <a:off x="6096000" y="601133"/>
            <a:ext cx="5501834" cy="5850467"/>
          </a:xfrm>
        </p:spPr>
        <p:txBody>
          <a:bodyPr anchor="ctr">
            <a:normAutofit/>
          </a:bodyPr>
          <a:lstStyle/>
          <a:p>
            <a:r>
              <a:rPr lang="en-US" sz="2000" b="1" dirty="0">
                <a:solidFill>
                  <a:schemeClr val="bg1"/>
                </a:solidFill>
              </a:rPr>
              <a:t>Race:</a:t>
            </a:r>
            <a:r>
              <a:rPr lang="en-US" sz="2000" dirty="0">
                <a:solidFill>
                  <a:schemeClr val="bg1"/>
                </a:solidFill>
              </a:rPr>
              <a:t> Social, NOT biologic, construct for grouping people, based on skin color and other apparent physical differences</a:t>
            </a:r>
          </a:p>
          <a:p>
            <a:endParaRPr lang="en-US" sz="2000" dirty="0">
              <a:solidFill>
                <a:schemeClr val="bg1"/>
              </a:solidFill>
            </a:endParaRPr>
          </a:p>
          <a:p>
            <a:r>
              <a:rPr lang="en-US" sz="2000" b="1" dirty="0">
                <a:solidFill>
                  <a:schemeClr val="bg1"/>
                </a:solidFill>
              </a:rPr>
              <a:t>Racism: </a:t>
            </a:r>
            <a:r>
              <a:rPr lang="en-US" sz="2000" dirty="0">
                <a:solidFill>
                  <a:schemeClr val="bg1"/>
                </a:solidFill>
              </a:rPr>
              <a:t>system of advantage based on race</a:t>
            </a:r>
          </a:p>
          <a:p>
            <a:pPr lvl="1" defTabSz="942289">
              <a:defRPr/>
            </a:pPr>
            <a:r>
              <a:rPr lang="en-US" sz="2000" dirty="0">
                <a:solidFill>
                  <a:schemeClr val="bg1"/>
                </a:solidFill>
              </a:rPr>
              <a:t>Internalized</a:t>
            </a:r>
          </a:p>
          <a:p>
            <a:pPr lvl="1" defTabSz="942289">
              <a:defRPr/>
            </a:pPr>
            <a:r>
              <a:rPr lang="en-US" sz="2000" dirty="0">
                <a:solidFill>
                  <a:schemeClr val="bg1"/>
                </a:solidFill>
              </a:rPr>
              <a:t>Interpersonal</a:t>
            </a:r>
          </a:p>
          <a:p>
            <a:pPr lvl="1" defTabSz="942289">
              <a:defRPr/>
            </a:pPr>
            <a:r>
              <a:rPr lang="en-US" sz="2000" dirty="0">
                <a:solidFill>
                  <a:schemeClr val="bg1"/>
                </a:solidFill>
              </a:rPr>
              <a:t>Institutional/Structural/Systemic</a:t>
            </a:r>
          </a:p>
          <a:p>
            <a:pPr lvl="2" defTabSz="942289">
              <a:defRPr/>
            </a:pPr>
            <a:endParaRPr lang="en-US" dirty="0">
              <a:solidFill>
                <a:schemeClr val="bg1"/>
              </a:solidFill>
            </a:endParaRPr>
          </a:p>
          <a:p>
            <a:pPr defTabSz="942289">
              <a:defRPr/>
            </a:pPr>
            <a:r>
              <a:rPr lang="en-US" sz="2000" dirty="0">
                <a:solidFill>
                  <a:schemeClr val="bg1"/>
                </a:solidFill>
              </a:rPr>
              <a:t>ACOG joint statement addressing racism: “Recognizing that race is a social construct, not biologically based, is important to understanding that racism, not race, impacts health care, health, and health outcomes.” </a:t>
            </a:r>
          </a:p>
          <a:p>
            <a:pPr lvl="1"/>
            <a:endParaRPr lang="en-US" sz="2000" dirty="0">
              <a:solidFill>
                <a:schemeClr val="bg1"/>
              </a:solidFill>
            </a:endParaRPr>
          </a:p>
          <a:p>
            <a:endParaRPr lang="en-US" sz="2000" dirty="0">
              <a:solidFill>
                <a:schemeClr val="bg1"/>
              </a:solidFill>
            </a:endParaRPr>
          </a:p>
        </p:txBody>
      </p:sp>
      <p:sp>
        <p:nvSpPr>
          <p:cNvPr id="3" name="TextBox 2">
            <a:extLst>
              <a:ext uri="{FF2B5EF4-FFF2-40B4-BE49-F238E27FC236}">
                <a16:creationId xmlns:a16="http://schemas.microsoft.com/office/drawing/2014/main" id="{0FA4F3CB-99DA-4128-AEA8-A6110092FB14}"/>
              </a:ext>
            </a:extLst>
          </p:cNvPr>
          <p:cNvSpPr txBox="1"/>
          <p:nvPr/>
        </p:nvSpPr>
        <p:spPr>
          <a:xfrm>
            <a:off x="736456" y="3858053"/>
            <a:ext cx="3430958" cy="289643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Light" panose="020F0302020204030204"/>
              <a:ea typeface="ＭＳ Ｐゴシック" charset="0"/>
              <a:cs typeface="+mn-cs"/>
            </a:endParaRPr>
          </a:p>
        </p:txBody>
      </p:sp>
      <p:sp>
        <p:nvSpPr>
          <p:cNvPr id="5" name="TextBox 4">
            <a:extLst>
              <a:ext uri="{FF2B5EF4-FFF2-40B4-BE49-F238E27FC236}">
                <a16:creationId xmlns:a16="http://schemas.microsoft.com/office/drawing/2014/main" id="{2AEE82FD-95DE-4FF0-8FAB-BD31B5983B14}"/>
              </a:ext>
            </a:extLst>
          </p:cNvPr>
          <p:cNvSpPr txBox="1"/>
          <p:nvPr/>
        </p:nvSpPr>
        <p:spPr>
          <a:xfrm>
            <a:off x="6387517" y="6231265"/>
            <a:ext cx="550663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ACOG Joint Statement: Collective Action Addressing Racism. Aug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IHI Liberation in the Exam Room: Racial Justice and Equity in Healthcare</a:t>
            </a:r>
          </a:p>
        </p:txBody>
      </p:sp>
    </p:spTree>
    <p:extLst>
      <p:ext uri="{BB962C8B-B14F-4D97-AF65-F5344CB8AC3E}">
        <p14:creationId xmlns:p14="http://schemas.microsoft.com/office/powerpoint/2010/main" val="185996658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2703" t="18592" r="12442" b="23993"/>
          <a:stretch/>
        </p:blipFill>
        <p:spPr>
          <a:xfrm>
            <a:off x="584000" y="643467"/>
            <a:ext cx="7318533" cy="5198533"/>
          </a:xfrm>
          <a:prstGeom prst="rect">
            <a:avLst/>
          </a:prstGeom>
        </p:spPr>
      </p:pic>
      <p:sp>
        <p:nvSpPr>
          <p:cNvPr id="16" name="Rectangle 9">
            <a:extLst>
              <a:ext uri="{FF2B5EF4-FFF2-40B4-BE49-F238E27FC236}">
                <a16:creationId xmlns:a16="http://schemas.microsoft.com/office/drawing/2014/main" id="{F5493CFF-E43B-4B10-ACE1-C8A124662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0"/>
            <a:ext cx="406212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430682" y="313268"/>
            <a:ext cx="3117850" cy="877758"/>
          </a:xfrm>
        </p:spPr>
        <p:txBody>
          <a:bodyPr anchor="b">
            <a:normAutofit/>
          </a:bodyPr>
          <a:lstStyle/>
          <a:p>
            <a:r>
              <a:rPr lang="en-US" sz="3600" b="1">
                <a:solidFill>
                  <a:schemeClr val="bg1"/>
                </a:solidFill>
              </a:rPr>
              <a:t>Allostatic Load</a:t>
            </a:r>
          </a:p>
        </p:txBody>
      </p:sp>
      <p:sp>
        <p:nvSpPr>
          <p:cNvPr id="5" name="Content Placeholder 4"/>
          <p:cNvSpPr>
            <a:spLocks noGrp="1"/>
          </p:cNvSpPr>
          <p:nvPr>
            <p:ph idx="1"/>
          </p:nvPr>
        </p:nvSpPr>
        <p:spPr>
          <a:xfrm>
            <a:off x="8502649" y="1936376"/>
            <a:ext cx="3407603" cy="4608356"/>
          </a:xfrm>
        </p:spPr>
        <p:txBody>
          <a:bodyPr>
            <a:normAutofit/>
          </a:bodyPr>
          <a:lstStyle/>
          <a:p>
            <a:r>
              <a:rPr lang="en-US" sz="2000" dirty="0">
                <a:solidFill>
                  <a:schemeClr val="bg1"/>
                </a:solidFill>
              </a:rPr>
              <a:t>Allostatic load/weathering: cumulative physiological effects of stress over life course</a:t>
            </a:r>
          </a:p>
          <a:p>
            <a:endParaRPr lang="en-US" sz="2000" dirty="0">
              <a:solidFill>
                <a:schemeClr val="bg1"/>
              </a:solidFill>
            </a:endParaRPr>
          </a:p>
          <a:p>
            <a:r>
              <a:rPr lang="en-US" sz="2000" dirty="0">
                <a:solidFill>
                  <a:schemeClr val="bg1"/>
                </a:solidFill>
              </a:rPr>
              <a:t>Black women exposed to discrimination during pregnancy </a:t>
            </a:r>
            <a:r>
              <a:rPr lang="en-US" sz="2000" dirty="0">
                <a:solidFill>
                  <a:schemeClr val="bg1"/>
                </a:solidFill>
                <a:sym typeface="Wingdings" panose="05000000000000000000" pitchFamily="2" charset="2"/>
              </a:rPr>
              <a:t> adverse outcomes</a:t>
            </a:r>
          </a:p>
          <a:p>
            <a:endParaRPr lang="en-US" sz="2000" dirty="0">
              <a:solidFill>
                <a:schemeClr val="bg1"/>
              </a:solidFill>
              <a:sym typeface="Wingdings" panose="05000000000000000000" pitchFamily="2" charset="2"/>
            </a:endParaRPr>
          </a:p>
          <a:p>
            <a:r>
              <a:rPr lang="en-US" sz="2000" dirty="0">
                <a:solidFill>
                  <a:schemeClr val="bg1"/>
                </a:solidFill>
                <a:sym typeface="Wingdings" panose="05000000000000000000" pitchFamily="2" charset="2"/>
              </a:rPr>
              <a:t>Intersectionality: Black women have highest documented allostatic load scores</a:t>
            </a:r>
            <a:endParaRPr lang="en-US" sz="2000" dirty="0">
              <a:solidFill>
                <a:schemeClr val="bg1"/>
              </a:solidFill>
            </a:endParaRPr>
          </a:p>
          <a:p>
            <a:pPr marL="0" indent="0">
              <a:buNone/>
            </a:pPr>
            <a:endParaRPr lang="en-US" sz="2000" dirty="0">
              <a:solidFill>
                <a:schemeClr val="bg1"/>
              </a:solidFill>
              <a:sym typeface="Wingdings" panose="05000000000000000000" pitchFamily="2" charset="2"/>
            </a:endParaRPr>
          </a:p>
        </p:txBody>
      </p:sp>
      <p:sp>
        <p:nvSpPr>
          <p:cNvPr id="3" name="TextBox 2">
            <a:extLst>
              <a:ext uri="{FF2B5EF4-FFF2-40B4-BE49-F238E27FC236}">
                <a16:creationId xmlns:a16="http://schemas.microsoft.com/office/drawing/2014/main" id="{50BFA9C3-7C8F-43D9-A952-CD7241F257D1}"/>
              </a:ext>
            </a:extLst>
          </p:cNvPr>
          <p:cNvSpPr txBox="1"/>
          <p:nvPr/>
        </p:nvSpPr>
        <p:spPr>
          <a:xfrm>
            <a:off x="87095" y="6396335"/>
            <a:ext cx="47682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Annual Review of Sociology. July 2018. Vol. 44:319-340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Riggan</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 KA, et al. J Racial </a:t>
            </a: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Ethn</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 Health Disparities. 2021 Feb;8(1):69-79. </a:t>
            </a:r>
          </a:p>
        </p:txBody>
      </p:sp>
    </p:spTree>
    <p:extLst>
      <p:ext uri="{BB962C8B-B14F-4D97-AF65-F5344CB8AC3E}">
        <p14:creationId xmlns:p14="http://schemas.microsoft.com/office/powerpoint/2010/main" val="3773476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DFA0285F-3BA7-45AB-B8AB-1B1933D6C883}"/>
              </a:ext>
            </a:extLst>
          </p:cNvPr>
          <p:cNvSpPr>
            <a:spLocks noGrp="1"/>
          </p:cNvSpPr>
          <p:nvPr>
            <p:ph type="title"/>
          </p:nvPr>
        </p:nvSpPr>
        <p:spPr>
          <a:xfrm>
            <a:off x="742950" y="742951"/>
            <a:ext cx="3476625" cy="4962524"/>
          </a:xfrm>
        </p:spPr>
        <p:txBody>
          <a:bodyPr>
            <a:normAutofit/>
          </a:bodyPr>
          <a:lstStyle/>
          <a:p>
            <a:pPr algn="ctr"/>
            <a:r>
              <a:rPr lang="en-US" sz="4800" b="1">
                <a:solidFill>
                  <a:srgbClr val="FFFFFF"/>
                </a:solidFill>
              </a:rPr>
              <a:t>Racial/Ethnic Disparities in Maternal Morbidity and Mortality: Root Causes</a:t>
            </a:r>
          </a:p>
        </p:txBody>
      </p:sp>
      <p:pic>
        <p:nvPicPr>
          <p:cNvPr id="6" name="Picture 5">
            <a:extLst>
              <a:ext uri="{FF2B5EF4-FFF2-40B4-BE49-F238E27FC236}">
                <a16:creationId xmlns:a16="http://schemas.microsoft.com/office/drawing/2014/main" id="{4F443952-1723-405E-88FF-7D9B85F3DDAA}"/>
              </a:ext>
            </a:extLst>
          </p:cNvPr>
          <p:cNvPicPr>
            <a:picLocks noChangeAspect="1"/>
          </p:cNvPicPr>
          <p:nvPr/>
        </p:nvPicPr>
        <p:blipFill rotWithShape="1">
          <a:blip r:embed="rId3"/>
          <a:srcRect l="23193" t="19120" r="23808" b="21383"/>
          <a:stretch/>
        </p:blipFill>
        <p:spPr>
          <a:xfrm>
            <a:off x="5153822" y="977556"/>
            <a:ext cx="6701294" cy="5021543"/>
          </a:xfrm>
          <a:prstGeom prst="rect">
            <a:avLst/>
          </a:prstGeom>
        </p:spPr>
      </p:pic>
      <p:sp>
        <p:nvSpPr>
          <p:cNvPr id="8" name="TextBox 7">
            <a:extLst>
              <a:ext uri="{FF2B5EF4-FFF2-40B4-BE49-F238E27FC236}">
                <a16:creationId xmlns:a16="http://schemas.microsoft.com/office/drawing/2014/main" id="{BC1779D5-334F-44DE-A65B-E070C78C279F}"/>
              </a:ext>
            </a:extLst>
          </p:cNvPr>
          <p:cNvSpPr txBox="1"/>
          <p:nvPr/>
        </p:nvSpPr>
        <p:spPr>
          <a:xfrm>
            <a:off x="7746067" y="6491001"/>
            <a:ext cx="410904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ＭＳ Ｐゴシック" charset="0"/>
                <a:cs typeface="+mn-cs"/>
              </a:rPr>
              <a:t>Howell, E et al.</a:t>
            </a:r>
            <a:r>
              <a:rPr kumimoji="0" lang="es-ES" sz="1200" b="1" i="0" u="none" strike="noStrike" kern="1200" cap="none" spc="0" normalizeH="0" baseline="0" noProof="0">
                <a:ln>
                  <a:noFill/>
                </a:ln>
                <a:solidFill>
                  <a:prstClr val="black"/>
                </a:solidFill>
                <a:effectLst/>
                <a:uLnTx/>
                <a:uFillTx/>
                <a:latin typeface="Calibri" panose="020F0502020204030204"/>
                <a:ea typeface="ＭＳ Ｐゴシック" charset="0"/>
                <a:cs typeface="+mn-cs"/>
              </a:rPr>
              <a:t> Clin Obstet Gynecol. 2018 Jun;61(2):387-399</a:t>
            </a:r>
            <a:r>
              <a:rPr kumimoji="0" lang="en-US" sz="1200" b="1" i="0" u="none" strike="noStrike" kern="1200" cap="none" spc="0" normalizeH="0" baseline="0" noProof="0">
                <a:ln>
                  <a:noFill/>
                </a:ln>
                <a:solidFill>
                  <a:prstClr val="black"/>
                </a:solidFill>
                <a:effectLst/>
                <a:uLnTx/>
                <a:uFillTx/>
                <a:latin typeface="Calibri" panose="020F0502020204030204"/>
                <a:ea typeface="ＭＳ Ｐゴシック" charset="0"/>
                <a:cs typeface="+mn-cs"/>
              </a:rPr>
              <a:t> </a:t>
            </a:r>
          </a:p>
        </p:txBody>
      </p:sp>
    </p:spTree>
    <p:extLst>
      <p:ext uri="{BB962C8B-B14F-4D97-AF65-F5344CB8AC3E}">
        <p14:creationId xmlns:p14="http://schemas.microsoft.com/office/powerpoint/2010/main" val="628227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71BBB62C52A44BB618686A72DF0203" ma:contentTypeVersion="16" ma:contentTypeDescription="Create a new document." ma:contentTypeScope="" ma:versionID="ea9fbbe0379c2364867e4949c17bca65">
  <xsd:schema xmlns:xsd="http://www.w3.org/2001/XMLSchema" xmlns:xs="http://www.w3.org/2001/XMLSchema" xmlns:p="http://schemas.microsoft.com/office/2006/metadata/properties" xmlns:ns2="f3e57897-1c42-4b44-8eb6-ccc22826b8cd" xmlns:ns3="bc286e9e-9d38-4199-95ab-600c53f9639c" targetNamespace="http://schemas.microsoft.com/office/2006/metadata/properties" ma:root="true" ma:fieldsID="7f7fb4a933c069ab3db3232bb814f952" ns2:_="" ns3:_="">
    <xsd:import namespace="f3e57897-1c42-4b44-8eb6-ccc22826b8cd"/>
    <xsd:import namespace="bc286e9e-9d38-4199-95ab-600c53f9639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e57897-1c42-4b44-8eb6-ccc22826b8c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fa117085-c058-4997-9940-8389cd705f6d}" ma:internalName="TaxCatchAll" ma:showField="CatchAllData" ma:web="f3e57897-1c42-4b44-8eb6-ccc22826b8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c286e9e-9d38-4199-95ab-600c53f9639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1e17086-7522-45d8-a006-069b515ea90d"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3e57897-1c42-4b44-8eb6-ccc22826b8cd" xsi:nil="true"/>
    <lcf76f155ced4ddcb4097134ff3c332f xmlns="bc286e9e-9d38-4199-95ab-600c53f9639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CB903D-571A-405A-99B4-845D865BD423}"/>
</file>

<file path=customXml/itemProps2.xml><?xml version="1.0" encoding="utf-8"?>
<ds:datastoreItem xmlns:ds="http://schemas.openxmlformats.org/officeDocument/2006/customXml" ds:itemID="{665CD229-E32F-4FA6-A326-C36556E0BCA3}">
  <ds:schemaRefs>
    <ds:schemaRef ds:uri="http://schemas.microsoft.com/office/infopath/2007/PartnerControls"/>
    <ds:schemaRef ds:uri="bc286e9e-9d38-4199-95ab-600c53f9639c"/>
    <ds:schemaRef ds:uri="http://schemas.openxmlformats.org/package/2006/metadata/core-properties"/>
    <ds:schemaRef ds:uri="http://purl.org/dc/elements/1.1/"/>
    <ds:schemaRef ds:uri="http://purl.org/dc/dcmitype/"/>
    <ds:schemaRef ds:uri="http://www.w3.org/XML/1998/namespace"/>
    <ds:schemaRef ds:uri="http://schemas.microsoft.com/office/2006/documentManagement/types"/>
    <ds:schemaRef ds:uri="http://purl.org/dc/terms/"/>
    <ds:schemaRef ds:uri="http://schemas.microsoft.com/office/2006/metadata/properties"/>
    <ds:schemaRef ds:uri="f3e57897-1c42-4b44-8eb6-ccc22826b8cd"/>
  </ds:schemaRefs>
</ds:datastoreItem>
</file>

<file path=customXml/itemProps3.xml><?xml version="1.0" encoding="utf-8"?>
<ds:datastoreItem xmlns:ds="http://schemas.openxmlformats.org/officeDocument/2006/customXml" ds:itemID="{A9813777-0FB9-4206-A1F1-C2B5C3D17E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1980</TotalTime>
  <Words>7066</Words>
  <Application>Microsoft Office PowerPoint</Application>
  <PresentationFormat>Widescreen</PresentationFormat>
  <Paragraphs>370</Paragraphs>
  <Slides>24</Slides>
  <Notes>21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arial</vt:lpstr>
      <vt:lpstr>arial</vt:lpstr>
      <vt:lpstr>BlinkMacSystemFont</vt:lpstr>
      <vt:lpstr>Calibri</vt:lpstr>
      <vt:lpstr>Calibri Light</vt:lpstr>
      <vt:lpstr>Century Gothic</vt:lpstr>
      <vt:lpstr>HK Grotesk Light</vt:lpstr>
      <vt:lpstr>HK Grotesk Medium</vt:lpstr>
      <vt:lpstr>Montserrat</vt:lpstr>
      <vt:lpstr>Poppins Medium</vt:lpstr>
      <vt:lpstr>Roboto</vt:lpstr>
      <vt:lpstr>Office Theme</vt:lpstr>
      <vt:lpstr>3_Office Theme</vt:lpstr>
      <vt:lpstr>2_Office Theme</vt:lpstr>
      <vt:lpstr>PowerPoint Presentation</vt:lpstr>
      <vt:lpstr>Root Causes of Pregnancy-Related Racial and Ethnic Health  Disparities</vt:lpstr>
      <vt:lpstr>What is a Root Cause(s) Analysis?</vt:lpstr>
      <vt:lpstr>PowerPoint Presentation</vt:lpstr>
      <vt:lpstr>Health Disparities vs. Inequities</vt:lpstr>
      <vt:lpstr>PowerPoint Presentation</vt:lpstr>
      <vt:lpstr>Race vs. Racism  “Race Is Not a Risk Factor, Racism Is.”  Joia Crear-Perry, MD Founder and President of National Birth Equity Collaborative </vt:lpstr>
      <vt:lpstr>Allostatic Load</vt:lpstr>
      <vt:lpstr>Racial/Ethnic Disparities in Maternal Morbidity and Mortality: Root Causes</vt:lpstr>
      <vt:lpstr>Patient Factors  Conditions in the environment in which people are born, live, work, and age  Shaped by historical, social, political, economic forces</vt:lpstr>
      <vt:lpstr>Provider Factors: Implicit/Unconscious Bias</vt:lpstr>
      <vt:lpstr>System Factors: Delivery Hospital Quality &amp; Access to Care</vt:lpstr>
      <vt:lpstr>PowerPoint Presentation</vt:lpstr>
      <vt:lpstr>Jedi Public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 Moon</dc:creator>
  <cp:lastModifiedBy>Davidson, Christina Marie</cp:lastModifiedBy>
  <cp:revision>4</cp:revision>
  <dcterms:created xsi:type="dcterms:W3CDTF">2022-03-09T09:18:03Z</dcterms:created>
  <dcterms:modified xsi:type="dcterms:W3CDTF">2022-05-09T02:56:10Z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0x010100E771BBB62C52A44BB618686A72DF0203</vt:lpwstr>
  </property>
</Properties>
</file>